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646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41459" y="2707481"/>
            <a:ext cx="5003483" cy="2814518"/>
          </a:xfrm>
          <a:prstGeom prst="rect">
            <a:avLst/>
          </a:prstGeom>
        </p:spPr>
      </p:pic>
      <p:sp>
        <p:nvSpPr>
          <p:cNvPr id="6" name="Text 1"/>
          <p:cNvSpPr/>
          <p:nvPr/>
        </p:nvSpPr>
        <p:spPr>
          <a:xfrm>
            <a:off x="6162080" y="1671161"/>
            <a:ext cx="7792641" cy="2497812"/>
          </a:xfrm>
          <a:prstGeom prst="rect">
            <a:avLst/>
          </a:prstGeom>
          <a:noFill/>
          <a:ln/>
        </p:spPr>
        <p:txBody>
          <a:bodyPr wrap="square" rtlCol="0" anchor="t"/>
          <a:lstStyle/>
          <a:p>
            <a:pPr marL="0" indent="0">
              <a:lnSpc>
                <a:spcPts val="6556"/>
              </a:lnSpc>
              <a:buNone/>
            </a:pPr>
            <a:r>
              <a:rPr lang="en-US" sz="5245" b="1" dirty="0">
                <a:solidFill>
                  <a:srgbClr val="231971"/>
                </a:solidFill>
                <a:latin typeface="Outfit" pitchFamily="34" charset="0"/>
                <a:ea typeface="Outfit" pitchFamily="34" charset="-122"/>
                <a:cs typeface="Outfit" pitchFamily="34" charset="-120"/>
              </a:rPr>
              <a:t>Agile Methodology: A Modern Approach to Software Development</a:t>
            </a:r>
            <a:endParaRPr lang="en-US" sz="5245" dirty="0"/>
          </a:p>
        </p:txBody>
      </p:sp>
      <p:sp>
        <p:nvSpPr>
          <p:cNvPr id="7" name="Text 2"/>
          <p:cNvSpPr/>
          <p:nvPr/>
        </p:nvSpPr>
        <p:spPr>
          <a:xfrm>
            <a:off x="6162080" y="4458533"/>
            <a:ext cx="7792641" cy="1544836"/>
          </a:xfrm>
          <a:prstGeom prst="rect">
            <a:avLst/>
          </a:prstGeom>
          <a:noFill/>
          <a:ln/>
        </p:spPr>
        <p:txBody>
          <a:bodyPr wrap="square" rtlCol="0" anchor="t"/>
          <a:lstStyle/>
          <a:p>
            <a:pPr marL="0" indent="0">
              <a:lnSpc>
                <a:spcPts val="2432"/>
              </a:lnSpc>
              <a:buNone/>
            </a:pPr>
            <a:r>
              <a:rPr lang="en-US" sz="1520" dirty="0">
                <a:solidFill>
                  <a:srgbClr val="2A2742"/>
                </a:solidFill>
                <a:latin typeface="Arimo" pitchFamily="34" charset="0"/>
                <a:ea typeface="Arimo" pitchFamily="34" charset="-122"/>
                <a:cs typeface="Arimo" pitchFamily="34" charset="-120"/>
              </a:rPr>
              <a:t>Agile methodology has revolutionized the way software is developed. It emphasizes flexibility, collaboration, and continuous improvement, making it a popular choice for modern software development projects. Unlike the traditional Waterfall model, which follows a linear, sequential process, Agile embraces an iterative approach, allowing teams to adapt to changing requirements and deliver value to customers faster.</a:t>
            </a:r>
            <a:endParaRPr lang="en-US" sz="1520" dirty="0"/>
          </a:p>
        </p:txBody>
      </p:sp>
      <p:sp>
        <p:nvSpPr>
          <p:cNvPr id="9" name="Text 4"/>
          <p:cNvSpPr/>
          <p:nvPr/>
        </p:nvSpPr>
        <p:spPr>
          <a:xfrm>
            <a:off x="6247805" y="6340554"/>
            <a:ext cx="137279" cy="97512"/>
          </a:xfrm>
          <a:prstGeom prst="rect">
            <a:avLst/>
          </a:prstGeom>
          <a:noFill/>
          <a:ln/>
        </p:spPr>
        <p:txBody>
          <a:bodyPr wrap="none" rtlCol="0" anchor="t"/>
          <a:lstStyle/>
          <a:p>
            <a:pPr marL="0" indent="0" algn="ctr">
              <a:lnSpc>
                <a:spcPts val="768"/>
              </a:lnSpc>
              <a:buNone/>
            </a:pPr>
            <a:r>
              <a:rPr lang="en-US" sz="768" dirty="0">
                <a:solidFill>
                  <a:srgbClr val="3C3838"/>
                </a:solidFill>
                <a:latin typeface="Arimo" pitchFamily="34" charset="0"/>
                <a:ea typeface="Arimo" pitchFamily="34" charset="-122"/>
                <a:cs typeface="Arimo" pitchFamily="34" charset="-120"/>
              </a:rPr>
              <a:t>ra</a:t>
            </a:r>
            <a:endParaRPr lang="en-US" sz="768"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16098" y="2560558"/>
            <a:ext cx="5054203" cy="3108365"/>
          </a:xfrm>
          <a:prstGeom prst="rect">
            <a:avLst/>
          </a:prstGeom>
        </p:spPr>
      </p:pic>
      <p:sp>
        <p:nvSpPr>
          <p:cNvPr id="6" name="Text 1"/>
          <p:cNvSpPr/>
          <p:nvPr/>
        </p:nvSpPr>
        <p:spPr>
          <a:xfrm>
            <a:off x="6091238" y="660916"/>
            <a:ext cx="7209473" cy="540068"/>
          </a:xfrm>
          <a:prstGeom prst="rect">
            <a:avLst/>
          </a:prstGeom>
          <a:noFill/>
          <a:ln/>
        </p:spPr>
        <p:txBody>
          <a:bodyPr wrap="none" rtlCol="0" anchor="t"/>
          <a:lstStyle/>
          <a:p>
            <a:pPr marL="0" indent="0">
              <a:lnSpc>
                <a:spcPts val="4253"/>
              </a:lnSpc>
              <a:buNone/>
            </a:pPr>
            <a:r>
              <a:rPr lang="en-US" sz="3402" b="1" dirty="0">
                <a:solidFill>
                  <a:srgbClr val="231971"/>
                </a:solidFill>
                <a:latin typeface="Outfit" pitchFamily="34" charset="0"/>
                <a:ea typeface="Outfit" pitchFamily="34" charset="-122"/>
                <a:cs typeface="Outfit" pitchFamily="34" charset="-120"/>
              </a:rPr>
              <a:t>Key Principles of Agile Methodology</a:t>
            </a:r>
            <a:endParaRPr lang="en-US" sz="3402" dirty="0"/>
          </a:p>
        </p:txBody>
      </p:sp>
      <p:sp>
        <p:nvSpPr>
          <p:cNvPr id="7" name="Shape 2"/>
          <p:cNvSpPr/>
          <p:nvPr/>
        </p:nvSpPr>
        <p:spPr>
          <a:xfrm>
            <a:off x="6091238" y="1654493"/>
            <a:ext cx="388739" cy="388739"/>
          </a:xfrm>
          <a:prstGeom prst="roundRect">
            <a:avLst>
              <a:gd name="adj" fmla="val 18672"/>
            </a:avLst>
          </a:prstGeom>
          <a:solidFill>
            <a:srgbClr val="E9E6FA"/>
          </a:solidFill>
          <a:ln w="7620">
            <a:solidFill>
              <a:srgbClr val="BDB8DF"/>
            </a:solidFill>
            <a:prstDash val="solid"/>
          </a:ln>
        </p:spPr>
        <p:txBody>
          <a:bodyPr/>
          <a:lstStyle/>
          <a:p>
            <a:endParaRPr lang="en-IN"/>
          </a:p>
        </p:txBody>
      </p:sp>
      <p:sp>
        <p:nvSpPr>
          <p:cNvPr id="8" name="Text 3"/>
          <p:cNvSpPr/>
          <p:nvPr/>
        </p:nvSpPr>
        <p:spPr>
          <a:xfrm>
            <a:off x="6234946" y="1719263"/>
            <a:ext cx="101203" cy="259199"/>
          </a:xfrm>
          <a:prstGeom prst="rect">
            <a:avLst/>
          </a:prstGeom>
          <a:noFill/>
          <a:ln/>
        </p:spPr>
        <p:txBody>
          <a:bodyPr wrap="none" rtlCol="0" anchor="t"/>
          <a:lstStyle/>
          <a:p>
            <a:pPr marL="0" indent="0" algn="ctr">
              <a:lnSpc>
                <a:spcPts val="2041"/>
              </a:lnSpc>
              <a:buNone/>
            </a:pPr>
            <a:r>
              <a:rPr lang="en-US" sz="2041" b="1" dirty="0">
                <a:solidFill>
                  <a:srgbClr val="2A2742"/>
                </a:solidFill>
                <a:latin typeface="Outfit" pitchFamily="34" charset="0"/>
                <a:ea typeface="Outfit" pitchFamily="34" charset="-122"/>
                <a:cs typeface="Outfit" pitchFamily="34" charset="-120"/>
              </a:rPr>
              <a:t>1</a:t>
            </a:r>
            <a:endParaRPr lang="en-US" sz="2041" dirty="0"/>
          </a:p>
        </p:txBody>
      </p:sp>
      <p:sp>
        <p:nvSpPr>
          <p:cNvPr id="9" name="Text 4"/>
          <p:cNvSpPr/>
          <p:nvPr/>
        </p:nvSpPr>
        <p:spPr>
          <a:xfrm>
            <a:off x="6652736" y="1654493"/>
            <a:ext cx="2429589" cy="269915"/>
          </a:xfrm>
          <a:prstGeom prst="rect">
            <a:avLst/>
          </a:prstGeom>
          <a:noFill/>
          <a:ln/>
        </p:spPr>
        <p:txBody>
          <a:bodyPr wrap="none" rtlCol="0" anchor="t"/>
          <a:lstStyle/>
          <a:p>
            <a:pPr marL="0" indent="0">
              <a:lnSpc>
                <a:spcPts val="2126"/>
              </a:lnSpc>
              <a:buNone/>
            </a:pPr>
            <a:r>
              <a:rPr lang="en-US" sz="1701" b="1" dirty="0">
                <a:solidFill>
                  <a:srgbClr val="2A2742"/>
                </a:solidFill>
                <a:latin typeface="Outfit" pitchFamily="34" charset="0"/>
                <a:ea typeface="Outfit" pitchFamily="34" charset="-122"/>
                <a:cs typeface="Outfit" pitchFamily="34" charset="-120"/>
              </a:rPr>
              <a:t>Customer Collaboration</a:t>
            </a:r>
            <a:endParaRPr lang="en-US" sz="1701" dirty="0"/>
          </a:p>
        </p:txBody>
      </p:sp>
      <p:sp>
        <p:nvSpPr>
          <p:cNvPr id="10" name="Text 5"/>
          <p:cNvSpPr/>
          <p:nvPr/>
        </p:nvSpPr>
        <p:spPr>
          <a:xfrm>
            <a:off x="6652736" y="2027992"/>
            <a:ext cx="7372826" cy="829747"/>
          </a:xfrm>
          <a:prstGeom prst="rect">
            <a:avLst/>
          </a:prstGeom>
          <a:noFill/>
          <a:ln/>
        </p:spPr>
        <p:txBody>
          <a:bodyPr wrap="square" rtlCol="0" anchor="t"/>
          <a:lstStyle/>
          <a:p>
            <a:pPr marL="0" indent="0">
              <a:lnSpc>
                <a:spcPts val="2177"/>
              </a:lnSpc>
              <a:buNone/>
            </a:pPr>
            <a:r>
              <a:rPr lang="en-US" sz="1361" dirty="0">
                <a:solidFill>
                  <a:srgbClr val="2A2742"/>
                </a:solidFill>
                <a:latin typeface="Arimo" pitchFamily="34" charset="0"/>
                <a:ea typeface="Arimo" pitchFamily="34" charset="-122"/>
                <a:cs typeface="Arimo" pitchFamily="34" charset="-120"/>
              </a:rPr>
              <a:t>Agile prioritizes constant communication with customers and stakeholders throughout the development process. This ensures the final product meets their needs and expectations, fostering a shared understanding and transparency.</a:t>
            </a:r>
            <a:endParaRPr lang="en-US" sz="1361" dirty="0"/>
          </a:p>
        </p:txBody>
      </p:sp>
      <p:sp>
        <p:nvSpPr>
          <p:cNvPr id="11" name="Shape 6"/>
          <p:cNvSpPr/>
          <p:nvPr/>
        </p:nvSpPr>
        <p:spPr>
          <a:xfrm>
            <a:off x="6091238" y="3224808"/>
            <a:ext cx="388739" cy="388739"/>
          </a:xfrm>
          <a:prstGeom prst="roundRect">
            <a:avLst>
              <a:gd name="adj" fmla="val 18672"/>
            </a:avLst>
          </a:prstGeom>
          <a:solidFill>
            <a:srgbClr val="E9E6FA"/>
          </a:solidFill>
          <a:ln w="7620">
            <a:solidFill>
              <a:srgbClr val="BDB8DF"/>
            </a:solidFill>
            <a:prstDash val="solid"/>
          </a:ln>
        </p:spPr>
        <p:txBody>
          <a:bodyPr/>
          <a:lstStyle/>
          <a:p>
            <a:endParaRPr lang="en-IN"/>
          </a:p>
        </p:txBody>
      </p:sp>
      <p:sp>
        <p:nvSpPr>
          <p:cNvPr id="12" name="Text 7"/>
          <p:cNvSpPr/>
          <p:nvPr/>
        </p:nvSpPr>
        <p:spPr>
          <a:xfrm>
            <a:off x="6210895" y="3289578"/>
            <a:ext cx="149304" cy="259199"/>
          </a:xfrm>
          <a:prstGeom prst="rect">
            <a:avLst/>
          </a:prstGeom>
          <a:noFill/>
          <a:ln/>
        </p:spPr>
        <p:txBody>
          <a:bodyPr wrap="none" rtlCol="0" anchor="t"/>
          <a:lstStyle/>
          <a:p>
            <a:pPr marL="0" indent="0" algn="ctr">
              <a:lnSpc>
                <a:spcPts val="2041"/>
              </a:lnSpc>
              <a:buNone/>
            </a:pPr>
            <a:r>
              <a:rPr lang="en-US" sz="2041" b="1" dirty="0">
                <a:solidFill>
                  <a:srgbClr val="2A2742"/>
                </a:solidFill>
                <a:latin typeface="Outfit" pitchFamily="34" charset="0"/>
                <a:ea typeface="Outfit" pitchFamily="34" charset="-122"/>
                <a:cs typeface="Outfit" pitchFamily="34" charset="-120"/>
              </a:rPr>
              <a:t>2</a:t>
            </a:r>
            <a:endParaRPr lang="en-US" sz="2041" dirty="0"/>
          </a:p>
        </p:txBody>
      </p:sp>
      <p:sp>
        <p:nvSpPr>
          <p:cNvPr id="13" name="Text 8"/>
          <p:cNvSpPr/>
          <p:nvPr/>
        </p:nvSpPr>
        <p:spPr>
          <a:xfrm>
            <a:off x="6652736" y="3224808"/>
            <a:ext cx="2254210" cy="269915"/>
          </a:xfrm>
          <a:prstGeom prst="rect">
            <a:avLst/>
          </a:prstGeom>
          <a:noFill/>
          <a:ln/>
        </p:spPr>
        <p:txBody>
          <a:bodyPr wrap="none" rtlCol="0" anchor="t"/>
          <a:lstStyle/>
          <a:p>
            <a:pPr marL="0" indent="0">
              <a:lnSpc>
                <a:spcPts val="2126"/>
              </a:lnSpc>
              <a:buNone/>
            </a:pPr>
            <a:r>
              <a:rPr lang="en-US" sz="1701" b="1" dirty="0">
                <a:solidFill>
                  <a:srgbClr val="2A2742"/>
                </a:solidFill>
                <a:latin typeface="Outfit" pitchFamily="34" charset="0"/>
                <a:ea typeface="Outfit" pitchFamily="34" charset="-122"/>
                <a:cs typeface="Outfit" pitchFamily="34" charset="-120"/>
              </a:rPr>
              <a:t>Responding to Change</a:t>
            </a:r>
            <a:endParaRPr lang="en-US" sz="1701" dirty="0"/>
          </a:p>
        </p:txBody>
      </p:sp>
      <p:sp>
        <p:nvSpPr>
          <p:cNvPr id="14" name="Text 9"/>
          <p:cNvSpPr/>
          <p:nvPr/>
        </p:nvSpPr>
        <p:spPr>
          <a:xfrm>
            <a:off x="6652736" y="3598307"/>
            <a:ext cx="7372826" cy="829747"/>
          </a:xfrm>
          <a:prstGeom prst="rect">
            <a:avLst/>
          </a:prstGeom>
          <a:noFill/>
          <a:ln/>
        </p:spPr>
        <p:txBody>
          <a:bodyPr wrap="square" rtlCol="0" anchor="t"/>
          <a:lstStyle/>
          <a:p>
            <a:pPr marL="0" indent="0">
              <a:lnSpc>
                <a:spcPts val="2177"/>
              </a:lnSpc>
              <a:buNone/>
            </a:pPr>
            <a:r>
              <a:rPr lang="en-US" sz="1361" dirty="0">
                <a:solidFill>
                  <a:srgbClr val="2A2742"/>
                </a:solidFill>
                <a:latin typeface="Arimo" pitchFamily="34" charset="0"/>
                <a:ea typeface="Arimo" pitchFamily="34" charset="-122"/>
                <a:cs typeface="Arimo" pitchFamily="34" charset="-120"/>
              </a:rPr>
              <a:t>Agile embraces changes in requirements, even late in the development cycle. This adaptability allows teams to pivot and adjust to evolving business needs, staying relevant and responsive to market dynamics.</a:t>
            </a:r>
            <a:endParaRPr lang="en-US" sz="1361" dirty="0"/>
          </a:p>
        </p:txBody>
      </p:sp>
      <p:sp>
        <p:nvSpPr>
          <p:cNvPr id="15" name="Shape 10"/>
          <p:cNvSpPr/>
          <p:nvPr/>
        </p:nvSpPr>
        <p:spPr>
          <a:xfrm>
            <a:off x="6091238" y="4795123"/>
            <a:ext cx="388739" cy="388739"/>
          </a:xfrm>
          <a:prstGeom prst="roundRect">
            <a:avLst>
              <a:gd name="adj" fmla="val 18672"/>
            </a:avLst>
          </a:prstGeom>
          <a:solidFill>
            <a:srgbClr val="E9E6FA"/>
          </a:solidFill>
          <a:ln w="7620">
            <a:solidFill>
              <a:srgbClr val="BDB8DF"/>
            </a:solidFill>
            <a:prstDash val="solid"/>
          </a:ln>
        </p:spPr>
        <p:txBody>
          <a:bodyPr/>
          <a:lstStyle/>
          <a:p>
            <a:endParaRPr lang="en-IN"/>
          </a:p>
        </p:txBody>
      </p:sp>
      <p:sp>
        <p:nvSpPr>
          <p:cNvPr id="16" name="Text 11"/>
          <p:cNvSpPr/>
          <p:nvPr/>
        </p:nvSpPr>
        <p:spPr>
          <a:xfrm>
            <a:off x="6211848" y="4859893"/>
            <a:ext cx="147518" cy="259199"/>
          </a:xfrm>
          <a:prstGeom prst="rect">
            <a:avLst/>
          </a:prstGeom>
          <a:noFill/>
          <a:ln/>
        </p:spPr>
        <p:txBody>
          <a:bodyPr wrap="none" rtlCol="0" anchor="t"/>
          <a:lstStyle/>
          <a:p>
            <a:pPr marL="0" indent="0" algn="ctr">
              <a:lnSpc>
                <a:spcPts val="2041"/>
              </a:lnSpc>
              <a:buNone/>
            </a:pPr>
            <a:r>
              <a:rPr lang="en-US" sz="2041" b="1" dirty="0">
                <a:solidFill>
                  <a:srgbClr val="2A2742"/>
                </a:solidFill>
                <a:latin typeface="Outfit" pitchFamily="34" charset="0"/>
                <a:ea typeface="Outfit" pitchFamily="34" charset="-122"/>
                <a:cs typeface="Outfit" pitchFamily="34" charset="-120"/>
              </a:rPr>
              <a:t>3</a:t>
            </a:r>
            <a:endParaRPr lang="en-US" sz="2041" dirty="0"/>
          </a:p>
        </p:txBody>
      </p:sp>
      <p:sp>
        <p:nvSpPr>
          <p:cNvPr id="17" name="Text 12"/>
          <p:cNvSpPr/>
          <p:nvPr/>
        </p:nvSpPr>
        <p:spPr>
          <a:xfrm>
            <a:off x="6652736" y="4795123"/>
            <a:ext cx="2274570" cy="269915"/>
          </a:xfrm>
          <a:prstGeom prst="rect">
            <a:avLst/>
          </a:prstGeom>
          <a:noFill/>
          <a:ln/>
        </p:spPr>
        <p:txBody>
          <a:bodyPr wrap="none" rtlCol="0" anchor="t"/>
          <a:lstStyle/>
          <a:p>
            <a:pPr marL="0" indent="0">
              <a:lnSpc>
                <a:spcPts val="2126"/>
              </a:lnSpc>
              <a:buNone/>
            </a:pPr>
            <a:r>
              <a:rPr lang="en-US" sz="1701" b="1" dirty="0">
                <a:solidFill>
                  <a:srgbClr val="2A2742"/>
                </a:solidFill>
                <a:latin typeface="Outfit" pitchFamily="34" charset="0"/>
                <a:ea typeface="Outfit" pitchFamily="34" charset="-122"/>
                <a:cs typeface="Outfit" pitchFamily="34" charset="-120"/>
              </a:rPr>
              <a:t>Iterative Development</a:t>
            </a:r>
            <a:endParaRPr lang="en-US" sz="1701" dirty="0"/>
          </a:p>
        </p:txBody>
      </p:sp>
      <p:sp>
        <p:nvSpPr>
          <p:cNvPr id="18" name="Text 13"/>
          <p:cNvSpPr/>
          <p:nvPr/>
        </p:nvSpPr>
        <p:spPr>
          <a:xfrm>
            <a:off x="6652736" y="5168622"/>
            <a:ext cx="7372826" cy="829747"/>
          </a:xfrm>
          <a:prstGeom prst="rect">
            <a:avLst/>
          </a:prstGeom>
          <a:noFill/>
          <a:ln/>
        </p:spPr>
        <p:txBody>
          <a:bodyPr wrap="square" rtlCol="0" anchor="t"/>
          <a:lstStyle/>
          <a:p>
            <a:pPr marL="0" indent="0">
              <a:lnSpc>
                <a:spcPts val="2177"/>
              </a:lnSpc>
              <a:buNone/>
            </a:pPr>
            <a:r>
              <a:rPr lang="en-US" sz="1361" dirty="0">
                <a:solidFill>
                  <a:srgbClr val="2A2742"/>
                </a:solidFill>
                <a:latin typeface="Arimo" pitchFamily="34" charset="0"/>
                <a:ea typeface="Arimo" pitchFamily="34" charset="-122"/>
                <a:cs typeface="Arimo" pitchFamily="34" charset="-120"/>
              </a:rPr>
              <a:t>Agile breaks down projects into smaller iterations, typically lasting 1-4 weeks, known as sprints. Each sprint delivers a functional piece of software, enabling rapid feedback and continuous improvement.</a:t>
            </a:r>
            <a:endParaRPr lang="en-US" sz="1361" dirty="0"/>
          </a:p>
        </p:txBody>
      </p:sp>
      <p:sp>
        <p:nvSpPr>
          <p:cNvPr id="19" name="Shape 14"/>
          <p:cNvSpPr/>
          <p:nvPr/>
        </p:nvSpPr>
        <p:spPr>
          <a:xfrm>
            <a:off x="6091238" y="6365438"/>
            <a:ext cx="388739" cy="388739"/>
          </a:xfrm>
          <a:prstGeom prst="roundRect">
            <a:avLst>
              <a:gd name="adj" fmla="val 18672"/>
            </a:avLst>
          </a:prstGeom>
          <a:solidFill>
            <a:srgbClr val="E9E6FA"/>
          </a:solidFill>
          <a:ln w="7620">
            <a:solidFill>
              <a:srgbClr val="BDB8DF"/>
            </a:solidFill>
            <a:prstDash val="solid"/>
          </a:ln>
        </p:spPr>
        <p:txBody>
          <a:bodyPr/>
          <a:lstStyle/>
          <a:p>
            <a:endParaRPr lang="en-IN"/>
          </a:p>
        </p:txBody>
      </p:sp>
      <p:sp>
        <p:nvSpPr>
          <p:cNvPr id="20" name="Text 15"/>
          <p:cNvSpPr/>
          <p:nvPr/>
        </p:nvSpPr>
        <p:spPr>
          <a:xfrm>
            <a:off x="6206133" y="6430208"/>
            <a:ext cx="158948" cy="259199"/>
          </a:xfrm>
          <a:prstGeom prst="rect">
            <a:avLst/>
          </a:prstGeom>
          <a:noFill/>
          <a:ln/>
        </p:spPr>
        <p:txBody>
          <a:bodyPr wrap="none" rtlCol="0" anchor="t"/>
          <a:lstStyle/>
          <a:p>
            <a:pPr marL="0" indent="0" algn="ctr">
              <a:lnSpc>
                <a:spcPts val="2041"/>
              </a:lnSpc>
              <a:buNone/>
            </a:pPr>
            <a:r>
              <a:rPr lang="en-US" sz="2041" b="1" dirty="0">
                <a:solidFill>
                  <a:srgbClr val="2A2742"/>
                </a:solidFill>
                <a:latin typeface="Outfit" pitchFamily="34" charset="0"/>
                <a:ea typeface="Outfit" pitchFamily="34" charset="-122"/>
                <a:cs typeface="Outfit" pitchFamily="34" charset="-120"/>
              </a:rPr>
              <a:t>4</a:t>
            </a:r>
            <a:endParaRPr lang="en-US" sz="2041" dirty="0"/>
          </a:p>
        </p:txBody>
      </p:sp>
      <p:sp>
        <p:nvSpPr>
          <p:cNvPr id="21" name="Text 16"/>
          <p:cNvSpPr/>
          <p:nvPr/>
        </p:nvSpPr>
        <p:spPr>
          <a:xfrm>
            <a:off x="6652736" y="6365438"/>
            <a:ext cx="2163723" cy="269915"/>
          </a:xfrm>
          <a:prstGeom prst="rect">
            <a:avLst/>
          </a:prstGeom>
          <a:noFill/>
          <a:ln/>
        </p:spPr>
        <p:txBody>
          <a:bodyPr wrap="none" rtlCol="0" anchor="t"/>
          <a:lstStyle/>
          <a:p>
            <a:pPr marL="0" indent="0">
              <a:lnSpc>
                <a:spcPts val="2126"/>
              </a:lnSpc>
              <a:buNone/>
            </a:pPr>
            <a:r>
              <a:rPr lang="en-US" sz="1701" b="1" dirty="0">
                <a:solidFill>
                  <a:srgbClr val="2A2742"/>
                </a:solidFill>
                <a:latin typeface="Outfit" pitchFamily="34" charset="0"/>
                <a:ea typeface="Outfit" pitchFamily="34" charset="-122"/>
                <a:cs typeface="Outfit" pitchFamily="34" charset="-120"/>
              </a:rPr>
              <a:t>Continuous Feedback</a:t>
            </a:r>
            <a:endParaRPr lang="en-US" sz="1701" dirty="0"/>
          </a:p>
        </p:txBody>
      </p:sp>
      <p:sp>
        <p:nvSpPr>
          <p:cNvPr id="22" name="Text 17"/>
          <p:cNvSpPr/>
          <p:nvPr/>
        </p:nvSpPr>
        <p:spPr>
          <a:xfrm>
            <a:off x="6652736" y="6738938"/>
            <a:ext cx="7372826" cy="829747"/>
          </a:xfrm>
          <a:prstGeom prst="rect">
            <a:avLst/>
          </a:prstGeom>
          <a:noFill/>
          <a:ln/>
        </p:spPr>
        <p:txBody>
          <a:bodyPr wrap="square" rtlCol="0" anchor="t"/>
          <a:lstStyle/>
          <a:p>
            <a:pPr marL="0" indent="0">
              <a:lnSpc>
                <a:spcPts val="2177"/>
              </a:lnSpc>
              <a:buNone/>
            </a:pPr>
            <a:r>
              <a:rPr lang="en-US" sz="1361" dirty="0">
                <a:solidFill>
                  <a:srgbClr val="2A2742"/>
                </a:solidFill>
                <a:latin typeface="Arimo" pitchFamily="34" charset="0"/>
                <a:ea typeface="Arimo" pitchFamily="34" charset="-122"/>
                <a:cs typeface="Arimo" pitchFamily="34" charset="-120"/>
              </a:rPr>
              <a:t>Regular feedback from customers, stakeholders, and team members is crucial in Agile. This feedback loop helps identify issues early, refine the product, and improve the development process.</a:t>
            </a:r>
            <a:endParaRPr lang="en-US" sz="136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15979" y="1741289"/>
            <a:ext cx="5054322" cy="4746903"/>
          </a:xfrm>
          <a:prstGeom prst="rect">
            <a:avLst/>
          </a:prstGeom>
        </p:spPr>
      </p:pic>
      <p:sp>
        <p:nvSpPr>
          <p:cNvPr id="6" name="Text 1"/>
          <p:cNvSpPr/>
          <p:nvPr/>
        </p:nvSpPr>
        <p:spPr>
          <a:xfrm>
            <a:off x="6091238" y="643176"/>
            <a:ext cx="6396990" cy="540068"/>
          </a:xfrm>
          <a:prstGeom prst="rect">
            <a:avLst/>
          </a:prstGeom>
          <a:noFill/>
          <a:ln/>
        </p:spPr>
        <p:txBody>
          <a:bodyPr wrap="none" rtlCol="0" anchor="t"/>
          <a:lstStyle/>
          <a:p>
            <a:pPr marL="0" indent="0">
              <a:lnSpc>
                <a:spcPts val="4253"/>
              </a:lnSpc>
              <a:buNone/>
            </a:pPr>
            <a:r>
              <a:rPr lang="en-US" sz="3402" b="1" dirty="0">
                <a:solidFill>
                  <a:srgbClr val="231971"/>
                </a:solidFill>
                <a:latin typeface="Outfit" pitchFamily="34" charset="0"/>
                <a:ea typeface="Outfit" pitchFamily="34" charset="-122"/>
                <a:cs typeface="Outfit" pitchFamily="34" charset="-120"/>
              </a:rPr>
              <a:t>Agile Methodology Frameworks</a:t>
            </a:r>
            <a:endParaRPr lang="en-US" sz="3402" dirty="0"/>
          </a:p>
        </p:txBody>
      </p:sp>
      <p:sp>
        <p:nvSpPr>
          <p:cNvPr id="7" name="Shape 2"/>
          <p:cNvSpPr/>
          <p:nvPr/>
        </p:nvSpPr>
        <p:spPr>
          <a:xfrm>
            <a:off x="6091238" y="1442442"/>
            <a:ext cx="7934325" cy="1840587"/>
          </a:xfrm>
          <a:prstGeom prst="roundRect">
            <a:avLst>
              <a:gd name="adj" fmla="val 3944"/>
            </a:avLst>
          </a:prstGeom>
          <a:solidFill>
            <a:srgbClr val="E9E6FA"/>
          </a:solidFill>
          <a:ln w="7620">
            <a:solidFill>
              <a:srgbClr val="BDB8DF"/>
            </a:solidFill>
            <a:prstDash val="solid"/>
          </a:ln>
        </p:spPr>
        <p:txBody>
          <a:bodyPr/>
          <a:lstStyle/>
          <a:p>
            <a:endParaRPr lang="en-IN"/>
          </a:p>
        </p:txBody>
      </p:sp>
      <p:sp>
        <p:nvSpPr>
          <p:cNvPr id="8" name="Text 3"/>
          <p:cNvSpPr/>
          <p:nvPr/>
        </p:nvSpPr>
        <p:spPr>
          <a:xfrm>
            <a:off x="6271617" y="1622822"/>
            <a:ext cx="2160270" cy="269915"/>
          </a:xfrm>
          <a:prstGeom prst="rect">
            <a:avLst/>
          </a:prstGeom>
          <a:noFill/>
          <a:ln/>
        </p:spPr>
        <p:txBody>
          <a:bodyPr wrap="none" rtlCol="0" anchor="t"/>
          <a:lstStyle/>
          <a:p>
            <a:pPr marL="0" indent="0">
              <a:lnSpc>
                <a:spcPts val="2126"/>
              </a:lnSpc>
              <a:buNone/>
            </a:pPr>
            <a:r>
              <a:rPr lang="en-US" sz="1701" b="1" dirty="0">
                <a:solidFill>
                  <a:srgbClr val="2A2742"/>
                </a:solidFill>
                <a:latin typeface="Outfit" pitchFamily="34" charset="0"/>
                <a:ea typeface="Outfit" pitchFamily="34" charset="-122"/>
                <a:cs typeface="Outfit" pitchFamily="34" charset="-120"/>
              </a:rPr>
              <a:t>Scrum</a:t>
            </a:r>
            <a:endParaRPr lang="en-US" sz="1701" dirty="0"/>
          </a:p>
        </p:txBody>
      </p:sp>
      <p:sp>
        <p:nvSpPr>
          <p:cNvPr id="9" name="Text 4"/>
          <p:cNvSpPr/>
          <p:nvPr/>
        </p:nvSpPr>
        <p:spPr>
          <a:xfrm>
            <a:off x="6271617" y="1996321"/>
            <a:ext cx="7573566" cy="1106329"/>
          </a:xfrm>
          <a:prstGeom prst="rect">
            <a:avLst/>
          </a:prstGeom>
          <a:noFill/>
          <a:ln/>
        </p:spPr>
        <p:txBody>
          <a:bodyPr wrap="square" rtlCol="0" anchor="t"/>
          <a:lstStyle/>
          <a:p>
            <a:pPr marL="0" indent="0">
              <a:lnSpc>
                <a:spcPts val="2177"/>
              </a:lnSpc>
              <a:buNone/>
            </a:pPr>
            <a:r>
              <a:rPr lang="en-US" sz="1361" dirty="0">
                <a:solidFill>
                  <a:srgbClr val="2A2742"/>
                </a:solidFill>
                <a:latin typeface="Arimo" pitchFamily="34" charset="0"/>
                <a:ea typeface="Arimo" pitchFamily="34" charset="-122"/>
                <a:cs typeface="Arimo" pitchFamily="34" charset="-120"/>
              </a:rPr>
              <a:t>Scrum is a popular framework that utilizes time-boxed iterations called sprints, typically lasting 2-4 weeks. It emphasizes specific roles (Scrum Master, Product Owner, Development Team) and key ceremonies like daily stand-ups, sprint planning, sprint review, and sprint retrospective, fostering efficient teamwork and continuous improvement.</a:t>
            </a:r>
            <a:endParaRPr lang="en-US" sz="1361" dirty="0"/>
          </a:p>
        </p:txBody>
      </p:sp>
      <p:sp>
        <p:nvSpPr>
          <p:cNvPr id="10" name="Shape 5"/>
          <p:cNvSpPr/>
          <p:nvPr/>
        </p:nvSpPr>
        <p:spPr>
          <a:xfrm>
            <a:off x="6091238" y="3455789"/>
            <a:ext cx="7934325" cy="1840587"/>
          </a:xfrm>
          <a:prstGeom prst="roundRect">
            <a:avLst>
              <a:gd name="adj" fmla="val 3944"/>
            </a:avLst>
          </a:prstGeom>
          <a:solidFill>
            <a:srgbClr val="E9E6FA"/>
          </a:solidFill>
          <a:ln w="7620">
            <a:solidFill>
              <a:srgbClr val="BDB8DF"/>
            </a:solidFill>
            <a:prstDash val="solid"/>
          </a:ln>
        </p:spPr>
        <p:txBody>
          <a:bodyPr/>
          <a:lstStyle/>
          <a:p>
            <a:endParaRPr lang="en-IN"/>
          </a:p>
        </p:txBody>
      </p:sp>
      <p:sp>
        <p:nvSpPr>
          <p:cNvPr id="11" name="Text 6"/>
          <p:cNvSpPr/>
          <p:nvPr/>
        </p:nvSpPr>
        <p:spPr>
          <a:xfrm>
            <a:off x="6271617" y="3636169"/>
            <a:ext cx="2160270" cy="269915"/>
          </a:xfrm>
          <a:prstGeom prst="rect">
            <a:avLst/>
          </a:prstGeom>
          <a:noFill/>
          <a:ln/>
        </p:spPr>
        <p:txBody>
          <a:bodyPr wrap="none" rtlCol="0" anchor="t"/>
          <a:lstStyle/>
          <a:p>
            <a:pPr marL="0" indent="0">
              <a:lnSpc>
                <a:spcPts val="2126"/>
              </a:lnSpc>
              <a:buNone/>
            </a:pPr>
            <a:r>
              <a:rPr lang="en-US" sz="1701" b="1" dirty="0">
                <a:solidFill>
                  <a:srgbClr val="2A2742"/>
                </a:solidFill>
                <a:latin typeface="Outfit" pitchFamily="34" charset="0"/>
                <a:ea typeface="Outfit" pitchFamily="34" charset="-122"/>
                <a:cs typeface="Outfit" pitchFamily="34" charset="-120"/>
              </a:rPr>
              <a:t>Kanban</a:t>
            </a:r>
            <a:endParaRPr lang="en-US" sz="1701" dirty="0"/>
          </a:p>
        </p:txBody>
      </p:sp>
      <p:sp>
        <p:nvSpPr>
          <p:cNvPr id="12" name="Text 7"/>
          <p:cNvSpPr/>
          <p:nvPr/>
        </p:nvSpPr>
        <p:spPr>
          <a:xfrm>
            <a:off x="6271617" y="4009668"/>
            <a:ext cx="7573566" cy="1106329"/>
          </a:xfrm>
          <a:prstGeom prst="rect">
            <a:avLst/>
          </a:prstGeom>
          <a:noFill/>
          <a:ln/>
        </p:spPr>
        <p:txBody>
          <a:bodyPr wrap="square" rtlCol="0" anchor="t"/>
          <a:lstStyle/>
          <a:p>
            <a:pPr marL="0" indent="0">
              <a:lnSpc>
                <a:spcPts val="2177"/>
              </a:lnSpc>
              <a:buNone/>
            </a:pPr>
            <a:r>
              <a:rPr lang="en-US" sz="1361" dirty="0">
                <a:solidFill>
                  <a:srgbClr val="2A2742"/>
                </a:solidFill>
                <a:latin typeface="Arimo" pitchFamily="34" charset="0"/>
                <a:ea typeface="Arimo" pitchFamily="34" charset="-122"/>
                <a:cs typeface="Arimo" pitchFamily="34" charset="-120"/>
              </a:rPr>
              <a:t>Kanban employs a visual workflow, using a Kanban board to track tasks through stages like "To Do," "In Progress," and "Done." It implements Work in Progress (WIP) limits, controlling the number of tasks in progress to enhance efficiency. Kanban prioritizes continuous delivery, delivering value as soon as it's ready, rather than in fixed iterations.</a:t>
            </a:r>
            <a:endParaRPr lang="en-US" sz="1361" dirty="0"/>
          </a:p>
        </p:txBody>
      </p:sp>
      <p:sp>
        <p:nvSpPr>
          <p:cNvPr id="13" name="Shape 8"/>
          <p:cNvSpPr/>
          <p:nvPr/>
        </p:nvSpPr>
        <p:spPr>
          <a:xfrm>
            <a:off x="6091238" y="5469136"/>
            <a:ext cx="7934325" cy="2117169"/>
          </a:xfrm>
          <a:prstGeom prst="roundRect">
            <a:avLst>
              <a:gd name="adj" fmla="val 3428"/>
            </a:avLst>
          </a:prstGeom>
          <a:solidFill>
            <a:srgbClr val="E9E6FA"/>
          </a:solidFill>
          <a:ln w="7620">
            <a:solidFill>
              <a:srgbClr val="BDB8DF"/>
            </a:solidFill>
            <a:prstDash val="solid"/>
          </a:ln>
        </p:spPr>
        <p:txBody>
          <a:bodyPr/>
          <a:lstStyle/>
          <a:p>
            <a:endParaRPr lang="en-IN"/>
          </a:p>
        </p:txBody>
      </p:sp>
      <p:sp>
        <p:nvSpPr>
          <p:cNvPr id="14" name="Text 9"/>
          <p:cNvSpPr/>
          <p:nvPr/>
        </p:nvSpPr>
        <p:spPr>
          <a:xfrm>
            <a:off x="6271617" y="5649516"/>
            <a:ext cx="2764631" cy="269915"/>
          </a:xfrm>
          <a:prstGeom prst="rect">
            <a:avLst/>
          </a:prstGeom>
          <a:noFill/>
          <a:ln/>
        </p:spPr>
        <p:txBody>
          <a:bodyPr wrap="none" rtlCol="0" anchor="t"/>
          <a:lstStyle/>
          <a:p>
            <a:pPr marL="0" indent="0">
              <a:lnSpc>
                <a:spcPts val="2126"/>
              </a:lnSpc>
              <a:buNone/>
            </a:pPr>
            <a:r>
              <a:rPr lang="en-US" sz="1701" b="1" dirty="0">
                <a:solidFill>
                  <a:srgbClr val="2A2742"/>
                </a:solidFill>
                <a:latin typeface="Outfit" pitchFamily="34" charset="0"/>
                <a:ea typeface="Outfit" pitchFamily="34" charset="-122"/>
                <a:cs typeface="Outfit" pitchFamily="34" charset="-120"/>
              </a:rPr>
              <a:t>Extreme Programming (XP)</a:t>
            </a:r>
            <a:endParaRPr lang="en-US" sz="1701" dirty="0"/>
          </a:p>
        </p:txBody>
      </p:sp>
      <p:sp>
        <p:nvSpPr>
          <p:cNvPr id="15" name="Text 10"/>
          <p:cNvSpPr/>
          <p:nvPr/>
        </p:nvSpPr>
        <p:spPr>
          <a:xfrm>
            <a:off x="6271617" y="6023015"/>
            <a:ext cx="7573566" cy="1382911"/>
          </a:xfrm>
          <a:prstGeom prst="rect">
            <a:avLst/>
          </a:prstGeom>
          <a:noFill/>
          <a:ln/>
        </p:spPr>
        <p:txBody>
          <a:bodyPr wrap="square" rtlCol="0" anchor="t"/>
          <a:lstStyle/>
          <a:p>
            <a:pPr marL="0" indent="0">
              <a:lnSpc>
                <a:spcPts val="2177"/>
              </a:lnSpc>
              <a:buNone/>
            </a:pPr>
            <a:r>
              <a:rPr lang="en-US" sz="1361" dirty="0">
                <a:solidFill>
                  <a:srgbClr val="2A2742"/>
                </a:solidFill>
                <a:latin typeface="Arimo" pitchFamily="34" charset="0"/>
                <a:ea typeface="Arimo" pitchFamily="34" charset="-122"/>
                <a:cs typeface="Arimo" pitchFamily="34" charset="-120"/>
              </a:rPr>
              <a:t>XP emphasizes rapid releases of small, incremental changes, promoting frequent feedback and adaptation. It emphasizes Test-Driven Development (TDD), where automated tests are written before coding to ensure quality. XP utilizes Pair Programming, where two developers work together at one workstation, writing and reviewing code simultaneously, improving code quality and collaboration.</a:t>
            </a:r>
            <a:endParaRPr lang="en-US" sz="136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txBody>
          <a:bodyPr/>
          <a:lstStyle/>
          <a:p>
            <a:endParaRPr lang="en-IN"/>
          </a:p>
        </p:txBody>
      </p:sp>
      <p:sp>
        <p:nvSpPr>
          <p:cNvPr id="4" name="Text 1"/>
          <p:cNvSpPr/>
          <p:nvPr/>
        </p:nvSpPr>
        <p:spPr>
          <a:xfrm>
            <a:off x="864037" y="2005489"/>
            <a:ext cx="9740979" cy="771525"/>
          </a:xfrm>
          <a:prstGeom prst="rect">
            <a:avLst/>
          </a:prstGeom>
          <a:noFill/>
          <a:ln/>
        </p:spPr>
        <p:txBody>
          <a:bodyPr wrap="none" rtlCol="0" anchor="t"/>
          <a:lstStyle/>
          <a:p>
            <a:pPr marL="0" indent="0">
              <a:lnSpc>
                <a:spcPts val="6075"/>
              </a:lnSpc>
              <a:buNone/>
            </a:pPr>
            <a:r>
              <a:rPr lang="en-US" sz="4860" b="1" dirty="0">
                <a:solidFill>
                  <a:srgbClr val="231971"/>
                </a:solidFill>
                <a:latin typeface="Outfit" pitchFamily="34" charset="0"/>
                <a:ea typeface="Outfit" pitchFamily="34" charset="-122"/>
                <a:cs typeface="Outfit" pitchFamily="34" charset="-120"/>
              </a:rPr>
              <a:t>Advantages of Agile Methodology</a:t>
            </a:r>
            <a:endParaRPr lang="en-US" sz="4860" dirty="0"/>
          </a:p>
        </p:txBody>
      </p:sp>
      <p:sp>
        <p:nvSpPr>
          <p:cNvPr id="5" name="Text 2"/>
          <p:cNvSpPr/>
          <p:nvPr/>
        </p:nvSpPr>
        <p:spPr>
          <a:xfrm>
            <a:off x="864037" y="3394115"/>
            <a:ext cx="3086100" cy="385763"/>
          </a:xfrm>
          <a:prstGeom prst="rect">
            <a:avLst/>
          </a:prstGeom>
          <a:noFill/>
          <a:ln/>
        </p:spPr>
        <p:txBody>
          <a:bodyPr wrap="none" rtlCol="0" anchor="t"/>
          <a:lstStyle/>
          <a:p>
            <a:pPr marL="0" indent="0">
              <a:lnSpc>
                <a:spcPts val="3038"/>
              </a:lnSpc>
              <a:buNone/>
            </a:pPr>
            <a:r>
              <a:rPr lang="en-US" sz="2430" b="1" dirty="0">
                <a:solidFill>
                  <a:srgbClr val="231971"/>
                </a:solidFill>
                <a:latin typeface="Outfit" pitchFamily="34" charset="0"/>
                <a:ea typeface="Outfit" pitchFamily="34" charset="-122"/>
                <a:cs typeface="Outfit" pitchFamily="34" charset="-120"/>
              </a:rPr>
              <a:t>Flexibility</a:t>
            </a:r>
            <a:endParaRPr lang="en-US" sz="2430" dirty="0"/>
          </a:p>
        </p:txBody>
      </p:sp>
      <p:sp>
        <p:nvSpPr>
          <p:cNvPr id="6" name="Text 3"/>
          <p:cNvSpPr/>
          <p:nvPr/>
        </p:nvSpPr>
        <p:spPr>
          <a:xfrm>
            <a:off x="864037" y="4026694"/>
            <a:ext cx="3898821" cy="1975247"/>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Agile can adapt to changing requirements and priorities, making it suitable for projects with evolving needs or unpredictable environments.</a:t>
            </a:r>
            <a:endParaRPr lang="en-US" sz="1944" dirty="0"/>
          </a:p>
        </p:txBody>
      </p:sp>
      <p:sp>
        <p:nvSpPr>
          <p:cNvPr id="7" name="Text 4"/>
          <p:cNvSpPr/>
          <p:nvPr/>
        </p:nvSpPr>
        <p:spPr>
          <a:xfrm>
            <a:off x="5372695" y="3394115"/>
            <a:ext cx="3240762" cy="385763"/>
          </a:xfrm>
          <a:prstGeom prst="rect">
            <a:avLst/>
          </a:prstGeom>
          <a:noFill/>
          <a:ln/>
        </p:spPr>
        <p:txBody>
          <a:bodyPr wrap="none" rtlCol="0" anchor="t"/>
          <a:lstStyle/>
          <a:p>
            <a:pPr marL="0" indent="0">
              <a:lnSpc>
                <a:spcPts val="3038"/>
              </a:lnSpc>
              <a:buNone/>
            </a:pPr>
            <a:r>
              <a:rPr lang="en-US" sz="2430" b="1" dirty="0">
                <a:solidFill>
                  <a:srgbClr val="231971"/>
                </a:solidFill>
                <a:latin typeface="Outfit" pitchFamily="34" charset="0"/>
                <a:ea typeface="Outfit" pitchFamily="34" charset="-122"/>
                <a:cs typeface="Outfit" pitchFamily="34" charset="-120"/>
              </a:rPr>
              <a:t>Customer Satisfaction</a:t>
            </a:r>
            <a:endParaRPr lang="en-US" sz="2430" dirty="0"/>
          </a:p>
        </p:txBody>
      </p:sp>
      <p:sp>
        <p:nvSpPr>
          <p:cNvPr id="8" name="Text 5"/>
          <p:cNvSpPr/>
          <p:nvPr/>
        </p:nvSpPr>
        <p:spPr>
          <a:xfrm>
            <a:off x="5372695" y="4026694"/>
            <a:ext cx="3898821" cy="1975247"/>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Frequent delivery of functional software ensures customers see progress and can provide feedback, leading to a product that truly meets their needs.</a:t>
            </a:r>
            <a:endParaRPr lang="en-US" sz="1944" dirty="0"/>
          </a:p>
        </p:txBody>
      </p:sp>
      <p:sp>
        <p:nvSpPr>
          <p:cNvPr id="9" name="Text 6"/>
          <p:cNvSpPr/>
          <p:nvPr/>
        </p:nvSpPr>
        <p:spPr>
          <a:xfrm>
            <a:off x="9881354" y="3394115"/>
            <a:ext cx="3086100" cy="385763"/>
          </a:xfrm>
          <a:prstGeom prst="rect">
            <a:avLst/>
          </a:prstGeom>
          <a:noFill/>
          <a:ln/>
        </p:spPr>
        <p:txBody>
          <a:bodyPr wrap="none" rtlCol="0" anchor="t"/>
          <a:lstStyle/>
          <a:p>
            <a:pPr marL="0" indent="0">
              <a:lnSpc>
                <a:spcPts val="3038"/>
              </a:lnSpc>
              <a:buNone/>
            </a:pPr>
            <a:r>
              <a:rPr lang="en-US" sz="2430" b="1" dirty="0">
                <a:solidFill>
                  <a:srgbClr val="231971"/>
                </a:solidFill>
                <a:latin typeface="Outfit" pitchFamily="34" charset="0"/>
                <a:ea typeface="Outfit" pitchFamily="34" charset="-122"/>
                <a:cs typeface="Outfit" pitchFamily="34" charset="-120"/>
              </a:rPr>
              <a:t>Improved Quality</a:t>
            </a:r>
            <a:endParaRPr lang="en-US" sz="2430" dirty="0"/>
          </a:p>
        </p:txBody>
      </p:sp>
      <p:sp>
        <p:nvSpPr>
          <p:cNvPr id="10" name="Text 7"/>
          <p:cNvSpPr/>
          <p:nvPr/>
        </p:nvSpPr>
        <p:spPr>
          <a:xfrm>
            <a:off x="9881354" y="4026694"/>
            <a:ext cx="3898821" cy="1580198"/>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Regular testing and feedback help to identify and fix issues early in the development process, resulting in higher quality software.</a:t>
            </a:r>
            <a:endParaRPr lang="en-US" sz="194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15979" y="2219325"/>
            <a:ext cx="5054441" cy="3790831"/>
          </a:xfrm>
          <a:prstGeom prst="rect">
            <a:avLst/>
          </a:prstGeom>
        </p:spPr>
      </p:pic>
      <p:sp>
        <p:nvSpPr>
          <p:cNvPr id="6" name="Text 1"/>
          <p:cNvSpPr/>
          <p:nvPr/>
        </p:nvSpPr>
        <p:spPr>
          <a:xfrm>
            <a:off x="6091238" y="899636"/>
            <a:ext cx="7418070" cy="540068"/>
          </a:xfrm>
          <a:prstGeom prst="rect">
            <a:avLst/>
          </a:prstGeom>
          <a:noFill/>
          <a:ln/>
        </p:spPr>
        <p:txBody>
          <a:bodyPr wrap="none" rtlCol="0" anchor="t"/>
          <a:lstStyle/>
          <a:p>
            <a:pPr marL="0" indent="0">
              <a:lnSpc>
                <a:spcPts val="4253"/>
              </a:lnSpc>
              <a:buNone/>
            </a:pPr>
            <a:r>
              <a:rPr lang="en-US" sz="3402" b="1" dirty="0">
                <a:solidFill>
                  <a:srgbClr val="231971"/>
                </a:solidFill>
                <a:latin typeface="Outfit" pitchFamily="34" charset="0"/>
                <a:ea typeface="Outfit" pitchFamily="34" charset="-122"/>
                <a:cs typeface="Outfit" pitchFamily="34" charset="-120"/>
              </a:rPr>
              <a:t>Disadvantages of Agile Methodology</a:t>
            </a:r>
            <a:endParaRPr lang="en-US" sz="3402" dirty="0"/>
          </a:p>
        </p:txBody>
      </p:sp>
      <p:pic>
        <p:nvPicPr>
          <p:cNvPr id="7" name="Image 3" descr="preencoded.png"/>
          <p:cNvPicPr>
            <a:picLocks noChangeAspect="1"/>
          </p:cNvPicPr>
          <p:nvPr/>
        </p:nvPicPr>
        <p:blipFill>
          <a:blip r:embed="rId6"/>
          <a:stretch>
            <a:fillRect/>
          </a:stretch>
        </p:blipFill>
        <p:spPr>
          <a:xfrm>
            <a:off x="6091238" y="1698903"/>
            <a:ext cx="431959" cy="431959"/>
          </a:xfrm>
          <a:prstGeom prst="rect">
            <a:avLst/>
          </a:prstGeom>
        </p:spPr>
      </p:pic>
      <p:sp>
        <p:nvSpPr>
          <p:cNvPr id="8" name="Text 2"/>
          <p:cNvSpPr/>
          <p:nvPr/>
        </p:nvSpPr>
        <p:spPr>
          <a:xfrm>
            <a:off x="6091238" y="2303621"/>
            <a:ext cx="2160270" cy="269915"/>
          </a:xfrm>
          <a:prstGeom prst="rect">
            <a:avLst/>
          </a:prstGeom>
          <a:noFill/>
          <a:ln/>
        </p:spPr>
        <p:txBody>
          <a:bodyPr wrap="none" rtlCol="0" anchor="t"/>
          <a:lstStyle/>
          <a:p>
            <a:pPr marL="0" indent="0" algn="l">
              <a:lnSpc>
                <a:spcPts val="2126"/>
              </a:lnSpc>
              <a:buNone/>
            </a:pPr>
            <a:r>
              <a:rPr lang="en-US" sz="1701" b="1" dirty="0">
                <a:solidFill>
                  <a:srgbClr val="2A2742"/>
                </a:solidFill>
                <a:latin typeface="Outfit" pitchFamily="34" charset="0"/>
                <a:ea typeface="Outfit" pitchFamily="34" charset="-122"/>
                <a:cs typeface="Outfit" pitchFamily="34" charset="-120"/>
              </a:rPr>
              <a:t>Less Predictability</a:t>
            </a:r>
            <a:endParaRPr lang="en-US" sz="1701" dirty="0"/>
          </a:p>
        </p:txBody>
      </p:sp>
      <p:sp>
        <p:nvSpPr>
          <p:cNvPr id="9" name="Text 3"/>
          <p:cNvSpPr/>
          <p:nvPr/>
        </p:nvSpPr>
        <p:spPr>
          <a:xfrm>
            <a:off x="6091238" y="2677120"/>
            <a:ext cx="7934325" cy="553164"/>
          </a:xfrm>
          <a:prstGeom prst="rect">
            <a:avLst/>
          </a:prstGeom>
          <a:noFill/>
          <a:ln/>
        </p:spPr>
        <p:txBody>
          <a:bodyPr wrap="square" rtlCol="0" anchor="t"/>
          <a:lstStyle/>
          <a:p>
            <a:pPr marL="0" indent="0" algn="l">
              <a:lnSpc>
                <a:spcPts val="2177"/>
              </a:lnSpc>
              <a:buNone/>
            </a:pPr>
            <a:r>
              <a:rPr lang="en-US" sz="1361" dirty="0">
                <a:solidFill>
                  <a:srgbClr val="2A2742"/>
                </a:solidFill>
                <a:latin typeface="Arimo" pitchFamily="34" charset="0"/>
                <a:ea typeface="Arimo" pitchFamily="34" charset="-122"/>
                <a:cs typeface="Arimo" pitchFamily="34" charset="-120"/>
              </a:rPr>
              <a:t>Agile's flexibility can make it challenging to predict timelines and costs upfront, as requirements may change throughout the project.</a:t>
            </a:r>
            <a:endParaRPr lang="en-US" sz="1361" dirty="0"/>
          </a:p>
        </p:txBody>
      </p:sp>
      <p:pic>
        <p:nvPicPr>
          <p:cNvPr id="10" name="Image 4" descr="preencoded.png"/>
          <p:cNvPicPr>
            <a:picLocks noChangeAspect="1"/>
          </p:cNvPicPr>
          <p:nvPr/>
        </p:nvPicPr>
        <p:blipFill>
          <a:blip r:embed="rId7"/>
          <a:stretch>
            <a:fillRect/>
          </a:stretch>
        </p:blipFill>
        <p:spPr>
          <a:xfrm>
            <a:off x="6091238" y="3748683"/>
            <a:ext cx="431959" cy="431959"/>
          </a:xfrm>
          <a:prstGeom prst="rect">
            <a:avLst/>
          </a:prstGeom>
        </p:spPr>
      </p:pic>
      <p:sp>
        <p:nvSpPr>
          <p:cNvPr id="11" name="Text 4"/>
          <p:cNvSpPr/>
          <p:nvPr/>
        </p:nvSpPr>
        <p:spPr>
          <a:xfrm>
            <a:off x="6091238" y="4353401"/>
            <a:ext cx="2160270" cy="269915"/>
          </a:xfrm>
          <a:prstGeom prst="rect">
            <a:avLst/>
          </a:prstGeom>
          <a:noFill/>
          <a:ln/>
        </p:spPr>
        <p:txBody>
          <a:bodyPr wrap="none" rtlCol="0" anchor="t"/>
          <a:lstStyle/>
          <a:p>
            <a:pPr marL="0" indent="0" algn="l">
              <a:lnSpc>
                <a:spcPts val="2126"/>
              </a:lnSpc>
              <a:buNone/>
            </a:pPr>
            <a:r>
              <a:rPr lang="en-US" sz="1701" b="1" dirty="0">
                <a:solidFill>
                  <a:srgbClr val="2A2742"/>
                </a:solidFill>
                <a:latin typeface="Outfit" pitchFamily="34" charset="0"/>
                <a:ea typeface="Outfit" pitchFamily="34" charset="-122"/>
                <a:cs typeface="Outfit" pitchFamily="34" charset="-120"/>
              </a:rPr>
              <a:t>Requires Discipline</a:t>
            </a:r>
            <a:endParaRPr lang="en-US" sz="1701" dirty="0"/>
          </a:p>
        </p:txBody>
      </p:sp>
      <p:sp>
        <p:nvSpPr>
          <p:cNvPr id="12" name="Text 5"/>
          <p:cNvSpPr/>
          <p:nvPr/>
        </p:nvSpPr>
        <p:spPr>
          <a:xfrm>
            <a:off x="6091238" y="4726900"/>
            <a:ext cx="7934325" cy="553164"/>
          </a:xfrm>
          <a:prstGeom prst="rect">
            <a:avLst/>
          </a:prstGeom>
          <a:noFill/>
          <a:ln/>
        </p:spPr>
        <p:txBody>
          <a:bodyPr wrap="square" rtlCol="0" anchor="t"/>
          <a:lstStyle/>
          <a:p>
            <a:pPr marL="0" indent="0" algn="l">
              <a:lnSpc>
                <a:spcPts val="2177"/>
              </a:lnSpc>
              <a:buNone/>
            </a:pPr>
            <a:r>
              <a:rPr lang="en-US" sz="1361" dirty="0">
                <a:solidFill>
                  <a:srgbClr val="2A2742"/>
                </a:solidFill>
                <a:latin typeface="Arimo" pitchFamily="34" charset="0"/>
                <a:ea typeface="Arimo" pitchFamily="34" charset="-122"/>
                <a:cs typeface="Arimo" pitchFamily="34" charset="-120"/>
              </a:rPr>
              <a:t>Agile demands strong team collaboration and discipline to adhere to its practices and principles, requiring effective communication and shared commitment.</a:t>
            </a:r>
            <a:endParaRPr lang="en-US" sz="1361" dirty="0"/>
          </a:p>
        </p:txBody>
      </p:sp>
      <p:pic>
        <p:nvPicPr>
          <p:cNvPr id="13" name="Image 5" descr="preencoded.png"/>
          <p:cNvPicPr>
            <a:picLocks noChangeAspect="1"/>
          </p:cNvPicPr>
          <p:nvPr/>
        </p:nvPicPr>
        <p:blipFill>
          <a:blip r:embed="rId8"/>
          <a:stretch>
            <a:fillRect/>
          </a:stretch>
        </p:blipFill>
        <p:spPr>
          <a:xfrm>
            <a:off x="6091238" y="5798463"/>
            <a:ext cx="431959" cy="431959"/>
          </a:xfrm>
          <a:prstGeom prst="rect">
            <a:avLst/>
          </a:prstGeom>
        </p:spPr>
      </p:pic>
      <p:sp>
        <p:nvSpPr>
          <p:cNvPr id="14" name="Text 6"/>
          <p:cNvSpPr/>
          <p:nvPr/>
        </p:nvSpPr>
        <p:spPr>
          <a:xfrm>
            <a:off x="6091238" y="6403181"/>
            <a:ext cx="2160270" cy="269915"/>
          </a:xfrm>
          <a:prstGeom prst="rect">
            <a:avLst/>
          </a:prstGeom>
          <a:noFill/>
          <a:ln/>
        </p:spPr>
        <p:txBody>
          <a:bodyPr wrap="none" rtlCol="0" anchor="t"/>
          <a:lstStyle/>
          <a:p>
            <a:pPr marL="0" indent="0" algn="l">
              <a:lnSpc>
                <a:spcPts val="2126"/>
              </a:lnSpc>
              <a:buNone/>
            </a:pPr>
            <a:r>
              <a:rPr lang="en-US" sz="1701" b="1" dirty="0">
                <a:solidFill>
                  <a:srgbClr val="2A2742"/>
                </a:solidFill>
                <a:latin typeface="Outfit" pitchFamily="34" charset="0"/>
                <a:ea typeface="Outfit" pitchFamily="34" charset="-122"/>
                <a:cs typeface="Outfit" pitchFamily="34" charset="-120"/>
              </a:rPr>
              <a:t>Scope Creep</a:t>
            </a:r>
            <a:endParaRPr lang="en-US" sz="1701" dirty="0"/>
          </a:p>
        </p:txBody>
      </p:sp>
      <p:sp>
        <p:nvSpPr>
          <p:cNvPr id="15" name="Text 7"/>
          <p:cNvSpPr/>
          <p:nvPr/>
        </p:nvSpPr>
        <p:spPr>
          <a:xfrm>
            <a:off x="6091238" y="6776680"/>
            <a:ext cx="7934325" cy="553164"/>
          </a:xfrm>
          <a:prstGeom prst="rect">
            <a:avLst/>
          </a:prstGeom>
          <a:noFill/>
          <a:ln/>
        </p:spPr>
        <p:txBody>
          <a:bodyPr wrap="square" rtlCol="0" anchor="t"/>
          <a:lstStyle/>
          <a:p>
            <a:pPr marL="0" indent="0" algn="l">
              <a:lnSpc>
                <a:spcPts val="2177"/>
              </a:lnSpc>
              <a:buNone/>
            </a:pPr>
            <a:r>
              <a:rPr lang="en-US" sz="1361" dirty="0">
                <a:solidFill>
                  <a:srgbClr val="2A2742"/>
                </a:solidFill>
                <a:latin typeface="Arimo" pitchFamily="34" charset="0"/>
                <a:ea typeface="Arimo" pitchFamily="34" charset="-122"/>
                <a:cs typeface="Arimo" pitchFamily="34" charset="-120"/>
              </a:rPr>
              <a:t>Continuous changes in requirements can lead to scope creep, potentially extending the project timeline and increasing costs if not managed effectively.</a:t>
            </a:r>
            <a:endParaRPr lang="en-US" sz="136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16098" y="2343626"/>
            <a:ext cx="5054203" cy="3542228"/>
          </a:xfrm>
          <a:prstGeom prst="rect">
            <a:avLst/>
          </a:prstGeom>
        </p:spPr>
      </p:pic>
      <p:sp>
        <p:nvSpPr>
          <p:cNvPr id="6" name="Text 1"/>
          <p:cNvSpPr/>
          <p:nvPr/>
        </p:nvSpPr>
        <p:spPr>
          <a:xfrm>
            <a:off x="6091238" y="911662"/>
            <a:ext cx="6363295" cy="540068"/>
          </a:xfrm>
          <a:prstGeom prst="rect">
            <a:avLst/>
          </a:prstGeom>
          <a:noFill/>
          <a:ln/>
        </p:spPr>
        <p:txBody>
          <a:bodyPr wrap="none" rtlCol="0" anchor="t"/>
          <a:lstStyle/>
          <a:p>
            <a:pPr marL="0" indent="0">
              <a:lnSpc>
                <a:spcPts val="4253"/>
              </a:lnSpc>
              <a:buNone/>
            </a:pPr>
            <a:r>
              <a:rPr lang="en-US" sz="3402" b="1" dirty="0">
                <a:solidFill>
                  <a:srgbClr val="231971"/>
                </a:solidFill>
                <a:latin typeface="Outfit" pitchFamily="34" charset="0"/>
                <a:ea typeface="Outfit" pitchFamily="34" charset="-122"/>
                <a:cs typeface="Outfit" pitchFamily="34" charset="-120"/>
              </a:rPr>
              <a:t>When to Use Agile Methodology</a:t>
            </a:r>
            <a:endParaRPr lang="en-US" sz="3402" dirty="0"/>
          </a:p>
        </p:txBody>
      </p:sp>
      <p:sp>
        <p:nvSpPr>
          <p:cNvPr id="7" name="Shape 2"/>
          <p:cNvSpPr/>
          <p:nvPr/>
        </p:nvSpPr>
        <p:spPr>
          <a:xfrm>
            <a:off x="6339007" y="1710928"/>
            <a:ext cx="22860" cy="5607010"/>
          </a:xfrm>
          <a:prstGeom prst="roundRect">
            <a:avLst>
              <a:gd name="adj" fmla="val 317520"/>
            </a:avLst>
          </a:prstGeom>
          <a:solidFill>
            <a:srgbClr val="BDB8DF"/>
          </a:solidFill>
          <a:ln/>
        </p:spPr>
        <p:txBody>
          <a:bodyPr/>
          <a:lstStyle/>
          <a:p>
            <a:endParaRPr lang="en-IN"/>
          </a:p>
        </p:txBody>
      </p:sp>
      <p:sp>
        <p:nvSpPr>
          <p:cNvPr id="8" name="Shape 3"/>
          <p:cNvSpPr/>
          <p:nvPr/>
        </p:nvSpPr>
        <p:spPr>
          <a:xfrm>
            <a:off x="6521946" y="2088118"/>
            <a:ext cx="604837" cy="22860"/>
          </a:xfrm>
          <a:prstGeom prst="roundRect">
            <a:avLst>
              <a:gd name="adj" fmla="val 317520"/>
            </a:avLst>
          </a:prstGeom>
          <a:solidFill>
            <a:srgbClr val="BDB8DF"/>
          </a:solidFill>
          <a:ln/>
        </p:spPr>
        <p:txBody>
          <a:bodyPr/>
          <a:lstStyle/>
          <a:p>
            <a:endParaRPr lang="en-IN"/>
          </a:p>
        </p:txBody>
      </p:sp>
      <p:sp>
        <p:nvSpPr>
          <p:cNvPr id="9" name="Shape 4"/>
          <p:cNvSpPr/>
          <p:nvPr/>
        </p:nvSpPr>
        <p:spPr>
          <a:xfrm>
            <a:off x="6156067" y="1905238"/>
            <a:ext cx="388739" cy="388739"/>
          </a:xfrm>
          <a:prstGeom prst="roundRect">
            <a:avLst>
              <a:gd name="adj" fmla="val 18672"/>
            </a:avLst>
          </a:prstGeom>
          <a:solidFill>
            <a:srgbClr val="E9E6FA"/>
          </a:solidFill>
          <a:ln w="7620">
            <a:solidFill>
              <a:srgbClr val="BDB8DF"/>
            </a:solidFill>
            <a:prstDash val="solid"/>
          </a:ln>
        </p:spPr>
        <p:txBody>
          <a:bodyPr/>
          <a:lstStyle/>
          <a:p>
            <a:endParaRPr lang="en-IN"/>
          </a:p>
        </p:txBody>
      </p:sp>
      <p:sp>
        <p:nvSpPr>
          <p:cNvPr id="10" name="Text 5"/>
          <p:cNvSpPr/>
          <p:nvPr/>
        </p:nvSpPr>
        <p:spPr>
          <a:xfrm>
            <a:off x="6299775" y="1970008"/>
            <a:ext cx="101203" cy="259199"/>
          </a:xfrm>
          <a:prstGeom prst="rect">
            <a:avLst/>
          </a:prstGeom>
          <a:noFill/>
          <a:ln/>
        </p:spPr>
        <p:txBody>
          <a:bodyPr wrap="none" rtlCol="0" anchor="t"/>
          <a:lstStyle/>
          <a:p>
            <a:pPr marL="0" indent="0" algn="ctr">
              <a:lnSpc>
                <a:spcPts val="2041"/>
              </a:lnSpc>
              <a:buNone/>
            </a:pPr>
            <a:r>
              <a:rPr lang="en-US" sz="2041" b="1" dirty="0">
                <a:solidFill>
                  <a:srgbClr val="2A2742"/>
                </a:solidFill>
                <a:latin typeface="Outfit" pitchFamily="34" charset="0"/>
                <a:ea typeface="Outfit" pitchFamily="34" charset="-122"/>
                <a:cs typeface="Outfit" pitchFamily="34" charset="-120"/>
              </a:rPr>
              <a:t>1</a:t>
            </a:r>
            <a:endParaRPr lang="en-US" sz="2041" dirty="0"/>
          </a:p>
        </p:txBody>
      </p:sp>
      <p:sp>
        <p:nvSpPr>
          <p:cNvPr id="11" name="Text 6"/>
          <p:cNvSpPr/>
          <p:nvPr/>
        </p:nvSpPr>
        <p:spPr>
          <a:xfrm>
            <a:off x="7300913" y="1883688"/>
            <a:ext cx="2409944" cy="269915"/>
          </a:xfrm>
          <a:prstGeom prst="rect">
            <a:avLst/>
          </a:prstGeom>
          <a:noFill/>
          <a:ln/>
        </p:spPr>
        <p:txBody>
          <a:bodyPr wrap="none" rtlCol="0" anchor="t"/>
          <a:lstStyle/>
          <a:p>
            <a:pPr marL="0" indent="0" algn="l">
              <a:lnSpc>
                <a:spcPts val="2126"/>
              </a:lnSpc>
              <a:buNone/>
            </a:pPr>
            <a:r>
              <a:rPr lang="en-US" sz="1701" b="1" dirty="0">
                <a:solidFill>
                  <a:srgbClr val="2A2742"/>
                </a:solidFill>
                <a:latin typeface="Outfit" pitchFamily="34" charset="0"/>
                <a:ea typeface="Outfit" pitchFamily="34" charset="-122"/>
                <a:cs typeface="Outfit" pitchFamily="34" charset="-120"/>
              </a:rPr>
              <a:t>Changing Requirements</a:t>
            </a:r>
            <a:endParaRPr lang="en-US" sz="1701" dirty="0"/>
          </a:p>
        </p:txBody>
      </p:sp>
      <p:sp>
        <p:nvSpPr>
          <p:cNvPr id="12" name="Text 7"/>
          <p:cNvSpPr/>
          <p:nvPr/>
        </p:nvSpPr>
        <p:spPr>
          <a:xfrm>
            <a:off x="7300913" y="2257187"/>
            <a:ext cx="6724650" cy="553164"/>
          </a:xfrm>
          <a:prstGeom prst="rect">
            <a:avLst/>
          </a:prstGeom>
          <a:noFill/>
          <a:ln/>
        </p:spPr>
        <p:txBody>
          <a:bodyPr wrap="square" rtlCol="0" anchor="t"/>
          <a:lstStyle/>
          <a:p>
            <a:pPr marL="0" indent="0" algn="l">
              <a:lnSpc>
                <a:spcPts val="2177"/>
              </a:lnSpc>
              <a:buNone/>
            </a:pPr>
            <a:r>
              <a:rPr lang="en-US" sz="1361" dirty="0">
                <a:solidFill>
                  <a:srgbClr val="2A2742"/>
                </a:solidFill>
                <a:latin typeface="Arimo" pitchFamily="34" charset="0"/>
                <a:ea typeface="Arimo" pitchFamily="34" charset="-122"/>
                <a:cs typeface="Arimo" pitchFamily="34" charset="-120"/>
              </a:rPr>
              <a:t>Agile is ideal for projects where requirements are expected to change frequently, allowing for flexibility and adaptability to evolving needs.</a:t>
            </a:r>
            <a:endParaRPr lang="en-US" sz="1361" dirty="0"/>
          </a:p>
        </p:txBody>
      </p:sp>
      <p:sp>
        <p:nvSpPr>
          <p:cNvPr id="13" name="Shape 8"/>
          <p:cNvSpPr/>
          <p:nvPr/>
        </p:nvSpPr>
        <p:spPr>
          <a:xfrm>
            <a:off x="6521946" y="3533061"/>
            <a:ext cx="604837" cy="22860"/>
          </a:xfrm>
          <a:prstGeom prst="roundRect">
            <a:avLst>
              <a:gd name="adj" fmla="val 317520"/>
            </a:avLst>
          </a:prstGeom>
          <a:solidFill>
            <a:srgbClr val="BDB8DF"/>
          </a:solidFill>
          <a:ln/>
        </p:spPr>
        <p:txBody>
          <a:bodyPr/>
          <a:lstStyle/>
          <a:p>
            <a:endParaRPr lang="en-IN"/>
          </a:p>
        </p:txBody>
      </p:sp>
      <p:sp>
        <p:nvSpPr>
          <p:cNvPr id="14" name="Shape 9"/>
          <p:cNvSpPr/>
          <p:nvPr/>
        </p:nvSpPr>
        <p:spPr>
          <a:xfrm>
            <a:off x="6156067" y="3350181"/>
            <a:ext cx="388739" cy="388739"/>
          </a:xfrm>
          <a:prstGeom prst="roundRect">
            <a:avLst>
              <a:gd name="adj" fmla="val 18672"/>
            </a:avLst>
          </a:prstGeom>
          <a:solidFill>
            <a:srgbClr val="E9E6FA"/>
          </a:solidFill>
          <a:ln w="7620">
            <a:solidFill>
              <a:srgbClr val="BDB8DF"/>
            </a:solidFill>
            <a:prstDash val="solid"/>
          </a:ln>
        </p:spPr>
        <p:txBody>
          <a:bodyPr/>
          <a:lstStyle/>
          <a:p>
            <a:endParaRPr lang="en-IN"/>
          </a:p>
        </p:txBody>
      </p:sp>
      <p:sp>
        <p:nvSpPr>
          <p:cNvPr id="15" name="Text 10"/>
          <p:cNvSpPr/>
          <p:nvPr/>
        </p:nvSpPr>
        <p:spPr>
          <a:xfrm>
            <a:off x="6275725" y="3414951"/>
            <a:ext cx="149304" cy="259199"/>
          </a:xfrm>
          <a:prstGeom prst="rect">
            <a:avLst/>
          </a:prstGeom>
          <a:noFill/>
          <a:ln/>
        </p:spPr>
        <p:txBody>
          <a:bodyPr wrap="none" rtlCol="0" anchor="t"/>
          <a:lstStyle/>
          <a:p>
            <a:pPr marL="0" indent="0" algn="ctr">
              <a:lnSpc>
                <a:spcPts val="2041"/>
              </a:lnSpc>
              <a:buNone/>
            </a:pPr>
            <a:r>
              <a:rPr lang="en-US" sz="2041" b="1" dirty="0">
                <a:solidFill>
                  <a:srgbClr val="2A2742"/>
                </a:solidFill>
                <a:latin typeface="Outfit" pitchFamily="34" charset="0"/>
                <a:ea typeface="Outfit" pitchFamily="34" charset="-122"/>
                <a:cs typeface="Outfit" pitchFamily="34" charset="-120"/>
              </a:rPr>
              <a:t>2</a:t>
            </a:r>
            <a:endParaRPr lang="en-US" sz="2041" dirty="0"/>
          </a:p>
        </p:txBody>
      </p:sp>
      <p:sp>
        <p:nvSpPr>
          <p:cNvPr id="16" name="Text 11"/>
          <p:cNvSpPr/>
          <p:nvPr/>
        </p:nvSpPr>
        <p:spPr>
          <a:xfrm>
            <a:off x="7300913" y="3328630"/>
            <a:ext cx="2160270" cy="269915"/>
          </a:xfrm>
          <a:prstGeom prst="rect">
            <a:avLst/>
          </a:prstGeom>
          <a:noFill/>
          <a:ln/>
        </p:spPr>
        <p:txBody>
          <a:bodyPr wrap="none" rtlCol="0" anchor="t"/>
          <a:lstStyle/>
          <a:p>
            <a:pPr marL="0" indent="0" algn="l">
              <a:lnSpc>
                <a:spcPts val="2126"/>
              </a:lnSpc>
              <a:buNone/>
            </a:pPr>
            <a:r>
              <a:rPr lang="en-US" sz="1701" b="1" dirty="0">
                <a:solidFill>
                  <a:srgbClr val="2A2742"/>
                </a:solidFill>
                <a:latin typeface="Outfit" pitchFamily="34" charset="0"/>
                <a:ea typeface="Outfit" pitchFamily="34" charset="-122"/>
                <a:cs typeface="Outfit" pitchFamily="34" charset="-120"/>
              </a:rPr>
              <a:t>Rapid Delivery</a:t>
            </a:r>
            <a:endParaRPr lang="en-US" sz="1701" dirty="0"/>
          </a:p>
        </p:txBody>
      </p:sp>
      <p:sp>
        <p:nvSpPr>
          <p:cNvPr id="17" name="Text 12"/>
          <p:cNvSpPr/>
          <p:nvPr/>
        </p:nvSpPr>
        <p:spPr>
          <a:xfrm>
            <a:off x="7300913" y="3702129"/>
            <a:ext cx="6724650" cy="553164"/>
          </a:xfrm>
          <a:prstGeom prst="rect">
            <a:avLst/>
          </a:prstGeom>
          <a:noFill/>
          <a:ln/>
        </p:spPr>
        <p:txBody>
          <a:bodyPr wrap="square" rtlCol="0" anchor="t"/>
          <a:lstStyle/>
          <a:p>
            <a:pPr marL="0" indent="0" algn="l">
              <a:lnSpc>
                <a:spcPts val="2177"/>
              </a:lnSpc>
              <a:buNone/>
            </a:pPr>
            <a:r>
              <a:rPr lang="en-US" sz="1361" dirty="0">
                <a:solidFill>
                  <a:srgbClr val="2A2742"/>
                </a:solidFill>
                <a:latin typeface="Arimo" pitchFamily="34" charset="0"/>
                <a:ea typeface="Arimo" pitchFamily="34" charset="-122"/>
                <a:cs typeface="Arimo" pitchFamily="34" charset="-120"/>
              </a:rPr>
              <a:t>When a functional product needs to be delivered quickly, Agile's iterative approach allows for incremental releases and faster time-to-market.</a:t>
            </a:r>
            <a:endParaRPr lang="en-US" sz="1361" dirty="0"/>
          </a:p>
        </p:txBody>
      </p:sp>
      <p:sp>
        <p:nvSpPr>
          <p:cNvPr id="18" name="Shape 13"/>
          <p:cNvSpPr/>
          <p:nvPr/>
        </p:nvSpPr>
        <p:spPr>
          <a:xfrm>
            <a:off x="6521946" y="4978003"/>
            <a:ext cx="604837" cy="22860"/>
          </a:xfrm>
          <a:prstGeom prst="roundRect">
            <a:avLst>
              <a:gd name="adj" fmla="val 317520"/>
            </a:avLst>
          </a:prstGeom>
          <a:solidFill>
            <a:srgbClr val="BDB8DF"/>
          </a:solidFill>
          <a:ln/>
        </p:spPr>
        <p:txBody>
          <a:bodyPr/>
          <a:lstStyle/>
          <a:p>
            <a:endParaRPr lang="en-IN"/>
          </a:p>
        </p:txBody>
      </p:sp>
      <p:sp>
        <p:nvSpPr>
          <p:cNvPr id="19" name="Shape 14"/>
          <p:cNvSpPr/>
          <p:nvPr/>
        </p:nvSpPr>
        <p:spPr>
          <a:xfrm>
            <a:off x="6156067" y="4795123"/>
            <a:ext cx="388739" cy="388739"/>
          </a:xfrm>
          <a:prstGeom prst="roundRect">
            <a:avLst>
              <a:gd name="adj" fmla="val 18672"/>
            </a:avLst>
          </a:prstGeom>
          <a:solidFill>
            <a:srgbClr val="E9E6FA"/>
          </a:solidFill>
          <a:ln w="7620">
            <a:solidFill>
              <a:srgbClr val="BDB8DF"/>
            </a:solidFill>
            <a:prstDash val="solid"/>
          </a:ln>
        </p:spPr>
        <p:txBody>
          <a:bodyPr/>
          <a:lstStyle/>
          <a:p>
            <a:endParaRPr lang="en-IN"/>
          </a:p>
        </p:txBody>
      </p:sp>
      <p:sp>
        <p:nvSpPr>
          <p:cNvPr id="20" name="Text 15"/>
          <p:cNvSpPr/>
          <p:nvPr/>
        </p:nvSpPr>
        <p:spPr>
          <a:xfrm>
            <a:off x="6276677" y="4859893"/>
            <a:ext cx="147518" cy="259199"/>
          </a:xfrm>
          <a:prstGeom prst="rect">
            <a:avLst/>
          </a:prstGeom>
          <a:noFill/>
          <a:ln/>
        </p:spPr>
        <p:txBody>
          <a:bodyPr wrap="none" rtlCol="0" anchor="t"/>
          <a:lstStyle/>
          <a:p>
            <a:pPr marL="0" indent="0" algn="ctr">
              <a:lnSpc>
                <a:spcPts val="2041"/>
              </a:lnSpc>
              <a:buNone/>
            </a:pPr>
            <a:r>
              <a:rPr lang="en-US" sz="2041" b="1" dirty="0">
                <a:solidFill>
                  <a:srgbClr val="2A2742"/>
                </a:solidFill>
                <a:latin typeface="Outfit" pitchFamily="34" charset="0"/>
                <a:ea typeface="Outfit" pitchFamily="34" charset="-122"/>
                <a:cs typeface="Outfit" pitchFamily="34" charset="-120"/>
              </a:rPr>
              <a:t>3</a:t>
            </a:r>
            <a:endParaRPr lang="en-US" sz="2041" dirty="0"/>
          </a:p>
        </p:txBody>
      </p:sp>
      <p:sp>
        <p:nvSpPr>
          <p:cNvPr id="21" name="Text 16"/>
          <p:cNvSpPr/>
          <p:nvPr/>
        </p:nvSpPr>
        <p:spPr>
          <a:xfrm>
            <a:off x="7300913" y="4773573"/>
            <a:ext cx="2160270" cy="269915"/>
          </a:xfrm>
          <a:prstGeom prst="rect">
            <a:avLst/>
          </a:prstGeom>
          <a:noFill/>
          <a:ln/>
        </p:spPr>
        <p:txBody>
          <a:bodyPr wrap="none" rtlCol="0" anchor="t"/>
          <a:lstStyle/>
          <a:p>
            <a:pPr marL="0" indent="0" algn="l">
              <a:lnSpc>
                <a:spcPts val="2126"/>
              </a:lnSpc>
              <a:buNone/>
            </a:pPr>
            <a:r>
              <a:rPr lang="en-US" sz="1701" b="1" dirty="0">
                <a:solidFill>
                  <a:srgbClr val="2A2742"/>
                </a:solidFill>
                <a:latin typeface="Outfit" pitchFamily="34" charset="0"/>
                <a:ea typeface="Outfit" pitchFamily="34" charset="-122"/>
                <a:cs typeface="Outfit" pitchFamily="34" charset="-120"/>
              </a:rPr>
              <a:t>Customer Feedback</a:t>
            </a:r>
            <a:endParaRPr lang="en-US" sz="1701" dirty="0"/>
          </a:p>
        </p:txBody>
      </p:sp>
      <p:sp>
        <p:nvSpPr>
          <p:cNvPr id="22" name="Text 17"/>
          <p:cNvSpPr/>
          <p:nvPr/>
        </p:nvSpPr>
        <p:spPr>
          <a:xfrm>
            <a:off x="7300913" y="5147072"/>
            <a:ext cx="6724650" cy="553164"/>
          </a:xfrm>
          <a:prstGeom prst="rect">
            <a:avLst/>
          </a:prstGeom>
          <a:noFill/>
          <a:ln/>
        </p:spPr>
        <p:txBody>
          <a:bodyPr wrap="square" rtlCol="0" anchor="t"/>
          <a:lstStyle/>
          <a:p>
            <a:pPr marL="0" indent="0" algn="l">
              <a:lnSpc>
                <a:spcPts val="2177"/>
              </a:lnSpc>
              <a:buNone/>
            </a:pPr>
            <a:r>
              <a:rPr lang="en-US" sz="1361" dirty="0">
                <a:solidFill>
                  <a:srgbClr val="2A2742"/>
                </a:solidFill>
                <a:latin typeface="Arimo" pitchFamily="34" charset="0"/>
                <a:ea typeface="Arimo" pitchFamily="34" charset="-122"/>
                <a:cs typeface="Arimo" pitchFamily="34" charset="-120"/>
              </a:rPr>
              <a:t>Agile thrives on continuous customer feedback, making it suitable for projects where customer involvement and input are crucial for success.</a:t>
            </a:r>
            <a:endParaRPr lang="en-US" sz="1361" dirty="0"/>
          </a:p>
        </p:txBody>
      </p:sp>
      <p:sp>
        <p:nvSpPr>
          <p:cNvPr id="23" name="Shape 18"/>
          <p:cNvSpPr/>
          <p:nvPr/>
        </p:nvSpPr>
        <p:spPr>
          <a:xfrm>
            <a:off x="6521946" y="6422946"/>
            <a:ext cx="604837" cy="22860"/>
          </a:xfrm>
          <a:prstGeom prst="roundRect">
            <a:avLst>
              <a:gd name="adj" fmla="val 317520"/>
            </a:avLst>
          </a:prstGeom>
          <a:solidFill>
            <a:srgbClr val="BDB8DF"/>
          </a:solidFill>
          <a:ln/>
        </p:spPr>
        <p:txBody>
          <a:bodyPr/>
          <a:lstStyle/>
          <a:p>
            <a:endParaRPr lang="en-IN"/>
          </a:p>
        </p:txBody>
      </p:sp>
      <p:sp>
        <p:nvSpPr>
          <p:cNvPr id="24" name="Shape 19"/>
          <p:cNvSpPr/>
          <p:nvPr/>
        </p:nvSpPr>
        <p:spPr>
          <a:xfrm>
            <a:off x="6156067" y="6240066"/>
            <a:ext cx="388739" cy="388739"/>
          </a:xfrm>
          <a:prstGeom prst="roundRect">
            <a:avLst>
              <a:gd name="adj" fmla="val 18672"/>
            </a:avLst>
          </a:prstGeom>
          <a:solidFill>
            <a:srgbClr val="E9E6FA"/>
          </a:solidFill>
          <a:ln w="7620">
            <a:solidFill>
              <a:srgbClr val="BDB8DF"/>
            </a:solidFill>
            <a:prstDash val="solid"/>
          </a:ln>
        </p:spPr>
        <p:txBody>
          <a:bodyPr/>
          <a:lstStyle/>
          <a:p>
            <a:endParaRPr lang="en-IN"/>
          </a:p>
        </p:txBody>
      </p:sp>
      <p:sp>
        <p:nvSpPr>
          <p:cNvPr id="25" name="Text 20"/>
          <p:cNvSpPr/>
          <p:nvPr/>
        </p:nvSpPr>
        <p:spPr>
          <a:xfrm>
            <a:off x="6270962" y="6304836"/>
            <a:ext cx="158948" cy="259199"/>
          </a:xfrm>
          <a:prstGeom prst="rect">
            <a:avLst/>
          </a:prstGeom>
          <a:noFill/>
          <a:ln/>
        </p:spPr>
        <p:txBody>
          <a:bodyPr wrap="none" rtlCol="0" anchor="t"/>
          <a:lstStyle/>
          <a:p>
            <a:pPr marL="0" indent="0" algn="ctr">
              <a:lnSpc>
                <a:spcPts val="2041"/>
              </a:lnSpc>
              <a:buNone/>
            </a:pPr>
            <a:r>
              <a:rPr lang="en-US" sz="2041" b="1" dirty="0">
                <a:solidFill>
                  <a:srgbClr val="2A2742"/>
                </a:solidFill>
                <a:latin typeface="Outfit" pitchFamily="34" charset="0"/>
                <a:ea typeface="Outfit" pitchFamily="34" charset="-122"/>
                <a:cs typeface="Outfit" pitchFamily="34" charset="-120"/>
              </a:rPr>
              <a:t>4</a:t>
            </a:r>
            <a:endParaRPr lang="en-US" sz="2041" dirty="0"/>
          </a:p>
        </p:txBody>
      </p:sp>
      <p:sp>
        <p:nvSpPr>
          <p:cNvPr id="26" name="Text 21"/>
          <p:cNvSpPr/>
          <p:nvPr/>
        </p:nvSpPr>
        <p:spPr>
          <a:xfrm>
            <a:off x="7300913" y="6218515"/>
            <a:ext cx="2160270" cy="269915"/>
          </a:xfrm>
          <a:prstGeom prst="rect">
            <a:avLst/>
          </a:prstGeom>
          <a:noFill/>
          <a:ln/>
        </p:spPr>
        <p:txBody>
          <a:bodyPr wrap="none" rtlCol="0" anchor="t"/>
          <a:lstStyle/>
          <a:p>
            <a:pPr marL="0" indent="0" algn="l">
              <a:lnSpc>
                <a:spcPts val="2126"/>
              </a:lnSpc>
              <a:buNone/>
            </a:pPr>
            <a:r>
              <a:rPr lang="en-US" sz="1701" b="1" dirty="0">
                <a:solidFill>
                  <a:srgbClr val="2A2742"/>
                </a:solidFill>
                <a:latin typeface="Outfit" pitchFamily="34" charset="0"/>
                <a:ea typeface="Outfit" pitchFamily="34" charset="-122"/>
                <a:cs typeface="Outfit" pitchFamily="34" charset="-120"/>
              </a:rPr>
              <a:t>Innovation</a:t>
            </a:r>
            <a:endParaRPr lang="en-US" sz="1701" dirty="0"/>
          </a:p>
        </p:txBody>
      </p:sp>
      <p:sp>
        <p:nvSpPr>
          <p:cNvPr id="27" name="Text 22"/>
          <p:cNvSpPr/>
          <p:nvPr/>
        </p:nvSpPr>
        <p:spPr>
          <a:xfrm>
            <a:off x="7300913" y="6592014"/>
            <a:ext cx="6724650" cy="553164"/>
          </a:xfrm>
          <a:prstGeom prst="rect">
            <a:avLst/>
          </a:prstGeom>
          <a:noFill/>
          <a:ln/>
        </p:spPr>
        <p:txBody>
          <a:bodyPr wrap="square" rtlCol="0" anchor="t"/>
          <a:lstStyle/>
          <a:p>
            <a:pPr marL="0" indent="0" algn="l">
              <a:lnSpc>
                <a:spcPts val="2177"/>
              </a:lnSpc>
              <a:buNone/>
            </a:pPr>
            <a:r>
              <a:rPr lang="en-US" sz="1361" dirty="0">
                <a:solidFill>
                  <a:srgbClr val="2A2742"/>
                </a:solidFill>
                <a:latin typeface="Arimo" pitchFamily="34" charset="0"/>
                <a:ea typeface="Arimo" pitchFamily="34" charset="-122"/>
                <a:cs typeface="Arimo" pitchFamily="34" charset="-120"/>
              </a:rPr>
              <a:t>Agile encourages experimentation and innovation, making it well-suited for projects that require exploring new technologies or approaches.</a:t>
            </a:r>
            <a:endParaRPr lang="en-US" sz="136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25623" y="2434233"/>
            <a:ext cx="5035153" cy="3361015"/>
          </a:xfrm>
          <a:prstGeom prst="rect">
            <a:avLst/>
          </a:prstGeom>
        </p:spPr>
      </p:pic>
      <p:sp>
        <p:nvSpPr>
          <p:cNvPr id="6" name="Text 1"/>
          <p:cNvSpPr/>
          <p:nvPr/>
        </p:nvSpPr>
        <p:spPr>
          <a:xfrm>
            <a:off x="6117788" y="1639253"/>
            <a:ext cx="6253401" cy="563761"/>
          </a:xfrm>
          <a:prstGeom prst="rect">
            <a:avLst/>
          </a:prstGeom>
          <a:noFill/>
          <a:ln/>
        </p:spPr>
        <p:txBody>
          <a:bodyPr wrap="none" rtlCol="0" anchor="t"/>
          <a:lstStyle/>
          <a:p>
            <a:pPr marL="0" indent="0">
              <a:lnSpc>
                <a:spcPts val="4439"/>
              </a:lnSpc>
              <a:buNone/>
            </a:pPr>
            <a:r>
              <a:rPr lang="en-US" sz="3551" b="1" dirty="0">
                <a:solidFill>
                  <a:srgbClr val="231971"/>
                </a:solidFill>
                <a:latin typeface="Outfit" pitchFamily="34" charset="0"/>
                <a:ea typeface="Outfit" pitchFamily="34" charset="-122"/>
                <a:cs typeface="Outfit" pitchFamily="34" charset="-120"/>
              </a:rPr>
              <a:t>Agile Methodology in Practice</a:t>
            </a:r>
            <a:endParaRPr lang="en-US" sz="3551" dirty="0"/>
          </a:p>
        </p:txBody>
      </p:sp>
      <p:sp>
        <p:nvSpPr>
          <p:cNvPr id="7" name="Shape 2"/>
          <p:cNvSpPr/>
          <p:nvPr/>
        </p:nvSpPr>
        <p:spPr>
          <a:xfrm>
            <a:off x="6117788" y="2473523"/>
            <a:ext cx="7881223" cy="4116705"/>
          </a:xfrm>
          <a:prstGeom prst="roundRect">
            <a:avLst>
              <a:gd name="adj" fmla="val 1841"/>
            </a:avLst>
          </a:prstGeom>
          <a:noFill/>
          <a:ln w="7620">
            <a:solidFill>
              <a:srgbClr val="000000">
                <a:alpha val="8000"/>
              </a:srgbClr>
            </a:solidFill>
            <a:prstDash val="solid"/>
          </a:ln>
        </p:spPr>
        <p:txBody>
          <a:bodyPr/>
          <a:lstStyle/>
          <a:p>
            <a:endParaRPr lang="en-IN"/>
          </a:p>
        </p:txBody>
      </p:sp>
      <p:sp>
        <p:nvSpPr>
          <p:cNvPr id="8" name="Shape 3"/>
          <p:cNvSpPr/>
          <p:nvPr/>
        </p:nvSpPr>
        <p:spPr>
          <a:xfrm>
            <a:off x="6125408" y="2481143"/>
            <a:ext cx="7865150" cy="520303"/>
          </a:xfrm>
          <a:prstGeom prst="rect">
            <a:avLst/>
          </a:prstGeom>
          <a:solidFill>
            <a:srgbClr val="FFFFFF">
              <a:alpha val="4000"/>
            </a:srgbClr>
          </a:solidFill>
          <a:ln/>
        </p:spPr>
        <p:txBody>
          <a:bodyPr/>
          <a:lstStyle/>
          <a:p>
            <a:endParaRPr lang="en-IN"/>
          </a:p>
        </p:txBody>
      </p:sp>
      <p:sp>
        <p:nvSpPr>
          <p:cNvPr id="9" name="Text 4"/>
          <p:cNvSpPr/>
          <p:nvPr/>
        </p:nvSpPr>
        <p:spPr>
          <a:xfrm>
            <a:off x="6306741" y="2596991"/>
            <a:ext cx="2256830" cy="288608"/>
          </a:xfrm>
          <a:prstGeom prst="rect">
            <a:avLst/>
          </a:prstGeom>
          <a:noFill/>
          <a:ln/>
        </p:spPr>
        <p:txBody>
          <a:bodyPr wrap="none" rtlCol="0" anchor="t"/>
          <a:lstStyle/>
          <a:p>
            <a:pPr marL="0" indent="0">
              <a:lnSpc>
                <a:spcPts val="2273"/>
              </a:lnSpc>
              <a:buNone/>
            </a:pPr>
            <a:r>
              <a:rPr lang="en-US" sz="1421" dirty="0">
                <a:solidFill>
                  <a:srgbClr val="2A2742"/>
                </a:solidFill>
                <a:latin typeface="Arimo" pitchFamily="34" charset="0"/>
                <a:ea typeface="Arimo" pitchFamily="34" charset="-122"/>
                <a:cs typeface="Arimo" pitchFamily="34" charset="-120"/>
              </a:rPr>
              <a:t>Industry</a:t>
            </a:r>
            <a:endParaRPr lang="en-US" sz="1421" dirty="0"/>
          </a:p>
        </p:txBody>
      </p:sp>
      <p:sp>
        <p:nvSpPr>
          <p:cNvPr id="10" name="Text 5"/>
          <p:cNvSpPr/>
          <p:nvPr/>
        </p:nvSpPr>
        <p:spPr>
          <a:xfrm>
            <a:off x="8931950" y="2596991"/>
            <a:ext cx="2253020" cy="288608"/>
          </a:xfrm>
          <a:prstGeom prst="rect">
            <a:avLst/>
          </a:prstGeom>
          <a:noFill/>
          <a:ln/>
        </p:spPr>
        <p:txBody>
          <a:bodyPr wrap="none" rtlCol="0" anchor="t"/>
          <a:lstStyle/>
          <a:p>
            <a:pPr marL="0" indent="0">
              <a:lnSpc>
                <a:spcPts val="2273"/>
              </a:lnSpc>
              <a:buNone/>
            </a:pPr>
            <a:r>
              <a:rPr lang="en-US" sz="1421" dirty="0">
                <a:solidFill>
                  <a:srgbClr val="2A2742"/>
                </a:solidFill>
                <a:latin typeface="Arimo" pitchFamily="34" charset="0"/>
                <a:ea typeface="Arimo" pitchFamily="34" charset="-122"/>
                <a:cs typeface="Arimo" pitchFamily="34" charset="-120"/>
              </a:rPr>
              <a:t>Examples</a:t>
            </a:r>
            <a:endParaRPr lang="en-US" sz="1421" dirty="0"/>
          </a:p>
        </p:txBody>
      </p:sp>
      <p:sp>
        <p:nvSpPr>
          <p:cNvPr id="11" name="Text 6"/>
          <p:cNvSpPr/>
          <p:nvPr/>
        </p:nvSpPr>
        <p:spPr>
          <a:xfrm>
            <a:off x="11553349" y="2596991"/>
            <a:ext cx="2256830" cy="288608"/>
          </a:xfrm>
          <a:prstGeom prst="rect">
            <a:avLst/>
          </a:prstGeom>
          <a:noFill/>
          <a:ln/>
        </p:spPr>
        <p:txBody>
          <a:bodyPr wrap="none" rtlCol="0" anchor="t"/>
          <a:lstStyle/>
          <a:p>
            <a:pPr marL="0" indent="0">
              <a:lnSpc>
                <a:spcPts val="2273"/>
              </a:lnSpc>
              <a:buNone/>
            </a:pPr>
            <a:r>
              <a:rPr lang="en-US" sz="1421" dirty="0">
                <a:solidFill>
                  <a:srgbClr val="2A2742"/>
                </a:solidFill>
                <a:latin typeface="Arimo" pitchFamily="34" charset="0"/>
                <a:ea typeface="Arimo" pitchFamily="34" charset="-122"/>
                <a:cs typeface="Arimo" pitchFamily="34" charset="-120"/>
              </a:rPr>
              <a:t>Benefits</a:t>
            </a:r>
            <a:endParaRPr lang="en-US" sz="1421" dirty="0"/>
          </a:p>
        </p:txBody>
      </p:sp>
      <p:sp>
        <p:nvSpPr>
          <p:cNvPr id="12" name="Shape 7"/>
          <p:cNvSpPr/>
          <p:nvPr/>
        </p:nvSpPr>
        <p:spPr>
          <a:xfrm>
            <a:off x="6125408" y="3001447"/>
            <a:ext cx="7865150" cy="1386126"/>
          </a:xfrm>
          <a:prstGeom prst="rect">
            <a:avLst/>
          </a:prstGeom>
          <a:solidFill>
            <a:srgbClr val="000000">
              <a:alpha val="4000"/>
            </a:srgbClr>
          </a:solidFill>
          <a:ln/>
        </p:spPr>
        <p:txBody>
          <a:bodyPr/>
          <a:lstStyle/>
          <a:p>
            <a:endParaRPr lang="en-IN"/>
          </a:p>
        </p:txBody>
      </p:sp>
      <p:sp>
        <p:nvSpPr>
          <p:cNvPr id="13" name="Text 8"/>
          <p:cNvSpPr/>
          <p:nvPr/>
        </p:nvSpPr>
        <p:spPr>
          <a:xfrm>
            <a:off x="6306741" y="3117294"/>
            <a:ext cx="2256830" cy="288608"/>
          </a:xfrm>
          <a:prstGeom prst="rect">
            <a:avLst/>
          </a:prstGeom>
          <a:noFill/>
          <a:ln/>
        </p:spPr>
        <p:txBody>
          <a:bodyPr wrap="none" rtlCol="0" anchor="t"/>
          <a:lstStyle/>
          <a:p>
            <a:pPr marL="0" indent="0">
              <a:lnSpc>
                <a:spcPts val="2273"/>
              </a:lnSpc>
              <a:buNone/>
            </a:pPr>
            <a:r>
              <a:rPr lang="en-US" sz="1421" dirty="0">
                <a:solidFill>
                  <a:srgbClr val="2A2742"/>
                </a:solidFill>
                <a:latin typeface="Arimo" pitchFamily="34" charset="0"/>
                <a:ea typeface="Arimo" pitchFamily="34" charset="-122"/>
                <a:cs typeface="Arimo" pitchFamily="34" charset="-120"/>
              </a:rPr>
              <a:t>Software Development</a:t>
            </a:r>
            <a:endParaRPr lang="en-US" sz="1421" dirty="0"/>
          </a:p>
        </p:txBody>
      </p:sp>
      <p:sp>
        <p:nvSpPr>
          <p:cNvPr id="14" name="Text 9"/>
          <p:cNvSpPr/>
          <p:nvPr/>
        </p:nvSpPr>
        <p:spPr>
          <a:xfrm>
            <a:off x="8931950" y="3117294"/>
            <a:ext cx="2253020" cy="577215"/>
          </a:xfrm>
          <a:prstGeom prst="rect">
            <a:avLst/>
          </a:prstGeom>
          <a:noFill/>
          <a:ln/>
        </p:spPr>
        <p:txBody>
          <a:bodyPr wrap="square" rtlCol="0" anchor="t"/>
          <a:lstStyle/>
          <a:p>
            <a:pPr marL="0" indent="0">
              <a:lnSpc>
                <a:spcPts val="2273"/>
              </a:lnSpc>
              <a:buNone/>
            </a:pPr>
            <a:r>
              <a:rPr lang="en-US" sz="1421" dirty="0">
                <a:solidFill>
                  <a:srgbClr val="2A2742"/>
                </a:solidFill>
                <a:latin typeface="Arimo" pitchFamily="34" charset="0"/>
                <a:ea typeface="Arimo" pitchFamily="34" charset="-122"/>
                <a:cs typeface="Arimo" pitchFamily="34" charset="-120"/>
              </a:rPr>
              <a:t>Web applications, mobile apps, enterprise software</a:t>
            </a:r>
            <a:endParaRPr lang="en-US" sz="1421" dirty="0"/>
          </a:p>
        </p:txBody>
      </p:sp>
      <p:sp>
        <p:nvSpPr>
          <p:cNvPr id="15" name="Text 10"/>
          <p:cNvSpPr/>
          <p:nvPr/>
        </p:nvSpPr>
        <p:spPr>
          <a:xfrm>
            <a:off x="11553349" y="3117294"/>
            <a:ext cx="2256830" cy="1154430"/>
          </a:xfrm>
          <a:prstGeom prst="rect">
            <a:avLst/>
          </a:prstGeom>
          <a:noFill/>
          <a:ln/>
        </p:spPr>
        <p:txBody>
          <a:bodyPr wrap="square" rtlCol="0" anchor="t"/>
          <a:lstStyle/>
          <a:p>
            <a:pPr marL="0" indent="0">
              <a:lnSpc>
                <a:spcPts val="2273"/>
              </a:lnSpc>
              <a:buNone/>
            </a:pPr>
            <a:r>
              <a:rPr lang="en-US" sz="1421" dirty="0">
                <a:solidFill>
                  <a:srgbClr val="2A2742"/>
                </a:solidFill>
                <a:latin typeface="Arimo" pitchFamily="34" charset="0"/>
                <a:ea typeface="Arimo" pitchFamily="34" charset="-122"/>
                <a:cs typeface="Arimo" pitchFamily="34" charset="-120"/>
              </a:rPr>
              <a:t>Faster time-to-market, customer-centric development, adaptability to evolving technology</a:t>
            </a:r>
            <a:endParaRPr lang="en-US" sz="1421" dirty="0"/>
          </a:p>
        </p:txBody>
      </p:sp>
      <p:sp>
        <p:nvSpPr>
          <p:cNvPr id="16" name="Shape 11"/>
          <p:cNvSpPr/>
          <p:nvPr/>
        </p:nvSpPr>
        <p:spPr>
          <a:xfrm>
            <a:off x="6125408" y="4387572"/>
            <a:ext cx="7865150" cy="1097518"/>
          </a:xfrm>
          <a:prstGeom prst="rect">
            <a:avLst/>
          </a:prstGeom>
          <a:solidFill>
            <a:srgbClr val="FFFFFF">
              <a:alpha val="4000"/>
            </a:srgbClr>
          </a:solidFill>
          <a:ln/>
        </p:spPr>
        <p:txBody>
          <a:bodyPr/>
          <a:lstStyle/>
          <a:p>
            <a:endParaRPr lang="en-IN"/>
          </a:p>
        </p:txBody>
      </p:sp>
      <p:sp>
        <p:nvSpPr>
          <p:cNvPr id="17" name="Text 12"/>
          <p:cNvSpPr/>
          <p:nvPr/>
        </p:nvSpPr>
        <p:spPr>
          <a:xfrm>
            <a:off x="6306741" y="4503420"/>
            <a:ext cx="2256830" cy="288608"/>
          </a:xfrm>
          <a:prstGeom prst="rect">
            <a:avLst/>
          </a:prstGeom>
          <a:noFill/>
          <a:ln/>
        </p:spPr>
        <p:txBody>
          <a:bodyPr wrap="none" rtlCol="0" anchor="t"/>
          <a:lstStyle/>
          <a:p>
            <a:pPr marL="0" indent="0">
              <a:lnSpc>
                <a:spcPts val="2273"/>
              </a:lnSpc>
              <a:buNone/>
            </a:pPr>
            <a:r>
              <a:rPr lang="en-US" sz="1421" dirty="0">
                <a:solidFill>
                  <a:srgbClr val="2A2742"/>
                </a:solidFill>
                <a:latin typeface="Arimo" pitchFamily="34" charset="0"/>
                <a:ea typeface="Arimo" pitchFamily="34" charset="-122"/>
                <a:cs typeface="Arimo" pitchFamily="34" charset="-120"/>
              </a:rPr>
              <a:t>Product Design</a:t>
            </a:r>
            <a:endParaRPr lang="en-US" sz="1421" dirty="0"/>
          </a:p>
        </p:txBody>
      </p:sp>
      <p:sp>
        <p:nvSpPr>
          <p:cNvPr id="18" name="Text 13"/>
          <p:cNvSpPr/>
          <p:nvPr/>
        </p:nvSpPr>
        <p:spPr>
          <a:xfrm>
            <a:off x="8931950" y="4503420"/>
            <a:ext cx="2253020" cy="577215"/>
          </a:xfrm>
          <a:prstGeom prst="rect">
            <a:avLst/>
          </a:prstGeom>
          <a:noFill/>
          <a:ln/>
        </p:spPr>
        <p:txBody>
          <a:bodyPr wrap="square" rtlCol="0" anchor="t"/>
          <a:lstStyle/>
          <a:p>
            <a:pPr marL="0" indent="0">
              <a:lnSpc>
                <a:spcPts val="2273"/>
              </a:lnSpc>
              <a:buNone/>
            </a:pPr>
            <a:r>
              <a:rPr lang="en-US" sz="1421" dirty="0">
                <a:solidFill>
                  <a:srgbClr val="2A2742"/>
                </a:solidFill>
                <a:latin typeface="Arimo" pitchFamily="34" charset="0"/>
                <a:ea typeface="Arimo" pitchFamily="34" charset="-122"/>
                <a:cs typeface="Arimo" pitchFamily="34" charset="-120"/>
              </a:rPr>
              <a:t>Iterative product design, user interface design</a:t>
            </a:r>
            <a:endParaRPr lang="en-US" sz="1421" dirty="0"/>
          </a:p>
        </p:txBody>
      </p:sp>
      <p:sp>
        <p:nvSpPr>
          <p:cNvPr id="19" name="Text 14"/>
          <p:cNvSpPr/>
          <p:nvPr/>
        </p:nvSpPr>
        <p:spPr>
          <a:xfrm>
            <a:off x="11553349" y="4503420"/>
            <a:ext cx="2256830" cy="865823"/>
          </a:xfrm>
          <a:prstGeom prst="rect">
            <a:avLst/>
          </a:prstGeom>
          <a:noFill/>
          <a:ln/>
        </p:spPr>
        <p:txBody>
          <a:bodyPr wrap="square" rtlCol="0" anchor="t"/>
          <a:lstStyle/>
          <a:p>
            <a:pPr marL="0" indent="0">
              <a:lnSpc>
                <a:spcPts val="2273"/>
              </a:lnSpc>
              <a:buNone/>
            </a:pPr>
            <a:r>
              <a:rPr lang="en-US" sz="1421" dirty="0">
                <a:solidFill>
                  <a:srgbClr val="2A2742"/>
                </a:solidFill>
                <a:latin typeface="Arimo" pitchFamily="34" charset="0"/>
                <a:ea typeface="Arimo" pitchFamily="34" charset="-122"/>
                <a:cs typeface="Arimo" pitchFamily="34" charset="-120"/>
              </a:rPr>
              <a:t>Faster prototyping, user-centered design, improved user experience</a:t>
            </a:r>
            <a:endParaRPr lang="en-US" sz="1421" dirty="0"/>
          </a:p>
        </p:txBody>
      </p:sp>
      <p:sp>
        <p:nvSpPr>
          <p:cNvPr id="20" name="Shape 15"/>
          <p:cNvSpPr/>
          <p:nvPr/>
        </p:nvSpPr>
        <p:spPr>
          <a:xfrm>
            <a:off x="6125408" y="5485090"/>
            <a:ext cx="7865150" cy="1097518"/>
          </a:xfrm>
          <a:prstGeom prst="rect">
            <a:avLst/>
          </a:prstGeom>
          <a:solidFill>
            <a:srgbClr val="000000">
              <a:alpha val="4000"/>
            </a:srgbClr>
          </a:solidFill>
          <a:ln/>
        </p:spPr>
        <p:txBody>
          <a:bodyPr/>
          <a:lstStyle/>
          <a:p>
            <a:endParaRPr lang="en-IN"/>
          </a:p>
        </p:txBody>
      </p:sp>
      <p:sp>
        <p:nvSpPr>
          <p:cNvPr id="21" name="Text 16"/>
          <p:cNvSpPr/>
          <p:nvPr/>
        </p:nvSpPr>
        <p:spPr>
          <a:xfrm>
            <a:off x="6306741" y="5600938"/>
            <a:ext cx="2256830" cy="288608"/>
          </a:xfrm>
          <a:prstGeom prst="rect">
            <a:avLst/>
          </a:prstGeom>
          <a:noFill/>
          <a:ln/>
        </p:spPr>
        <p:txBody>
          <a:bodyPr wrap="none" rtlCol="0" anchor="t"/>
          <a:lstStyle/>
          <a:p>
            <a:pPr marL="0" indent="0">
              <a:lnSpc>
                <a:spcPts val="2273"/>
              </a:lnSpc>
              <a:buNone/>
            </a:pPr>
            <a:r>
              <a:rPr lang="en-US" sz="1421" dirty="0">
                <a:solidFill>
                  <a:srgbClr val="2A2742"/>
                </a:solidFill>
                <a:latin typeface="Arimo" pitchFamily="34" charset="0"/>
                <a:ea typeface="Arimo" pitchFamily="34" charset="-122"/>
                <a:cs typeface="Arimo" pitchFamily="34" charset="-120"/>
              </a:rPr>
              <a:t>Marketing and Advertising</a:t>
            </a:r>
            <a:endParaRPr lang="en-US" sz="1421" dirty="0"/>
          </a:p>
        </p:txBody>
      </p:sp>
      <p:sp>
        <p:nvSpPr>
          <p:cNvPr id="22" name="Text 17"/>
          <p:cNvSpPr/>
          <p:nvPr/>
        </p:nvSpPr>
        <p:spPr>
          <a:xfrm>
            <a:off x="8931950" y="5600938"/>
            <a:ext cx="2253020" cy="577215"/>
          </a:xfrm>
          <a:prstGeom prst="rect">
            <a:avLst/>
          </a:prstGeom>
          <a:noFill/>
          <a:ln/>
        </p:spPr>
        <p:txBody>
          <a:bodyPr wrap="square" rtlCol="0" anchor="t"/>
          <a:lstStyle/>
          <a:p>
            <a:pPr marL="0" indent="0">
              <a:lnSpc>
                <a:spcPts val="2273"/>
              </a:lnSpc>
              <a:buNone/>
            </a:pPr>
            <a:r>
              <a:rPr lang="en-US" sz="1421" dirty="0">
                <a:solidFill>
                  <a:srgbClr val="2A2742"/>
                </a:solidFill>
                <a:latin typeface="Arimo" pitchFamily="34" charset="0"/>
                <a:ea typeface="Arimo" pitchFamily="34" charset="-122"/>
                <a:cs typeface="Arimo" pitchFamily="34" charset="-120"/>
              </a:rPr>
              <a:t>Campaign optimization, content creation</a:t>
            </a:r>
            <a:endParaRPr lang="en-US" sz="1421" dirty="0"/>
          </a:p>
        </p:txBody>
      </p:sp>
      <p:sp>
        <p:nvSpPr>
          <p:cNvPr id="23" name="Text 18"/>
          <p:cNvSpPr/>
          <p:nvPr/>
        </p:nvSpPr>
        <p:spPr>
          <a:xfrm>
            <a:off x="11553349" y="5600938"/>
            <a:ext cx="2256830" cy="865823"/>
          </a:xfrm>
          <a:prstGeom prst="rect">
            <a:avLst/>
          </a:prstGeom>
          <a:noFill/>
          <a:ln/>
        </p:spPr>
        <p:txBody>
          <a:bodyPr wrap="square" rtlCol="0" anchor="t"/>
          <a:lstStyle/>
          <a:p>
            <a:pPr marL="0" indent="0">
              <a:lnSpc>
                <a:spcPts val="2273"/>
              </a:lnSpc>
              <a:buNone/>
            </a:pPr>
            <a:r>
              <a:rPr lang="en-US" sz="1421" dirty="0">
                <a:solidFill>
                  <a:srgbClr val="2A2742"/>
                </a:solidFill>
                <a:latin typeface="Arimo" pitchFamily="34" charset="0"/>
                <a:ea typeface="Arimo" pitchFamily="34" charset="-122"/>
                <a:cs typeface="Arimo" pitchFamily="34" charset="-120"/>
              </a:rPr>
              <a:t>Data-driven decision-making, agility in adapting to market trends</a:t>
            </a:r>
            <a:endParaRPr lang="en-US" sz="142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65099" y="3108008"/>
            <a:ext cx="5044083" cy="2013466"/>
          </a:xfrm>
          <a:prstGeom prst="rect">
            <a:avLst/>
          </a:prstGeom>
        </p:spPr>
      </p:pic>
      <p:sp>
        <p:nvSpPr>
          <p:cNvPr id="6" name="Text 1"/>
          <p:cNvSpPr/>
          <p:nvPr/>
        </p:nvSpPr>
        <p:spPr>
          <a:xfrm>
            <a:off x="618768" y="1414105"/>
            <a:ext cx="6710362" cy="552569"/>
          </a:xfrm>
          <a:prstGeom prst="rect">
            <a:avLst/>
          </a:prstGeom>
          <a:noFill/>
          <a:ln/>
        </p:spPr>
        <p:txBody>
          <a:bodyPr wrap="none" rtlCol="0" anchor="t"/>
          <a:lstStyle/>
          <a:p>
            <a:pPr marL="0" indent="0">
              <a:lnSpc>
                <a:spcPts val="4351"/>
              </a:lnSpc>
              <a:buNone/>
            </a:pPr>
            <a:r>
              <a:rPr lang="en-US" sz="3481" b="1" dirty="0">
                <a:solidFill>
                  <a:srgbClr val="231971"/>
                </a:solidFill>
                <a:latin typeface="Outfit" pitchFamily="34" charset="0"/>
                <a:ea typeface="Outfit" pitchFamily="34" charset="-122"/>
                <a:cs typeface="Outfit" pitchFamily="34" charset="-120"/>
              </a:rPr>
              <a:t>The Future of Agile Methodology</a:t>
            </a:r>
            <a:endParaRPr lang="en-US" sz="3481" dirty="0"/>
          </a:p>
        </p:txBody>
      </p:sp>
      <p:pic>
        <p:nvPicPr>
          <p:cNvPr id="7" name="Image 3" descr="preencoded.png"/>
          <p:cNvPicPr>
            <a:picLocks noChangeAspect="1"/>
          </p:cNvPicPr>
          <p:nvPr/>
        </p:nvPicPr>
        <p:blipFill>
          <a:blip r:embed="rId6"/>
          <a:stretch>
            <a:fillRect/>
          </a:stretch>
        </p:blipFill>
        <p:spPr>
          <a:xfrm>
            <a:off x="618768" y="2231827"/>
            <a:ext cx="884039" cy="1584603"/>
          </a:xfrm>
          <a:prstGeom prst="rect">
            <a:avLst/>
          </a:prstGeom>
        </p:spPr>
      </p:pic>
      <p:sp>
        <p:nvSpPr>
          <p:cNvPr id="8" name="Text 2"/>
          <p:cNvSpPr/>
          <p:nvPr/>
        </p:nvSpPr>
        <p:spPr>
          <a:xfrm>
            <a:off x="1767959" y="2408634"/>
            <a:ext cx="2210157" cy="276225"/>
          </a:xfrm>
          <a:prstGeom prst="rect">
            <a:avLst/>
          </a:prstGeom>
          <a:noFill/>
          <a:ln/>
        </p:spPr>
        <p:txBody>
          <a:bodyPr wrap="none" rtlCol="0" anchor="t"/>
          <a:lstStyle/>
          <a:p>
            <a:pPr marL="0" indent="0" algn="l">
              <a:lnSpc>
                <a:spcPts val="2175"/>
              </a:lnSpc>
              <a:buNone/>
            </a:pPr>
            <a:r>
              <a:rPr lang="en-US" sz="1740" b="1" dirty="0">
                <a:solidFill>
                  <a:srgbClr val="2A2742"/>
                </a:solidFill>
                <a:latin typeface="Outfit" pitchFamily="34" charset="0"/>
                <a:ea typeface="Outfit" pitchFamily="34" charset="-122"/>
                <a:cs typeface="Outfit" pitchFamily="34" charset="-120"/>
              </a:rPr>
              <a:t>Continued Evolution</a:t>
            </a:r>
            <a:endParaRPr lang="en-US" sz="1740" dirty="0"/>
          </a:p>
        </p:txBody>
      </p:sp>
      <p:sp>
        <p:nvSpPr>
          <p:cNvPr id="9" name="Text 3"/>
          <p:cNvSpPr/>
          <p:nvPr/>
        </p:nvSpPr>
        <p:spPr>
          <a:xfrm>
            <a:off x="1767959" y="2790944"/>
            <a:ext cx="6757273" cy="848678"/>
          </a:xfrm>
          <a:prstGeom prst="rect">
            <a:avLst/>
          </a:prstGeom>
          <a:noFill/>
          <a:ln/>
        </p:spPr>
        <p:txBody>
          <a:bodyPr wrap="square" rtlCol="0" anchor="t"/>
          <a:lstStyle/>
          <a:p>
            <a:pPr marL="0" indent="0" algn="l">
              <a:lnSpc>
                <a:spcPts val="2228"/>
              </a:lnSpc>
              <a:buNone/>
            </a:pPr>
            <a:r>
              <a:rPr lang="en-US" sz="1392" dirty="0">
                <a:solidFill>
                  <a:srgbClr val="2A2742"/>
                </a:solidFill>
                <a:latin typeface="Arimo" pitchFamily="34" charset="0"/>
                <a:ea typeface="Arimo" pitchFamily="34" charset="-122"/>
                <a:cs typeface="Arimo" pitchFamily="34" charset="-120"/>
              </a:rPr>
              <a:t>Agile is not static, but continually evolving to meet the demands of modern software development. New frameworks and practices are emerging, incorporating advancements in technology and user expectations.</a:t>
            </a:r>
            <a:endParaRPr lang="en-US" sz="1392" dirty="0"/>
          </a:p>
        </p:txBody>
      </p:sp>
      <p:pic>
        <p:nvPicPr>
          <p:cNvPr id="10" name="Image 4" descr="preencoded.png"/>
          <p:cNvPicPr>
            <a:picLocks noChangeAspect="1"/>
          </p:cNvPicPr>
          <p:nvPr/>
        </p:nvPicPr>
        <p:blipFill>
          <a:blip r:embed="rId7"/>
          <a:stretch>
            <a:fillRect/>
          </a:stretch>
        </p:blipFill>
        <p:spPr>
          <a:xfrm>
            <a:off x="618768" y="3816429"/>
            <a:ext cx="884039" cy="1414463"/>
          </a:xfrm>
          <a:prstGeom prst="rect">
            <a:avLst/>
          </a:prstGeom>
        </p:spPr>
      </p:pic>
      <p:sp>
        <p:nvSpPr>
          <p:cNvPr id="11" name="Text 4"/>
          <p:cNvSpPr/>
          <p:nvPr/>
        </p:nvSpPr>
        <p:spPr>
          <a:xfrm>
            <a:off x="1767959" y="3993237"/>
            <a:ext cx="2210157" cy="276225"/>
          </a:xfrm>
          <a:prstGeom prst="rect">
            <a:avLst/>
          </a:prstGeom>
          <a:noFill/>
          <a:ln/>
        </p:spPr>
        <p:txBody>
          <a:bodyPr wrap="none" rtlCol="0" anchor="t"/>
          <a:lstStyle/>
          <a:p>
            <a:pPr marL="0" indent="0" algn="l">
              <a:lnSpc>
                <a:spcPts val="2175"/>
              </a:lnSpc>
              <a:buNone/>
            </a:pPr>
            <a:r>
              <a:rPr lang="en-US" sz="1740" b="1" dirty="0">
                <a:solidFill>
                  <a:srgbClr val="2A2742"/>
                </a:solidFill>
                <a:latin typeface="Outfit" pitchFamily="34" charset="0"/>
                <a:ea typeface="Outfit" pitchFamily="34" charset="-122"/>
                <a:cs typeface="Outfit" pitchFamily="34" charset="-120"/>
              </a:rPr>
              <a:t>Increased Adoption</a:t>
            </a:r>
            <a:endParaRPr lang="en-US" sz="1740" dirty="0"/>
          </a:p>
        </p:txBody>
      </p:sp>
      <p:sp>
        <p:nvSpPr>
          <p:cNvPr id="12" name="Text 5"/>
          <p:cNvSpPr/>
          <p:nvPr/>
        </p:nvSpPr>
        <p:spPr>
          <a:xfrm>
            <a:off x="1767959" y="4375547"/>
            <a:ext cx="6757273" cy="565785"/>
          </a:xfrm>
          <a:prstGeom prst="rect">
            <a:avLst/>
          </a:prstGeom>
          <a:noFill/>
          <a:ln/>
        </p:spPr>
        <p:txBody>
          <a:bodyPr wrap="square" rtlCol="0" anchor="t"/>
          <a:lstStyle/>
          <a:p>
            <a:pPr marL="0" indent="0" algn="l">
              <a:lnSpc>
                <a:spcPts val="2228"/>
              </a:lnSpc>
              <a:buNone/>
            </a:pPr>
            <a:r>
              <a:rPr lang="en-US" sz="1392" dirty="0">
                <a:solidFill>
                  <a:srgbClr val="2A2742"/>
                </a:solidFill>
                <a:latin typeface="Arimo" pitchFamily="34" charset="0"/>
                <a:ea typeface="Arimo" pitchFamily="34" charset="-122"/>
                <a:cs typeface="Arimo" pitchFamily="34" charset="-120"/>
              </a:rPr>
              <a:t>Agile is becoming increasingly popular across industries, as organizations recognize its benefits for improving productivity, efficiency, and customer satisfaction.</a:t>
            </a:r>
            <a:endParaRPr lang="en-US" sz="1392" dirty="0"/>
          </a:p>
        </p:txBody>
      </p:sp>
      <p:pic>
        <p:nvPicPr>
          <p:cNvPr id="13" name="Image 5" descr="preencoded.png"/>
          <p:cNvPicPr>
            <a:picLocks noChangeAspect="1"/>
          </p:cNvPicPr>
          <p:nvPr/>
        </p:nvPicPr>
        <p:blipFill>
          <a:blip r:embed="rId8"/>
          <a:stretch>
            <a:fillRect/>
          </a:stretch>
        </p:blipFill>
        <p:spPr>
          <a:xfrm>
            <a:off x="618768" y="5230892"/>
            <a:ext cx="884039" cy="1584603"/>
          </a:xfrm>
          <a:prstGeom prst="rect">
            <a:avLst/>
          </a:prstGeom>
        </p:spPr>
      </p:pic>
      <p:sp>
        <p:nvSpPr>
          <p:cNvPr id="14" name="Text 6"/>
          <p:cNvSpPr/>
          <p:nvPr/>
        </p:nvSpPr>
        <p:spPr>
          <a:xfrm>
            <a:off x="1767959" y="5407700"/>
            <a:ext cx="2210157" cy="276225"/>
          </a:xfrm>
          <a:prstGeom prst="rect">
            <a:avLst/>
          </a:prstGeom>
          <a:noFill/>
          <a:ln/>
        </p:spPr>
        <p:txBody>
          <a:bodyPr wrap="none" rtlCol="0" anchor="t"/>
          <a:lstStyle/>
          <a:p>
            <a:pPr marL="0" indent="0" algn="l">
              <a:lnSpc>
                <a:spcPts val="2175"/>
              </a:lnSpc>
              <a:buNone/>
            </a:pPr>
            <a:r>
              <a:rPr lang="en-US" sz="1740" b="1" dirty="0">
                <a:solidFill>
                  <a:srgbClr val="2A2742"/>
                </a:solidFill>
                <a:latin typeface="Outfit" pitchFamily="34" charset="0"/>
                <a:ea typeface="Outfit" pitchFamily="34" charset="-122"/>
                <a:cs typeface="Outfit" pitchFamily="34" charset="-120"/>
              </a:rPr>
              <a:t>Integration with AI</a:t>
            </a:r>
            <a:endParaRPr lang="en-US" sz="1740" dirty="0"/>
          </a:p>
        </p:txBody>
      </p:sp>
      <p:sp>
        <p:nvSpPr>
          <p:cNvPr id="15" name="Text 7"/>
          <p:cNvSpPr/>
          <p:nvPr/>
        </p:nvSpPr>
        <p:spPr>
          <a:xfrm>
            <a:off x="1767959" y="5790009"/>
            <a:ext cx="6757273" cy="848678"/>
          </a:xfrm>
          <a:prstGeom prst="rect">
            <a:avLst/>
          </a:prstGeom>
          <a:noFill/>
          <a:ln/>
        </p:spPr>
        <p:txBody>
          <a:bodyPr wrap="square" rtlCol="0" anchor="t"/>
          <a:lstStyle/>
          <a:p>
            <a:pPr marL="0" indent="0" algn="l">
              <a:lnSpc>
                <a:spcPts val="2228"/>
              </a:lnSpc>
              <a:buNone/>
            </a:pPr>
            <a:r>
              <a:rPr lang="en-US" sz="1392" dirty="0">
                <a:solidFill>
                  <a:srgbClr val="2A2742"/>
                </a:solidFill>
                <a:latin typeface="Arimo" pitchFamily="34" charset="0"/>
                <a:ea typeface="Arimo" pitchFamily="34" charset="-122"/>
                <a:cs typeface="Arimo" pitchFamily="34" charset="-120"/>
              </a:rPr>
              <a:t>Artificial intelligence is playing a growing role in software development, and Agile is adapting to integrate AI-powered tools and processes for enhanced automation and efficiency.</a:t>
            </a:r>
            <a:endParaRPr lang="en-US" sz="1392"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833</Words>
  <Application>Microsoft Office PowerPoint</Application>
  <PresentationFormat>Custom</PresentationFormat>
  <Paragraphs>78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Arimo</vt:lpstr>
      <vt:lpstr>Outfit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ISS - Ram Mohan</cp:lastModifiedBy>
  <cp:revision>2</cp:revision>
  <dcterms:created xsi:type="dcterms:W3CDTF">2024-08-12T18:51:55Z</dcterms:created>
  <dcterms:modified xsi:type="dcterms:W3CDTF">2024-08-12T18:53:55Z</dcterms:modified>
</cp:coreProperties>
</file>