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5964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hyperlink" Target="https://gamma.ap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r>
              <a:rPr lang="en-US" dirty="0"/>
              <a:t>f</a:t>
            </a:r>
            <a:endParaRPr lang="en-IN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7488" y="3044785"/>
            <a:ext cx="4919305" cy="213991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93790" y="2096095"/>
            <a:ext cx="7556421" cy="19564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702"/>
              </a:lnSpc>
              <a:buNone/>
            </a:pPr>
            <a:r>
              <a:rPr lang="en-US" sz="6162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Introduction to AWS EC2</a:t>
            </a:r>
            <a:endParaRPr lang="en-US" sz="6162" dirty="0"/>
          </a:p>
        </p:txBody>
      </p:sp>
      <p:sp>
        <p:nvSpPr>
          <p:cNvPr id="7" name="Text 2"/>
          <p:cNvSpPr/>
          <p:nvPr/>
        </p:nvSpPr>
        <p:spPr>
          <a:xfrm>
            <a:off x="793790" y="4392692"/>
            <a:ext cx="7556421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Amazon Elastic Compute Cloud (EC2) is a web service that provides resizable compute capacity in the cloud. EC2 is one of the most popular cloud computing services in the world.</a:t>
            </a:r>
            <a:endParaRPr lang="en-US" sz="1786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7607" y="2739390"/>
            <a:ext cx="4919186" cy="2750701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93790" y="1428869"/>
            <a:ext cx="5670590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Signing up for AWS</a:t>
            </a:r>
            <a:endParaRPr lang="en-US" sz="4465" dirty="0"/>
          </a:p>
        </p:txBody>
      </p:sp>
      <p:sp>
        <p:nvSpPr>
          <p:cNvPr id="7" name="Shape 2"/>
          <p:cNvSpPr/>
          <p:nvPr/>
        </p:nvSpPr>
        <p:spPr>
          <a:xfrm>
            <a:off x="793790" y="2477810"/>
            <a:ext cx="3664863" cy="2410897"/>
          </a:xfrm>
          <a:prstGeom prst="roundRect">
            <a:avLst>
              <a:gd name="adj" fmla="val 3952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3"/>
          <p:cNvSpPr/>
          <p:nvPr/>
        </p:nvSpPr>
        <p:spPr>
          <a:xfrm>
            <a:off x="1028224" y="2712244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Create an Account</a:t>
            </a:r>
            <a:endParaRPr lang="en-US" sz="2233" dirty="0"/>
          </a:p>
        </p:txBody>
      </p:sp>
      <p:sp>
        <p:nvSpPr>
          <p:cNvPr id="9" name="Text 4"/>
          <p:cNvSpPr/>
          <p:nvPr/>
        </p:nvSpPr>
        <p:spPr>
          <a:xfrm>
            <a:off x="1028224" y="3202662"/>
            <a:ext cx="3195995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Visit the AWS website and click the "Sign Up" button.</a:t>
            </a:r>
            <a:endParaRPr lang="en-US" sz="1786" dirty="0"/>
          </a:p>
        </p:txBody>
      </p:sp>
      <p:sp>
        <p:nvSpPr>
          <p:cNvPr id="10" name="Shape 5"/>
          <p:cNvSpPr/>
          <p:nvPr/>
        </p:nvSpPr>
        <p:spPr>
          <a:xfrm>
            <a:off x="4685467" y="2477810"/>
            <a:ext cx="3664863" cy="2410897"/>
          </a:xfrm>
          <a:prstGeom prst="roundRect">
            <a:avLst>
              <a:gd name="adj" fmla="val 3952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6"/>
          <p:cNvSpPr/>
          <p:nvPr/>
        </p:nvSpPr>
        <p:spPr>
          <a:xfrm>
            <a:off x="4919901" y="2712244"/>
            <a:ext cx="2978587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Enter Your Information</a:t>
            </a:r>
            <a:endParaRPr lang="en-US" sz="2233" dirty="0"/>
          </a:p>
        </p:txBody>
      </p:sp>
      <p:sp>
        <p:nvSpPr>
          <p:cNvPr id="12" name="Text 7"/>
          <p:cNvSpPr/>
          <p:nvPr/>
        </p:nvSpPr>
        <p:spPr>
          <a:xfrm>
            <a:off x="4919901" y="3202662"/>
            <a:ext cx="3195995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Fill out the required information, including your email address, name, and payment details.</a:t>
            </a:r>
            <a:endParaRPr lang="en-US" sz="1786" dirty="0"/>
          </a:p>
        </p:txBody>
      </p:sp>
      <p:sp>
        <p:nvSpPr>
          <p:cNvPr id="13" name="Shape 8"/>
          <p:cNvSpPr/>
          <p:nvPr/>
        </p:nvSpPr>
        <p:spPr>
          <a:xfrm>
            <a:off x="793790" y="5115520"/>
            <a:ext cx="7556421" cy="1685092"/>
          </a:xfrm>
          <a:prstGeom prst="roundRect">
            <a:avLst>
              <a:gd name="adj" fmla="val 5654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9"/>
          <p:cNvSpPr/>
          <p:nvPr/>
        </p:nvSpPr>
        <p:spPr>
          <a:xfrm>
            <a:off x="1028224" y="5349954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Verify Your Account</a:t>
            </a:r>
            <a:endParaRPr lang="en-US" sz="2233" dirty="0"/>
          </a:p>
        </p:txBody>
      </p:sp>
      <p:sp>
        <p:nvSpPr>
          <p:cNvPr id="15" name="Text 10"/>
          <p:cNvSpPr/>
          <p:nvPr/>
        </p:nvSpPr>
        <p:spPr>
          <a:xfrm>
            <a:off x="1028224" y="5840373"/>
            <a:ext cx="7087553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AWS will send you an email to verify your email address. Click the verification link in the email.</a:t>
            </a:r>
            <a:endParaRPr lang="en-US" sz="1786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106" y="1995130"/>
            <a:ext cx="4934069" cy="423922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259473" y="608290"/>
            <a:ext cx="7597854" cy="13804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5"/>
              </a:lnSpc>
              <a:buNone/>
            </a:pPr>
            <a:r>
              <a:rPr lang="en-US" sz="4348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Navigating the AWS Management Console</a:t>
            </a:r>
            <a:endParaRPr lang="en-US" sz="4348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9473" y="2319933"/>
            <a:ext cx="1104424" cy="1767126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7695128" y="2540794"/>
            <a:ext cx="2761178" cy="345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8"/>
              </a:lnSpc>
              <a:buNone/>
            </a:pPr>
            <a:r>
              <a:rPr lang="en-US" sz="217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Login</a:t>
            </a:r>
            <a:endParaRPr lang="en-US" sz="2174" dirty="0"/>
          </a:p>
        </p:txBody>
      </p:sp>
      <p:sp>
        <p:nvSpPr>
          <p:cNvPr id="9" name="Text 3"/>
          <p:cNvSpPr/>
          <p:nvPr/>
        </p:nvSpPr>
        <p:spPr>
          <a:xfrm>
            <a:off x="7695128" y="3018353"/>
            <a:ext cx="6162199" cy="7067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739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Access the AWS Management Console by entering your AWS credentials.</a:t>
            </a:r>
            <a:endParaRPr lang="en-US" sz="1739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9473" y="4087058"/>
            <a:ext cx="1104424" cy="1767126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7695128" y="4307919"/>
            <a:ext cx="2761178" cy="345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8"/>
              </a:lnSpc>
              <a:buNone/>
            </a:pPr>
            <a:r>
              <a:rPr lang="en-US" sz="217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Find EC2</a:t>
            </a:r>
            <a:endParaRPr lang="en-US" sz="2174" dirty="0"/>
          </a:p>
        </p:txBody>
      </p:sp>
      <p:sp>
        <p:nvSpPr>
          <p:cNvPr id="12" name="Text 5"/>
          <p:cNvSpPr/>
          <p:nvPr/>
        </p:nvSpPr>
        <p:spPr>
          <a:xfrm>
            <a:off x="7695128" y="4785479"/>
            <a:ext cx="6162199" cy="3533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739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Locate the "EC2" service in the navigation menu.</a:t>
            </a:r>
            <a:endParaRPr lang="en-US" sz="1739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9473" y="5854184"/>
            <a:ext cx="1104424" cy="1767126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7695128" y="6075045"/>
            <a:ext cx="2761178" cy="345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8"/>
              </a:lnSpc>
              <a:buNone/>
            </a:pPr>
            <a:r>
              <a:rPr lang="en-US" sz="217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Launch Instance</a:t>
            </a:r>
            <a:endParaRPr lang="en-US" sz="2174" dirty="0"/>
          </a:p>
        </p:txBody>
      </p:sp>
      <p:sp>
        <p:nvSpPr>
          <p:cNvPr id="15" name="Text 7"/>
          <p:cNvSpPr/>
          <p:nvPr/>
        </p:nvSpPr>
        <p:spPr>
          <a:xfrm>
            <a:off x="7695128" y="6552605"/>
            <a:ext cx="6162199" cy="7067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739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Click the "Launch Instance" button to start creating a new EC2 instance.</a:t>
            </a:r>
            <a:endParaRPr lang="en-US" sz="1739" dirty="0"/>
          </a:p>
        </p:txBody>
      </p:sp>
      <p:pic>
        <p:nvPicPr>
          <p:cNvPr id="16" name="Image 6" descr="preencoded.png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488" y="1611987"/>
            <a:ext cx="4919305" cy="5005507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280190" y="1288256"/>
            <a:ext cx="7556421" cy="14175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Selecting an Amazon Machine Image (AMI)</a:t>
            </a:r>
            <a:endParaRPr lang="en-US" sz="4465" dirty="0"/>
          </a:p>
        </p:txBody>
      </p:sp>
      <p:sp>
        <p:nvSpPr>
          <p:cNvPr id="7" name="Shape 2"/>
          <p:cNvSpPr/>
          <p:nvPr/>
        </p:nvSpPr>
        <p:spPr>
          <a:xfrm>
            <a:off x="6280190" y="330112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3"/>
          <p:cNvSpPr/>
          <p:nvPr/>
        </p:nvSpPr>
        <p:spPr>
          <a:xfrm>
            <a:off x="6462236" y="3386138"/>
            <a:ext cx="146209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79" dirty="0"/>
          </a:p>
        </p:txBody>
      </p:sp>
      <p:sp>
        <p:nvSpPr>
          <p:cNvPr id="9" name="Text 4"/>
          <p:cNvSpPr/>
          <p:nvPr/>
        </p:nvSpPr>
        <p:spPr>
          <a:xfrm>
            <a:off x="7017306" y="3301127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Linux</a:t>
            </a:r>
            <a:endParaRPr lang="en-US" sz="2233" dirty="0"/>
          </a:p>
        </p:txBody>
      </p:sp>
      <p:sp>
        <p:nvSpPr>
          <p:cNvPr id="10" name="Text 5"/>
          <p:cNvSpPr/>
          <p:nvPr/>
        </p:nvSpPr>
        <p:spPr>
          <a:xfrm>
            <a:off x="7017306" y="3791545"/>
            <a:ext cx="2927747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Use an Amazon Linux or Ubuntu AMI for general-purpose computing.</a:t>
            </a:r>
            <a:endParaRPr lang="en-US" sz="1786" dirty="0"/>
          </a:p>
        </p:txBody>
      </p:sp>
      <p:sp>
        <p:nvSpPr>
          <p:cNvPr id="11" name="Shape 6"/>
          <p:cNvSpPr/>
          <p:nvPr/>
        </p:nvSpPr>
        <p:spPr>
          <a:xfrm>
            <a:off x="10171867" y="330112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7"/>
          <p:cNvSpPr/>
          <p:nvPr/>
        </p:nvSpPr>
        <p:spPr>
          <a:xfrm>
            <a:off x="10332006" y="3386138"/>
            <a:ext cx="190024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79" dirty="0"/>
          </a:p>
        </p:txBody>
      </p:sp>
      <p:sp>
        <p:nvSpPr>
          <p:cNvPr id="13" name="Text 8"/>
          <p:cNvSpPr/>
          <p:nvPr/>
        </p:nvSpPr>
        <p:spPr>
          <a:xfrm>
            <a:off x="10908983" y="3301127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Windows</a:t>
            </a:r>
            <a:endParaRPr lang="en-US" sz="2233" dirty="0"/>
          </a:p>
        </p:txBody>
      </p:sp>
      <p:sp>
        <p:nvSpPr>
          <p:cNvPr id="14" name="Text 9"/>
          <p:cNvSpPr/>
          <p:nvPr/>
        </p:nvSpPr>
        <p:spPr>
          <a:xfrm>
            <a:off x="10908983" y="3791545"/>
            <a:ext cx="2927747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Choose a Windows Server AMI if your application requires a Windows operating system.</a:t>
            </a:r>
            <a:endParaRPr lang="en-US" sz="1786" dirty="0"/>
          </a:p>
        </p:txBody>
      </p:sp>
      <p:sp>
        <p:nvSpPr>
          <p:cNvPr id="15" name="Shape 10"/>
          <p:cNvSpPr/>
          <p:nvPr/>
        </p:nvSpPr>
        <p:spPr>
          <a:xfrm>
            <a:off x="6280190" y="572512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6" name="Text 11"/>
          <p:cNvSpPr/>
          <p:nvPr/>
        </p:nvSpPr>
        <p:spPr>
          <a:xfrm>
            <a:off x="6441400" y="5810131"/>
            <a:ext cx="187762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79" dirty="0"/>
          </a:p>
        </p:txBody>
      </p:sp>
      <p:sp>
        <p:nvSpPr>
          <p:cNvPr id="17" name="Text 12"/>
          <p:cNvSpPr/>
          <p:nvPr/>
        </p:nvSpPr>
        <p:spPr>
          <a:xfrm>
            <a:off x="7017306" y="5725120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Other OS</a:t>
            </a:r>
            <a:endParaRPr lang="en-US" sz="2233" dirty="0"/>
          </a:p>
        </p:txBody>
      </p:sp>
      <p:sp>
        <p:nvSpPr>
          <p:cNvPr id="18" name="Text 13"/>
          <p:cNvSpPr/>
          <p:nvPr/>
        </p:nvSpPr>
        <p:spPr>
          <a:xfrm>
            <a:off x="7017306" y="6215539"/>
            <a:ext cx="6819305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Explore other AMIs based on specific needs, like Red Hat Enterprise Linux or Fedora.</a:t>
            </a:r>
            <a:endParaRPr lang="en-US" sz="1786" dirty="0"/>
          </a:p>
        </p:txBody>
      </p:sp>
      <p:pic>
        <p:nvPicPr>
          <p:cNvPr id="19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2987" y="283488"/>
            <a:ext cx="3024307" cy="226826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93790" y="3699629"/>
            <a:ext cx="6747867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Choosing an Instance Type</a:t>
            </a:r>
            <a:endParaRPr lang="en-US" sz="4465" dirty="0"/>
          </a:p>
        </p:txBody>
      </p:sp>
      <p:sp>
        <p:nvSpPr>
          <p:cNvPr id="7" name="Shape 2"/>
          <p:cNvSpPr/>
          <p:nvPr/>
        </p:nvSpPr>
        <p:spPr>
          <a:xfrm>
            <a:off x="793790" y="4748570"/>
            <a:ext cx="13042821" cy="2616518"/>
          </a:xfrm>
          <a:prstGeom prst="roundRect">
            <a:avLst>
              <a:gd name="adj" fmla="val 3641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Shape 3"/>
          <p:cNvSpPr/>
          <p:nvPr/>
        </p:nvSpPr>
        <p:spPr>
          <a:xfrm>
            <a:off x="801410" y="4756190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4"/>
          <p:cNvSpPr/>
          <p:nvPr/>
        </p:nvSpPr>
        <p:spPr>
          <a:xfrm>
            <a:off x="1028462" y="4899898"/>
            <a:ext cx="2799397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Type</a:t>
            </a:r>
            <a:endParaRPr lang="en-US" sz="1786" dirty="0"/>
          </a:p>
        </p:txBody>
      </p:sp>
      <p:sp>
        <p:nvSpPr>
          <p:cNvPr id="10" name="Text 5"/>
          <p:cNvSpPr/>
          <p:nvPr/>
        </p:nvSpPr>
        <p:spPr>
          <a:xfrm>
            <a:off x="4289108" y="4899898"/>
            <a:ext cx="2795588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CPU</a:t>
            </a:r>
            <a:endParaRPr lang="en-US" sz="1786" dirty="0"/>
          </a:p>
        </p:txBody>
      </p:sp>
      <p:sp>
        <p:nvSpPr>
          <p:cNvPr id="11" name="Text 6"/>
          <p:cNvSpPr/>
          <p:nvPr/>
        </p:nvSpPr>
        <p:spPr>
          <a:xfrm>
            <a:off x="7545943" y="4899898"/>
            <a:ext cx="2795588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Memory</a:t>
            </a:r>
            <a:endParaRPr lang="en-US" sz="1786" dirty="0"/>
          </a:p>
        </p:txBody>
      </p:sp>
      <p:sp>
        <p:nvSpPr>
          <p:cNvPr id="12" name="Text 7"/>
          <p:cNvSpPr/>
          <p:nvPr/>
        </p:nvSpPr>
        <p:spPr>
          <a:xfrm>
            <a:off x="10802779" y="4899898"/>
            <a:ext cx="2799397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Storage</a:t>
            </a:r>
            <a:endParaRPr lang="en-US" sz="1786" dirty="0"/>
          </a:p>
        </p:txBody>
      </p:sp>
      <p:sp>
        <p:nvSpPr>
          <p:cNvPr id="13" name="Shape 8"/>
          <p:cNvSpPr/>
          <p:nvPr/>
        </p:nvSpPr>
        <p:spPr>
          <a:xfrm>
            <a:off x="801410" y="5406509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Text 9"/>
          <p:cNvSpPr/>
          <p:nvPr/>
        </p:nvSpPr>
        <p:spPr>
          <a:xfrm>
            <a:off x="1028462" y="5550218"/>
            <a:ext cx="2799397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t2.micro</a:t>
            </a:r>
            <a:endParaRPr lang="en-US" sz="1786" dirty="0"/>
          </a:p>
        </p:txBody>
      </p:sp>
      <p:sp>
        <p:nvSpPr>
          <p:cNvPr id="15" name="Text 10"/>
          <p:cNvSpPr/>
          <p:nvPr/>
        </p:nvSpPr>
        <p:spPr>
          <a:xfrm>
            <a:off x="4289108" y="5550218"/>
            <a:ext cx="2795588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1 vCPU</a:t>
            </a:r>
            <a:endParaRPr lang="en-US" sz="1786" dirty="0"/>
          </a:p>
        </p:txBody>
      </p:sp>
      <p:sp>
        <p:nvSpPr>
          <p:cNvPr id="16" name="Text 11"/>
          <p:cNvSpPr/>
          <p:nvPr/>
        </p:nvSpPr>
        <p:spPr>
          <a:xfrm>
            <a:off x="7545943" y="5550218"/>
            <a:ext cx="2795588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1 GiB</a:t>
            </a:r>
            <a:endParaRPr lang="en-US" sz="1786" dirty="0"/>
          </a:p>
        </p:txBody>
      </p:sp>
      <p:sp>
        <p:nvSpPr>
          <p:cNvPr id="17" name="Text 12"/>
          <p:cNvSpPr/>
          <p:nvPr/>
        </p:nvSpPr>
        <p:spPr>
          <a:xfrm>
            <a:off x="10802779" y="5550218"/>
            <a:ext cx="2799397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8 GiB EBS</a:t>
            </a:r>
            <a:endParaRPr lang="en-US" sz="1786" dirty="0"/>
          </a:p>
        </p:txBody>
      </p:sp>
      <p:sp>
        <p:nvSpPr>
          <p:cNvPr id="18" name="Shape 13"/>
          <p:cNvSpPr/>
          <p:nvPr/>
        </p:nvSpPr>
        <p:spPr>
          <a:xfrm>
            <a:off x="801410" y="6056828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9" name="Text 14"/>
          <p:cNvSpPr/>
          <p:nvPr/>
        </p:nvSpPr>
        <p:spPr>
          <a:xfrm>
            <a:off x="1028462" y="6200537"/>
            <a:ext cx="2799397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m5.large</a:t>
            </a:r>
            <a:endParaRPr lang="en-US" sz="1786" dirty="0"/>
          </a:p>
        </p:txBody>
      </p:sp>
      <p:sp>
        <p:nvSpPr>
          <p:cNvPr id="20" name="Text 15"/>
          <p:cNvSpPr/>
          <p:nvPr/>
        </p:nvSpPr>
        <p:spPr>
          <a:xfrm>
            <a:off x="4289108" y="6200537"/>
            <a:ext cx="2795588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 vCPUs</a:t>
            </a:r>
            <a:endParaRPr lang="en-US" sz="1786" dirty="0"/>
          </a:p>
        </p:txBody>
      </p:sp>
      <p:sp>
        <p:nvSpPr>
          <p:cNvPr id="21" name="Text 16"/>
          <p:cNvSpPr/>
          <p:nvPr/>
        </p:nvSpPr>
        <p:spPr>
          <a:xfrm>
            <a:off x="7545943" y="6200537"/>
            <a:ext cx="2795588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8 GiB</a:t>
            </a:r>
            <a:endParaRPr lang="en-US" sz="1786" dirty="0"/>
          </a:p>
        </p:txBody>
      </p:sp>
      <p:sp>
        <p:nvSpPr>
          <p:cNvPr id="22" name="Text 17"/>
          <p:cNvSpPr/>
          <p:nvPr/>
        </p:nvSpPr>
        <p:spPr>
          <a:xfrm>
            <a:off x="10802779" y="6200537"/>
            <a:ext cx="2799397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16 GiB EBS</a:t>
            </a:r>
            <a:endParaRPr lang="en-US" sz="1786" dirty="0"/>
          </a:p>
        </p:txBody>
      </p:sp>
      <p:sp>
        <p:nvSpPr>
          <p:cNvPr id="23" name="Shape 18"/>
          <p:cNvSpPr/>
          <p:nvPr/>
        </p:nvSpPr>
        <p:spPr>
          <a:xfrm>
            <a:off x="801410" y="6707148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4" name="Text 19"/>
          <p:cNvSpPr/>
          <p:nvPr/>
        </p:nvSpPr>
        <p:spPr>
          <a:xfrm>
            <a:off x="1028462" y="6850856"/>
            <a:ext cx="2799397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c5.xlarge</a:t>
            </a:r>
            <a:endParaRPr lang="en-US" sz="1786" dirty="0"/>
          </a:p>
        </p:txBody>
      </p:sp>
      <p:sp>
        <p:nvSpPr>
          <p:cNvPr id="25" name="Text 20"/>
          <p:cNvSpPr/>
          <p:nvPr/>
        </p:nvSpPr>
        <p:spPr>
          <a:xfrm>
            <a:off x="4289108" y="6850856"/>
            <a:ext cx="2795588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4 vCPUs</a:t>
            </a:r>
            <a:endParaRPr lang="en-US" sz="1786" dirty="0"/>
          </a:p>
        </p:txBody>
      </p:sp>
      <p:sp>
        <p:nvSpPr>
          <p:cNvPr id="26" name="Text 21"/>
          <p:cNvSpPr/>
          <p:nvPr/>
        </p:nvSpPr>
        <p:spPr>
          <a:xfrm>
            <a:off x="7545943" y="6850856"/>
            <a:ext cx="2795588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16 GiB</a:t>
            </a:r>
            <a:endParaRPr lang="en-US" sz="1786" dirty="0"/>
          </a:p>
        </p:txBody>
      </p:sp>
      <p:sp>
        <p:nvSpPr>
          <p:cNvPr id="27" name="Text 22"/>
          <p:cNvSpPr/>
          <p:nvPr/>
        </p:nvSpPr>
        <p:spPr>
          <a:xfrm>
            <a:off x="10802779" y="6850856"/>
            <a:ext cx="2799397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32 GiB EBS</a:t>
            </a:r>
            <a:endParaRPr lang="en-US" sz="1786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793790" y="2539960"/>
            <a:ext cx="7168039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Configuring Instance Details</a:t>
            </a:r>
            <a:endParaRPr lang="en-US" sz="4465" dirty="0"/>
          </a:p>
        </p:txBody>
      </p:sp>
      <p:sp>
        <p:nvSpPr>
          <p:cNvPr id="5" name="Text 2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Network</a:t>
            </a:r>
            <a:endParaRPr lang="en-US" sz="2233" dirty="0"/>
          </a:p>
        </p:txBody>
      </p:sp>
      <p:sp>
        <p:nvSpPr>
          <p:cNvPr id="6" name="Text 3"/>
          <p:cNvSpPr/>
          <p:nvPr/>
        </p:nvSpPr>
        <p:spPr>
          <a:xfrm>
            <a:off x="793790" y="4396859"/>
            <a:ext cx="3978116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Select a VPC, subnet, and security group for your instance.</a:t>
            </a:r>
            <a:endParaRPr lang="en-US" sz="1786" dirty="0"/>
          </a:p>
        </p:txBody>
      </p:sp>
      <p:sp>
        <p:nvSpPr>
          <p:cNvPr id="7" name="Text 4"/>
          <p:cNvSpPr/>
          <p:nvPr/>
        </p:nvSpPr>
        <p:spPr>
          <a:xfrm>
            <a:off x="5332928" y="3815715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Storage</a:t>
            </a:r>
            <a:endParaRPr lang="en-US" sz="2233" dirty="0"/>
          </a:p>
        </p:txBody>
      </p:sp>
      <p:sp>
        <p:nvSpPr>
          <p:cNvPr id="8" name="Text 5"/>
          <p:cNvSpPr/>
          <p:nvPr/>
        </p:nvSpPr>
        <p:spPr>
          <a:xfrm>
            <a:off x="5332928" y="4396859"/>
            <a:ext cx="3978116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Choose an EBS volume size and type. You can also configure additional volumes.</a:t>
            </a:r>
            <a:endParaRPr lang="en-US" sz="1786" dirty="0"/>
          </a:p>
        </p:txBody>
      </p:sp>
      <p:sp>
        <p:nvSpPr>
          <p:cNvPr id="9" name="Text 6"/>
          <p:cNvSpPr/>
          <p:nvPr/>
        </p:nvSpPr>
        <p:spPr>
          <a:xfrm>
            <a:off x="9872067" y="3815715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Tags</a:t>
            </a:r>
            <a:endParaRPr lang="en-US" sz="2233" dirty="0"/>
          </a:p>
        </p:txBody>
      </p:sp>
      <p:sp>
        <p:nvSpPr>
          <p:cNvPr id="10" name="Text 7"/>
          <p:cNvSpPr/>
          <p:nvPr/>
        </p:nvSpPr>
        <p:spPr>
          <a:xfrm>
            <a:off x="9872067" y="4396859"/>
            <a:ext cx="3978116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Add tags to your instance for easy organization and management.</a:t>
            </a:r>
            <a:endParaRPr lang="en-US" sz="1786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1624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628424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5919" y="262771"/>
            <a:ext cx="3738443" cy="2102882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35925" y="3206591"/>
            <a:ext cx="9000173" cy="6569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74"/>
              </a:lnSpc>
              <a:buNone/>
            </a:pPr>
            <a:r>
              <a:rPr lang="en-US" sz="4139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Reviewing and Launching the Instance</a:t>
            </a:r>
            <a:endParaRPr lang="en-US" sz="4139" dirty="0"/>
          </a:p>
        </p:txBody>
      </p:sp>
      <p:sp>
        <p:nvSpPr>
          <p:cNvPr id="7" name="Shape 2"/>
          <p:cNvSpPr/>
          <p:nvPr/>
        </p:nvSpPr>
        <p:spPr>
          <a:xfrm>
            <a:off x="735925" y="5916216"/>
            <a:ext cx="13158549" cy="22860"/>
          </a:xfrm>
          <a:prstGeom prst="roundRect">
            <a:avLst>
              <a:gd name="adj" fmla="val 386338"/>
            </a:avLst>
          </a:prstGeom>
          <a:solidFill>
            <a:srgbClr val="CECEC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Shape 3"/>
          <p:cNvSpPr/>
          <p:nvPr/>
        </p:nvSpPr>
        <p:spPr>
          <a:xfrm>
            <a:off x="3961448" y="5180350"/>
            <a:ext cx="22860" cy="735925"/>
          </a:xfrm>
          <a:prstGeom prst="roundRect">
            <a:avLst>
              <a:gd name="adj" fmla="val 386338"/>
            </a:avLst>
          </a:prstGeom>
          <a:solidFill>
            <a:srgbClr val="CECEC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Shape 4"/>
          <p:cNvSpPr/>
          <p:nvPr/>
        </p:nvSpPr>
        <p:spPr>
          <a:xfrm>
            <a:off x="3736419" y="5679698"/>
            <a:ext cx="473035" cy="473035"/>
          </a:xfrm>
          <a:prstGeom prst="roundRect">
            <a:avLst>
              <a:gd name="adj" fmla="val 1867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5"/>
          <p:cNvSpPr/>
          <p:nvPr/>
        </p:nvSpPr>
        <p:spPr>
          <a:xfrm>
            <a:off x="3905131" y="5758517"/>
            <a:ext cx="135493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84"/>
              </a:lnSpc>
              <a:buNone/>
            </a:pPr>
            <a:r>
              <a:rPr lang="en-US" sz="248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484" dirty="0"/>
          </a:p>
        </p:txBody>
      </p:sp>
      <p:sp>
        <p:nvSpPr>
          <p:cNvPr id="11" name="Text 6"/>
          <p:cNvSpPr/>
          <p:nvPr/>
        </p:nvSpPr>
        <p:spPr>
          <a:xfrm>
            <a:off x="2658785" y="4178975"/>
            <a:ext cx="2628424" cy="3286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87"/>
              </a:lnSpc>
              <a:buNone/>
            </a:pPr>
            <a:r>
              <a:rPr lang="en-US" sz="207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Review Configuration</a:t>
            </a:r>
            <a:endParaRPr lang="en-US" sz="2070" dirty="0"/>
          </a:p>
        </p:txBody>
      </p:sp>
      <p:sp>
        <p:nvSpPr>
          <p:cNvPr id="12" name="Text 7"/>
          <p:cNvSpPr/>
          <p:nvPr/>
        </p:nvSpPr>
        <p:spPr>
          <a:xfrm>
            <a:off x="946190" y="4633674"/>
            <a:ext cx="6053614" cy="3363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49"/>
              </a:lnSpc>
              <a:buNone/>
            </a:pPr>
            <a:r>
              <a:rPr lang="en-US" sz="1656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Carefully review all the settings you have chosen.</a:t>
            </a:r>
            <a:endParaRPr lang="en-US" sz="1656" dirty="0"/>
          </a:p>
        </p:txBody>
      </p:sp>
      <p:sp>
        <p:nvSpPr>
          <p:cNvPr id="13" name="Shape 8"/>
          <p:cNvSpPr/>
          <p:nvPr/>
        </p:nvSpPr>
        <p:spPr>
          <a:xfrm>
            <a:off x="7303651" y="5916156"/>
            <a:ext cx="22860" cy="735925"/>
          </a:xfrm>
          <a:prstGeom prst="roundRect">
            <a:avLst>
              <a:gd name="adj" fmla="val 386338"/>
            </a:avLst>
          </a:prstGeom>
          <a:solidFill>
            <a:srgbClr val="CECEC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Shape 9"/>
          <p:cNvSpPr/>
          <p:nvPr/>
        </p:nvSpPr>
        <p:spPr>
          <a:xfrm>
            <a:off x="7078623" y="5679698"/>
            <a:ext cx="473035" cy="473035"/>
          </a:xfrm>
          <a:prstGeom prst="roundRect">
            <a:avLst>
              <a:gd name="adj" fmla="val 1867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5" name="Text 10"/>
          <p:cNvSpPr/>
          <p:nvPr/>
        </p:nvSpPr>
        <p:spPr>
          <a:xfrm>
            <a:off x="7226975" y="5758517"/>
            <a:ext cx="176212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84"/>
              </a:lnSpc>
              <a:buNone/>
            </a:pPr>
            <a:r>
              <a:rPr lang="en-US" sz="248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484" dirty="0"/>
          </a:p>
        </p:txBody>
      </p:sp>
      <p:sp>
        <p:nvSpPr>
          <p:cNvPr id="16" name="Text 11"/>
          <p:cNvSpPr/>
          <p:nvPr/>
        </p:nvSpPr>
        <p:spPr>
          <a:xfrm>
            <a:off x="6000988" y="6862405"/>
            <a:ext cx="2628424" cy="3286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87"/>
              </a:lnSpc>
              <a:buNone/>
            </a:pPr>
            <a:r>
              <a:rPr lang="en-US" sz="207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Launch Instance</a:t>
            </a:r>
            <a:endParaRPr lang="en-US" sz="2070" dirty="0"/>
          </a:p>
        </p:txBody>
      </p:sp>
      <p:sp>
        <p:nvSpPr>
          <p:cNvPr id="17" name="Text 12"/>
          <p:cNvSpPr/>
          <p:nvPr/>
        </p:nvSpPr>
        <p:spPr>
          <a:xfrm>
            <a:off x="4288393" y="7317105"/>
            <a:ext cx="6053614" cy="3363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49"/>
              </a:lnSpc>
              <a:buNone/>
            </a:pPr>
            <a:r>
              <a:rPr lang="en-US" sz="1656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Click "Launch" to initiate the instance creation process.</a:t>
            </a:r>
            <a:endParaRPr lang="en-US" sz="1656" dirty="0"/>
          </a:p>
        </p:txBody>
      </p:sp>
      <p:sp>
        <p:nvSpPr>
          <p:cNvPr id="18" name="Shape 13"/>
          <p:cNvSpPr/>
          <p:nvPr/>
        </p:nvSpPr>
        <p:spPr>
          <a:xfrm>
            <a:off x="10645854" y="5180350"/>
            <a:ext cx="22860" cy="735925"/>
          </a:xfrm>
          <a:prstGeom prst="roundRect">
            <a:avLst>
              <a:gd name="adj" fmla="val 386338"/>
            </a:avLst>
          </a:prstGeom>
          <a:solidFill>
            <a:srgbClr val="CECEC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9" name="Shape 14"/>
          <p:cNvSpPr/>
          <p:nvPr/>
        </p:nvSpPr>
        <p:spPr>
          <a:xfrm>
            <a:off x="10420826" y="5679698"/>
            <a:ext cx="473035" cy="473035"/>
          </a:xfrm>
          <a:prstGeom prst="roundRect">
            <a:avLst>
              <a:gd name="adj" fmla="val 1867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20" name="Text 15"/>
          <p:cNvSpPr/>
          <p:nvPr/>
        </p:nvSpPr>
        <p:spPr>
          <a:xfrm>
            <a:off x="10570250" y="5758517"/>
            <a:ext cx="174069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84"/>
              </a:lnSpc>
              <a:buNone/>
            </a:pPr>
            <a:r>
              <a:rPr lang="en-US" sz="248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484" dirty="0"/>
          </a:p>
        </p:txBody>
      </p:sp>
      <p:sp>
        <p:nvSpPr>
          <p:cNvPr id="21" name="Text 16"/>
          <p:cNvSpPr/>
          <p:nvPr/>
        </p:nvSpPr>
        <p:spPr>
          <a:xfrm>
            <a:off x="9343192" y="4178975"/>
            <a:ext cx="2628424" cy="3286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87"/>
              </a:lnSpc>
              <a:buNone/>
            </a:pPr>
            <a:r>
              <a:rPr lang="en-US" sz="207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Connect to Instance</a:t>
            </a:r>
            <a:endParaRPr lang="en-US" sz="2070" dirty="0"/>
          </a:p>
        </p:txBody>
      </p:sp>
      <p:sp>
        <p:nvSpPr>
          <p:cNvPr id="22" name="Text 17"/>
          <p:cNvSpPr/>
          <p:nvPr/>
        </p:nvSpPr>
        <p:spPr>
          <a:xfrm>
            <a:off x="7630597" y="4633674"/>
            <a:ext cx="6053614" cy="3363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49"/>
              </a:lnSpc>
              <a:buNone/>
            </a:pPr>
            <a:r>
              <a:rPr lang="en-US" sz="1656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After launching, establish a connection to your EC2 instance.</a:t>
            </a:r>
            <a:endParaRPr lang="en-US" sz="1656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0271" y="283488"/>
            <a:ext cx="2669738" cy="226826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93790" y="4002881"/>
            <a:ext cx="7905036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Connecting to the EC2 Instance</a:t>
            </a:r>
            <a:endParaRPr lang="en-US" sz="4465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5051822"/>
            <a:ext cx="566976" cy="566976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793790" y="5845612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SSH Key</a:t>
            </a:r>
            <a:endParaRPr lang="en-US" sz="2233" dirty="0"/>
          </a:p>
        </p:txBody>
      </p:sp>
      <p:sp>
        <p:nvSpPr>
          <p:cNvPr id="9" name="Text 3"/>
          <p:cNvSpPr/>
          <p:nvPr/>
        </p:nvSpPr>
        <p:spPr>
          <a:xfrm>
            <a:off x="793790" y="6336030"/>
            <a:ext cx="6351270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Use an SSH key pair to connect to Linux instances securely.</a:t>
            </a:r>
            <a:endParaRPr lang="en-US" sz="1786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5221" y="5051822"/>
            <a:ext cx="566976" cy="566976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7485221" y="5845612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RDP</a:t>
            </a:r>
            <a:endParaRPr lang="en-US" sz="2233" dirty="0"/>
          </a:p>
        </p:txBody>
      </p:sp>
      <p:sp>
        <p:nvSpPr>
          <p:cNvPr id="12" name="Text 5"/>
          <p:cNvSpPr/>
          <p:nvPr/>
        </p:nvSpPr>
        <p:spPr>
          <a:xfrm>
            <a:off x="7485221" y="6336030"/>
            <a:ext cx="6351389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Connect to Windows instances using Remote Desktop Protocol (RDP).</a:t>
            </a:r>
            <a:endParaRPr lang="en-US" sz="1786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373</Words>
  <Application>Microsoft Office PowerPoint</Application>
  <PresentationFormat>Custom</PresentationFormat>
  <Paragraphs>74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Gelasio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ISS - Ram Mohan</cp:lastModifiedBy>
  <cp:revision>2</cp:revision>
  <dcterms:created xsi:type="dcterms:W3CDTF">2024-08-16T13:34:40Z</dcterms:created>
  <dcterms:modified xsi:type="dcterms:W3CDTF">2024-08-16T15:52:21Z</dcterms:modified>
</cp:coreProperties>
</file>