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2456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txBody>
          <a:bodyPr/>
          <a:lstStyle/>
          <a:p>
            <a:endParaRPr lang="en-IN"/>
          </a:p>
        </p:txBody>
      </p:sp>
      <p:sp>
        <p:nvSpPr>
          <p:cNvPr id="3" name="Shape 1"/>
          <p:cNvSpPr/>
          <p:nvPr/>
        </p:nvSpPr>
        <p:spPr>
          <a:xfrm>
            <a:off x="0" y="0"/>
            <a:ext cx="14630400" cy="8229600"/>
          </a:xfrm>
          <a:prstGeom prst="rect">
            <a:avLst/>
          </a:prstGeom>
          <a:solidFill>
            <a:srgbClr val="0C0A33"/>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43204" y="1670804"/>
            <a:ext cx="4887992" cy="4887992"/>
          </a:xfrm>
          <a:prstGeom prst="rect">
            <a:avLst/>
          </a:prstGeom>
        </p:spPr>
      </p:pic>
      <p:sp>
        <p:nvSpPr>
          <p:cNvPr id="6" name="Text 2"/>
          <p:cNvSpPr/>
          <p:nvPr/>
        </p:nvSpPr>
        <p:spPr>
          <a:xfrm>
            <a:off x="837724" y="2339459"/>
            <a:ext cx="7468553" cy="971550"/>
          </a:xfrm>
          <a:prstGeom prst="rect">
            <a:avLst/>
          </a:prstGeom>
          <a:noFill/>
          <a:ln/>
        </p:spPr>
        <p:txBody>
          <a:bodyPr wrap="none" rtlCol="0" anchor="t"/>
          <a:lstStyle/>
          <a:p>
            <a:pPr marL="0" indent="0">
              <a:lnSpc>
                <a:spcPts val="7650"/>
              </a:lnSpc>
              <a:buNone/>
            </a:pPr>
            <a:r>
              <a:rPr lang="en-US" sz="6120" b="1" dirty="0">
                <a:solidFill>
                  <a:srgbClr val="FFFFFF"/>
                </a:solidFill>
                <a:latin typeface="Syne" pitchFamily="34" charset="0"/>
                <a:ea typeface="Syne" pitchFamily="34" charset="-122"/>
                <a:cs typeface="Syne" pitchFamily="34" charset="-120"/>
              </a:rPr>
              <a:t>What is Git?</a:t>
            </a:r>
            <a:endParaRPr lang="en-US" sz="6120" dirty="0"/>
          </a:p>
        </p:txBody>
      </p:sp>
      <p:sp>
        <p:nvSpPr>
          <p:cNvPr id="7" name="Text 3"/>
          <p:cNvSpPr/>
          <p:nvPr/>
        </p:nvSpPr>
        <p:spPr>
          <a:xfrm>
            <a:off x="837724" y="3669982"/>
            <a:ext cx="7468553" cy="1532096"/>
          </a:xfrm>
          <a:prstGeom prst="rect">
            <a:avLst/>
          </a:prstGeom>
          <a:noFill/>
          <a:ln/>
        </p:spPr>
        <p:txBody>
          <a:bodyPr wrap="square" rtlCol="0" anchor="t"/>
          <a:lstStyle/>
          <a:p>
            <a:pPr marL="0" indent="0">
              <a:lnSpc>
                <a:spcPts val="3016"/>
              </a:lnSpc>
              <a:buNone/>
            </a:pPr>
            <a:r>
              <a:rPr lang="en-US" sz="1885" dirty="0">
                <a:solidFill>
                  <a:srgbClr val="D9E1FF"/>
                </a:solidFill>
                <a:latin typeface="Arimo" pitchFamily="34" charset="0"/>
                <a:ea typeface="Arimo" pitchFamily="34" charset="-122"/>
                <a:cs typeface="Arimo" pitchFamily="34" charset="-120"/>
              </a:rPr>
              <a:t>Git is a version control system that lets you track changes to your code over time. It's essential for collaborative software development, allowing teams to work on the same project without stepping on each other's toes.</a:t>
            </a:r>
            <a:endParaRPr lang="en-US" sz="188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txBody>
          <a:bodyPr/>
          <a:lstStyle/>
          <a:p>
            <a:endParaRPr lang="en-IN"/>
          </a:p>
        </p:txBody>
      </p:sp>
      <p:sp>
        <p:nvSpPr>
          <p:cNvPr id="3" name="Shape 1"/>
          <p:cNvSpPr/>
          <p:nvPr/>
        </p:nvSpPr>
        <p:spPr>
          <a:xfrm>
            <a:off x="0" y="0"/>
            <a:ext cx="14630400" cy="8229600"/>
          </a:xfrm>
          <a:prstGeom prst="rect">
            <a:avLst/>
          </a:prstGeom>
          <a:solidFill>
            <a:srgbClr val="0C0A33"/>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99323" y="2817495"/>
            <a:ext cx="4887754" cy="2594610"/>
          </a:xfrm>
          <a:prstGeom prst="rect">
            <a:avLst/>
          </a:prstGeom>
        </p:spPr>
      </p:pic>
      <p:sp>
        <p:nvSpPr>
          <p:cNvPr id="6" name="Text 2"/>
          <p:cNvSpPr/>
          <p:nvPr/>
        </p:nvSpPr>
        <p:spPr>
          <a:xfrm>
            <a:off x="6324124" y="783788"/>
            <a:ext cx="5632490" cy="704017"/>
          </a:xfrm>
          <a:prstGeom prst="rect">
            <a:avLst/>
          </a:prstGeom>
          <a:noFill/>
          <a:ln/>
        </p:spPr>
        <p:txBody>
          <a:bodyPr wrap="none" rtlCol="0" anchor="t"/>
          <a:lstStyle/>
          <a:p>
            <a:pPr marL="0" indent="0">
              <a:lnSpc>
                <a:spcPts val="5544"/>
              </a:lnSpc>
              <a:buNone/>
            </a:pPr>
            <a:r>
              <a:rPr lang="en-US" sz="4435" b="1" dirty="0">
                <a:solidFill>
                  <a:srgbClr val="FFFFFF"/>
                </a:solidFill>
                <a:latin typeface="Syne" pitchFamily="34" charset="0"/>
                <a:ea typeface="Syne" pitchFamily="34" charset="-122"/>
                <a:cs typeface="Syne" pitchFamily="34" charset="-120"/>
              </a:rPr>
              <a:t>Git Basics</a:t>
            </a:r>
            <a:endParaRPr lang="en-US" sz="4435" dirty="0"/>
          </a:p>
        </p:txBody>
      </p:sp>
      <p:sp>
        <p:nvSpPr>
          <p:cNvPr id="7" name="Shape 3"/>
          <p:cNvSpPr/>
          <p:nvPr/>
        </p:nvSpPr>
        <p:spPr>
          <a:xfrm>
            <a:off x="6324124" y="2115979"/>
            <a:ext cx="538520" cy="538520"/>
          </a:xfrm>
          <a:prstGeom prst="roundRect">
            <a:avLst>
              <a:gd name="adj" fmla="val 6668"/>
            </a:avLst>
          </a:prstGeom>
          <a:solidFill>
            <a:srgbClr val="2B2952"/>
          </a:solidFill>
          <a:ln/>
        </p:spPr>
        <p:txBody>
          <a:bodyPr/>
          <a:lstStyle/>
          <a:p>
            <a:endParaRPr lang="en-IN"/>
          </a:p>
        </p:txBody>
      </p:sp>
      <p:sp>
        <p:nvSpPr>
          <p:cNvPr id="8" name="Text 4"/>
          <p:cNvSpPr/>
          <p:nvPr/>
        </p:nvSpPr>
        <p:spPr>
          <a:xfrm>
            <a:off x="6527482" y="2216229"/>
            <a:ext cx="131802" cy="337899"/>
          </a:xfrm>
          <a:prstGeom prst="rect">
            <a:avLst/>
          </a:prstGeom>
          <a:noFill/>
          <a:ln/>
        </p:spPr>
        <p:txBody>
          <a:bodyPr wrap="none" rtlCol="0" anchor="t"/>
          <a:lstStyle/>
          <a:p>
            <a:pPr marL="0" indent="0" algn="ctr">
              <a:lnSpc>
                <a:spcPts val="2661"/>
              </a:lnSpc>
              <a:buNone/>
            </a:pPr>
            <a:r>
              <a:rPr lang="en-US" sz="2661" b="1" dirty="0">
                <a:solidFill>
                  <a:srgbClr val="D9E1FF"/>
                </a:solidFill>
                <a:latin typeface="Syne" pitchFamily="34" charset="0"/>
                <a:ea typeface="Syne" pitchFamily="34" charset="-122"/>
                <a:cs typeface="Syne" pitchFamily="34" charset="-120"/>
              </a:rPr>
              <a:t>1</a:t>
            </a:r>
            <a:endParaRPr lang="en-US" sz="2661" dirty="0"/>
          </a:p>
        </p:txBody>
      </p:sp>
      <p:sp>
        <p:nvSpPr>
          <p:cNvPr id="9" name="Text 5"/>
          <p:cNvSpPr/>
          <p:nvPr/>
        </p:nvSpPr>
        <p:spPr>
          <a:xfrm>
            <a:off x="7101959" y="2115979"/>
            <a:ext cx="2816185" cy="351949"/>
          </a:xfrm>
          <a:prstGeom prst="rect">
            <a:avLst/>
          </a:prstGeom>
          <a:noFill/>
          <a:ln/>
        </p:spPr>
        <p:txBody>
          <a:bodyPr wrap="none" rtlCol="0" anchor="t"/>
          <a:lstStyle/>
          <a:p>
            <a:pPr marL="0" indent="0">
              <a:lnSpc>
                <a:spcPts val="2772"/>
              </a:lnSpc>
              <a:buNone/>
            </a:pPr>
            <a:r>
              <a:rPr lang="en-US" sz="2218" b="1" dirty="0">
                <a:solidFill>
                  <a:srgbClr val="D9E1FF"/>
                </a:solidFill>
                <a:latin typeface="Syne" pitchFamily="34" charset="0"/>
                <a:ea typeface="Syne" pitchFamily="34" charset="-122"/>
                <a:cs typeface="Syne" pitchFamily="34" charset="-120"/>
              </a:rPr>
              <a:t>Initialization</a:t>
            </a:r>
            <a:endParaRPr lang="en-US" sz="2218" dirty="0"/>
          </a:p>
        </p:txBody>
      </p:sp>
      <p:sp>
        <p:nvSpPr>
          <p:cNvPr id="10" name="Text 6"/>
          <p:cNvSpPr/>
          <p:nvPr/>
        </p:nvSpPr>
        <p:spPr>
          <a:xfrm>
            <a:off x="7101959" y="2611517"/>
            <a:ext cx="2836783" cy="1915120"/>
          </a:xfrm>
          <a:prstGeom prst="rect">
            <a:avLst/>
          </a:prstGeom>
          <a:noFill/>
          <a:ln/>
        </p:spPr>
        <p:txBody>
          <a:bodyPr wrap="square" rtlCol="0" anchor="t"/>
          <a:lstStyle/>
          <a:p>
            <a:pPr marL="0" indent="0">
              <a:lnSpc>
                <a:spcPts val="3016"/>
              </a:lnSpc>
              <a:buNone/>
            </a:pPr>
            <a:r>
              <a:rPr lang="en-US" sz="1885" dirty="0">
                <a:solidFill>
                  <a:srgbClr val="D9E1FF"/>
                </a:solidFill>
                <a:latin typeface="Arimo" pitchFamily="34" charset="0"/>
                <a:ea typeface="Arimo" pitchFamily="34" charset="-122"/>
                <a:cs typeface="Arimo" pitchFamily="34" charset="-120"/>
              </a:rPr>
              <a:t>Use `git init` to create a Git repository within a directory. This turns your project into a Git-tracked space.</a:t>
            </a:r>
            <a:endParaRPr lang="en-US" sz="1885" dirty="0"/>
          </a:p>
        </p:txBody>
      </p:sp>
      <p:sp>
        <p:nvSpPr>
          <p:cNvPr id="11" name="Shape 7"/>
          <p:cNvSpPr/>
          <p:nvPr/>
        </p:nvSpPr>
        <p:spPr>
          <a:xfrm>
            <a:off x="10178058" y="2115979"/>
            <a:ext cx="538520" cy="538520"/>
          </a:xfrm>
          <a:prstGeom prst="roundRect">
            <a:avLst>
              <a:gd name="adj" fmla="val 6668"/>
            </a:avLst>
          </a:prstGeom>
          <a:solidFill>
            <a:srgbClr val="2B2952"/>
          </a:solidFill>
          <a:ln/>
        </p:spPr>
        <p:txBody>
          <a:bodyPr/>
          <a:lstStyle/>
          <a:p>
            <a:endParaRPr lang="en-IN"/>
          </a:p>
        </p:txBody>
      </p:sp>
      <p:sp>
        <p:nvSpPr>
          <p:cNvPr id="12" name="Text 8"/>
          <p:cNvSpPr/>
          <p:nvPr/>
        </p:nvSpPr>
        <p:spPr>
          <a:xfrm>
            <a:off x="10341888" y="2216229"/>
            <a:ext cx="210860" cy="337899"/>
          </a:xfrm>
          <a:prstGeom prst="rect">
            <a:avLst/>
          </a:prstGeom>
          <a:noFill/>
          <a:ln/>
        </p:spPr>
        <p:txBody>
          <a:bodyPr wrap="none" rtlCol="0" anchor="t"/>
          <a:lstStyle/>
          <a:p>
            <a:pPr marL="0" indent="0" algn="ctr">
              <a:lnSpc>
                <a:spcPts val="2661"/>
              </a:lnSpc>
              <a:buNone/>
            </a:pPr>
            <a:r>
              <a:rPr lang="en-US" sz="2661" b="1" dirty="0">
                <a:solidFill>
                  <a:srgbClr val="D9E1FF"/>
                </a:solidFill>
                <a:latin typeface="Syne" pitchFamily="34" charset="0"/>
                <a:ea typeface="Syne" pitchFamily="34" charset="-122"/>
                <a:cs typeface="Syne" pitchFamily="34" charset="-120"/>
              </a:rPr>
              <a:t>2</a:t>
            </a:r>
            <a:endParaRPr lang="en-US" sz="2661" dirty="0"/>
          </a:p>
        </p:txBody>
      </p:sp>
      <p:sp>
        <p:nvSpPr>
          <p:cNvPr id="13" name="Text 9"/>
          <p:cNvSpPr/>
          <p:nvPr/>
        </p:nvSpPr>
        <p:spPr>
          <a:xfrm>
            <a:off x="10955893" y="2115979"/>
            <a:ext cx="2816185" cy="351949"/>
          </a:xfrm>
          <a:prstGeom prst="rect">
            <a:avLst/>
          </a:prstGeom>
          <a:noFill/>
          <a:ln/>
        </p:spPr>
        <p:txBody>
          <a:bodyPr wrap="none" rtlCol="0" anchor="t"/>
          <a:lstStyle/>
          <a:p>
            <a:pPr marL="0" indent="0">
              <a:lnSpc>
                <a:spcPts val="2772"/>
              </a:lnSpc>
              <a:buNone/>
            </a:pPr>
            <a:r>
              <a:rPr lang="en-US" sz="2218" b="1" dirty="0">
                <a:solidFill>
                  <a:srgbClr val="D9E1FF"/>
                </a:solidFill>
                <a:latin typeface="Syne" pitchFamily="34" charset="0"/>
                <a:ea typeface="Syne" pitchFamily="34" charset="-122"/>
                <a:cs typeface="Syne" pitchFamily="34" charset="-120"/>
              </a:rPr>
              <a:t>Staging</a:t>
            </a:r>
            <a:endParaRPr lang="en-US" sz="2218" dirty="0"/>
          </a:p>
        </p:txBody>
      </p:sp>
      <p:sp>
        <p:nvSpPr>
          <p:cNvPr id="14" name="Text 10"/>
          <p:cNvSpPr/>
          <p:nvPr/>
        </p:nvSpPr>
        <p:spPr>
          <a:xfrm>
            <a:off x="10955893" y="2611517"/>
            <a:ext cx="2836783" cy="1532096"/>
          </a:xfrm>
          <a:prstGeom prst="rect">
            <a:avLst/>
          </a:prstGeom>
          <a:noFill/>
          <a:ln/>
        </p:spPr>
        <p:txBody>
          <a:bodyPr wrap="square" rtlCol="0" anchor="t"/>
          <a:lstStyle/>
          <a:p>
            <a:pPr marL="0" indent="0">
              <a:lnSpc>
                <a:spcPts val="3016"/>
              </a:lnSpc>
              <a:buNone/>
            </a:pPr>
            <a:r>
              <a:rPr lang="en-US" sz="1885" dirty="0">
                <a:solidFill>
                  <a:srgbClr val="D9E1FF"/>
                </a:solidFill>
                <a:latin typeface="Arimo" pitchFamily="34" charset="0"/>
                <a:ea typeface="Arimo" pitchFamily="34" charset="-122"/>
                <a:cs typeface="Arimo" pitchFamily="34" charset="-120"/>
              </a:rPr>
              <a:t>Use `git add` to select files for inclusion in the next commit. This prepares the files for being versioned.</a:t>
            </a:r>
            <a:endParaRPr lang="en-US" sz="1885" dirty="0"/>
          </a:p>
        </p:txBody>
      </p:sp>
      <p:sp>
        <p:nvSpPr>
          <p:cNvPr id="15" name="Shape 11"/>
          <p:cNvSpPr/>
          <p:nvPr/>
        </p:nvSpPr>
        <p:spPr>
          <a:xfrm>
            <a:off x="6324124" y="5035153"/>
            <a:ext cx="538520" cy="538520"/>
          </a:xfrm>
          <a:prstGeom prst="roundRect">
            <a:avLst>
              <a:gd name="adj" fmla="val 6668"/>
            </a:avLst>
          </a:prstGeom>
          <a:solidFill>
            <a:srgbClr val="2B2952"/>
          </a:solidFill>
          <a:ln/>
        </p:spPr>
        <p:txBody>
          <a:bodyPr/>
          <a:lstStyle/>
          <a:p>
            <a:endParaRPr lang="en-IN"/>
          </a:p>
        </p:txBody>
      </p:sp>
      <p:sp>
        <p:nvSpPr>
          <p:cNvPr id="16" name="Text 12"/>
          <p:cNvSpPr/>
          <p:nvPr/>
        </p:nvSpPr>
        <p:spPr>
          <a:xfrm>
            <a:off x="6484977" y="5135404"/>
            <a:ext cx="216694" cy="337899"/>
          </a:xfrm>
          <a:prstGeom prst="rect">
            <a:avLst/>
          </a:prstGeom>
          <a:noFill/>
          <a:ln/>
        </p:spPr>
        <p:txBody>
          <a:bodyPr wrap="none" rtlCol="0" anchor="t"/>
          <a:lstStyle/>
          <a:p>
            <a:pPr marL="0" indent="0" algn="ctr">
              <a:lnSpc>
                <a:spcPts val="2661"/>
              </a:lnSpc>
              <a:buNone/>
            </a:pPr>
            <a:r>
              <a:rPr lang="en-US" sz="2661" b="1" dirty="0">
                <a:solidFill>
                  <a:srgbClr val="D9E1FF"/>
                </a:solidFill>
                <a:latin typeface="Syne" pitchFamily="34" charset="0"/>
                <a:ea typeface="Syne" pitchFamily="34" charset="-122"/>
                <a:cs typeface="Syne" pitchFamily="34" charset="-120"/>
              </a:rPr>
              <a:t>3</a:t>
            </a:r>
            <a:endParaRPr lang="en-US" sz="2661" dirty="0"/>
          </a:p>
        </p:txBody>
      </p:sp>
      <p:sp>
        <p:nvSpPr>
          <p:cNvPr id="17" name="Text 13"/>
          <p:cNvSpPr/>
          <p:nvPr/>
        </p:nvSpPr>
        <p:spPr>
          <a:xfrm>
            <a:off x="7101959" y="5035153"/>
            <a:ext cx="2816185" cy="351949"/>
          </a:xfrm>
          <a:prstGeom prst="rect">
            <a:avLst/>
          </a:prstGeom>
          <a:noFill/>
          <a:ln/>
        </p:spPr>
        <p:txBody>
          <a:bodyPr wrap="none" rtlCol="0" anchor="t"/>
          <a:lstStyle/>
          <a:p>
            <a:pPr marL="0" indent="0">
              <a:lnSpc>
                <a:spcPts val="2772"/>
              </a:lnSpc>
              <a:buNone/>
            </a:pPr>
            <a:r>
              <a:rPr lang="en-US" sz="2218" b="1" dirty="0">
                <a:solidFill>
                  <a:srgbClr val="D9E1FF"/>
                </a:solidFill>
                <a:latin typeface="Syne" pitchFamily="34" charset="0"/>
                <a:ea typeface="Syne" pitchFamily="34" charset="-122"/>
                <a:cs typeface="Syne" pitchFamily="34" charset="-120"/>
              </a:rPr>
              <a:t>Committing</a:t>
            </a:r>
            <a:endParaRPr lang="en-US" sz="2218" dirty="0"/>
          </a:p>
        </p:txBody>
      </p:sp>
      <p:sp>
        <p:nvSpPr>
          <p:cNvPr id="18" name="Text 14"/>
          <p:cNvSpPr/>
          <p:nvPr/>
        </p:nvSpPr>
        <p:spPr>
          <a:xfrm>
            <a:off x="7101959" y="5530691"/>
            <a:ext cx="2836783" cy="1915120"/>
          </a:xfrm>
          <a:prstGeom prst="rect">
            <a:avLst/>
          </a:prstGeom>
          <a:noFill/>
          <a:ln/>
        </p:spPr>
        <p:txBody>
          <a:bodyPr wrap="square" rtlCol="0" anchor="t"/>
          <a:lstStyle/>
          <a:p>
            <a:pPr marL="0" indent="0">
              <a:lnSpc>
                <a:spcPts val="3016"/>
              </a:lnSpc>
              <a:buNone/>
            </a:pPr>
            <a:r>
              <a:rPr lang="en-US" sz="1885" dirty="0">
                <a:solidFill>
                  <a:srgbClr val="D9E1FF"/>
                </a:solidFill>
                <a:latin typeface="Arimo" pitchFamily="34" charset="0"/>
                <a:ea typeface="Arimo" pitchFamily="34" charset="-122"/>
                <a:cs typeface="Arimo" pitchFamily="34" charset="-120"/>
              </a:rPr>
              <a:t>Use `git commit` to record the current state of the project. This captures a snapshot of the files you've staged.</a:t>
            </a:r>
            <a:endParaRPr lang="en-US" sz="1885" dirty="0"/>
          </a:p>
        </p:txBody>
      </p:sp>
      <p:sp>
        <p:nvSpPr>
          <p:cNvPr id="19" name="Shape 15"/>
          <p:cNvSpPr/>
          <p:nvPr/>
        </p:nvSpPr>
        <p:spPr>
          <a:xfrm>
            <a:off x="10178058" y="5035153"/>
            <a:ext cx="538520" cy="538520"/>
          </a:xfrm>
          <a:prstGeom prst="roundRect">
            <a:avLst>
              <a:gd name="adj" fmla="val 6668"/>
            </a:avLst>
          </a:prstGeom>
          <a:solidFill>
            <a:srgbClr val="2B2952"/>
          </a:solidFill>
          <a:ln/>
        </p:spPr>
        <p:txBody>
          <a:bodyPr/>
          <a:lstStyle/>
          <a:p>
            <a:endParaRPr lang="en-IN"/>
          </a:p>
        </p:txBody>
      </p:sp>
      <p:sp>
        <p:nvSpPr>
          <p:cNvPr id="20" name="Text 16"/>
          <p:cNvSpPr/>
          <p:nvPr/>
        </p:nvSpPr>
        <p:spPr>
          <a:xfrm>
            <a:off x="10327124" y="5135404"/>
            <a:ext cx="240268" cy="337899"/>
          </a:xfrm>
          <a:prstGeom prst="rect">
            <a:avLst/>
          </a:prstGeom>
          <a:noFill/>
          <a:ln/>
        </p:spPr>
        <p:txBody>
          <a:bodyPr wrap="none" rtlCol="0" anchor="t"/>
          <a:lstStyle/>
          <a:p>
            <a:pPr marL="0" indent="0" algn="ctr">
              <a:lnSpc>
                <a:spcPts val="2661"/>
              </a:lnSpc>
              <a:buNone/>
            </a:pPr>
            <a:r>
              <a:rPr lang="en-US" sz="2661" b="1" dirty="0">
                <a:solidFill>
                  <a:srgbClr val="D9E1FF"/>
                </a:solidFill>
                <a:latin typeface="Syne" pitchFamily="34" charset="0"/>
                <a:ea typeface="Syne" pitchFamily="34" charset="-122"/>
                <a:cs typeface="Syne" pitchFamily="34" charset="-120"/>
              </a:rPr>
              <a:t>4</a:t>
            </a:r>
            <a:endParaRPr lang="en-US" sz="2661" dirty="0"/>
          </a:p>
        </p:txBody>
      </p:sp>
      <p:sp>
        <p:nvSpPr>
          <p:cNvPr id="21" name="Text 17"/>
          <p:cNvSpPr/>
          <p:nvPr/>
        </p:nvSpPr>
        <p:spPr>
          <a:xfrm>
            <a:off x="10955893" y="5035153"/>
            <a:ext cx="2816185" cy="351949"/>
          </a:xfrm>
          <a:prstGeom prst="rect">
            <a:avLst/>
          </a:prstGeom>
          <a:noFill/>
          <a:ln/>
        </p:spPr>
        <p:txBody>
          <a:bodyPr wrap="none" rtlCol="0" anchor="t"/>
          <a:lstStyle/>
          <a:p>
            <a:pPr marL="0" indent="0">
              <a:lnSpc>
                <a:spcPts val="2772"/>
              </a:lnSpc>
              <a:buNone/>
            </a:pPr>
            <a:r>
              <a:rPr lang="en-US" sz="2218" b="1" dirty="0">
                <a:solidFill>
                  <a:srgbClr val="D9E1FF"/>
                </a:solidFill>
                <a:latin typeface="Syne" pitchFamily="34" charset="0"/>
                <a:ea typeface="Syne" pitchFamily="34" charset="-122"/>
                <a:cs typeface="Syne" pitchFamily="34" charset="-120"/>
              </a:rPr>
              <a:t>Cloning</a:t>
            </a:r>
            <a:endParaRPr lang="en-US" sz="2218" dirty="0"/>
          </a:p>
        </p:txBody>
      </p:sp>
      <p:sp>
        <p:nvSpPr>
          <p:cNvPr id="22" name="Text 18"/>
          <p:cNvSpPr/>
          <p:nvPr/>
        </p:nvSpPr>
        <p:spPr>
          <a:xfrm>
            <a:off x="10955893" y="5530691"/>
            <a:ext cx="2836783" cy="1915120"/>
          </a:xfrm>
          <a:prstGeom prst="rect">
            <a:avLst/>
          </a:prstGeom>
          <a:noFill/>
          <a:ln/>
        </p:spPr>
        <p:txBody>
          <a:bodyPr wrap="square" rtlCol="0" anchor="t"/>
          <a:lstStyle/>
          <a:p>
            <a:pPr marL="0" indent="0">
              <a:lnSpc>
                <a:spcPts val="3016"/>
              </a:lnSpc>
              <a:buNone/>
            </a:pPr>
            <a:r>
              <a:rPr lang="en-US" sz="1885" dirty="0">
                <a:solidFill>
                  <a:srgbClr val="D9E1FF"/>
                </a:solidFill>
                <a:latin typeface="Arimo" pitchFamily="34" charset="0"/>
                <a:ea typeface="Arimo" pitchFamily="34" charset="-122"/>
                <a:cs typeface="Arimo" pitchFamily="34" charset="-120"/>
              </a:rPr>
              <a:t>Use `git clone` to copy a remote Git repository onto your computer. This creates a local copy for working with the project.</a:t>
            </a:r>
            <a:endParaRPr lang="en-US" sz="188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txBody>
          <a:bodyPr/>
          <a:lstStyle/>
          <a:p>
            <a:endParaRPr lang="en-IN"/>
          </a:p>
        </p:txBody>
      </p:sp>
      <p:sp>
        <p:nvSpPr>
          <p:cNvPr id="3" name="Shape 1"/>
          <p:cNvSpPr/>
          <p:nvPr/>
        </p:nvSpPr>
        <p:spPr>
          <a:xfrm>
            <a:off x="0" y="0"/>
            <a:ext cx="14630400" cy="8229600"/>
          </a:xfrm>
          <a:prstGeom prst="rect">
            <a:avLst/>
          </a:prstGeom>
          <a:solidFill>
            <a:srgbClr val="0C0A33"/>
          </a:solidFill>
          <a:ln/>
        </p:spPr>
        <p:txBody>
          <a:bodyPr/>
          <a:lstStyle/>
          <a:p>
            <a:endParaRPr lang="en-IN"/>
          </a:p>
        </p:txBody>
      </p:sp>
      <p:sp>
        <p:nvSpPr>
          <p:cNvPr id="4" name="Text 2"/>
          <p:cNvSpPr/>
          <p:nvPr/>
        </p:nvSpPr>
        <p:spPr>
          <a:xfrm>
            <a:off x="837724" y="1785699"/>
            <a:ext cx="5632490" cy="704017"/>
          </a:xfrm>
          <a:prstGeom prst="rect">
            <a:avLst/>
          </a:prstGeom>
          <a:noFill/>
          <a:ln/>
        </p:spPr>
        <p:txBody>
          <a:bodyPr wrap="none" rtlCol="0" anchor="t"/>
          <a:lstStyle/>
          <a:p>
            <a:pPr marL="0" indent="0">
              <a:lnSpc>
                <a:spcPts val="5544"/>
              </a:lnSpc>
              <a:buNone/>
            </a:pPr>
            <a:r>
              <a:rPr lang="en-US" sz="4435" b="1" dirty="0">
                <a:solidFill>
                  <a:srgbClr val="FFFFFF"/>
                </a:solidFill>
                <a:latin typeface="Syne" pitchFamily="34" charset="0"/>
                <a:ea typeface="Syne" pitchFamily="34" charset="-122"/>
                <a:cs typeface="Syne" pitchFamily="34" charset="-120"/>
              </a:rPr>
              <a:t>Git Repositories</a:t>
            </a:r>
            <a:endParaRPr lang="en-US" sz="4435" dirty="0"/>
          </a:p>
        </p:txBody>
      </p:sp>
      <p:sp>
        <p:nvSpPr>
          <p:cNvPr id="5" name="Text 3"/>
          <p:cNvSpPr/>
          <p:nvPr/>
        </p:nvSpPr>
        <p:spPr>
          <a:xfrm>
            <a:off x="837724" y="3088005"/>
            <a:ext cx="2816185" cy="351949"/>
          </a:xfrm>
          <a:prstGeom prst="rect">
            <a:avLst/>
          </a:prstGeom>
          <a:noFill/>
          <a:ln/>
        </p:spPr>
        <p:txBody>
          <a:bodyPr wrap="none" rtlCol="0" anchor="t"/>
          <a:lstStyle/>
          <a:p>
            <a:pPr marL="0" indent="0">
              <a:lnSpc>
                <a:spcPts val="2772"/>
              </a:lnSpc>
              <a:buNone/>
            </a:pPr>
            <a:r>
              <a:rPr lang="en-US" sz="2218" b="1" dirty="0">
                <a:solidFill>
                  <a:srgbClr val="FFFFFF"/>
                </a:solidFill>
                <a:latin typeface="Syne" pitchFamily="34" charset="0"/>
                <a:ea typeface="Syne" pitchFamily="34" charset="-122"/>
                <a:cs typeface="Syne" pitchFamily="34" charset="-120"/>
              </a:rPr>
              <a:t>Local Repository</a:t>
            </a:r>
            <a:endParaRPr lang="en-US" sz="2218" dirty="0"/>
          </a:p>
        </p:txBody>
      </p:sp>
      <p:sp>
        <p:nvSpPr>
          <p:cNvPr id="6" name="Text 4"/>
          <p:cNvSpPr/>
          <p:nvPr/>
        </p:nvSpPr>
        <p:spPr>
          <a:xfrm>
            <a:off x="837724" y="3679269"/>
            <a:ext cx="3928586" cy="1149072"/>
          </a:xfrm>
          <a:prstGeom prst="rect">
            <a:avLst/>
          </a:prstGeom>
          <a:noFill/>
          <a:ln/>
        </p:spPr>
        <p:txBody>
          <a:bodyPr wrap="square" rtlCol="0" anchor="t"/>
          <a:lstStyle/>
          <a:p>
            <a:pPr marL="0" indent="0">
              <a:lnSpc>
                <a:spcPts val="3016"/>
              </a:lnSpc>
              <a:buNone/>
            </a:pPr>
            <a:r>
              <a:rPr lang="en-US" sz="1885" dirty="0">
                <a:solidFill>
                  <a:srgbClr val="D9E1FF"/>
                </a:solidFill>
                <a:latin typeface="Arimo" pitchFamily="34" charset="0"/>
                <a:ea typeface="Arimo" pitchFamily="34" charset="-122"/>
                <a:cs typeface="Arimo" pitchFamily="34" charset="-120"/>
              </a:rPr>
              <a:t>A local repository is a copy of the project on your computer. It contains all the files and history of the project.</a:t>
            </a:r>
            <a:endParaRPr lang="en-US" sz="1885" dirty="0"/>
          </a:p>
        </p:txBody>
      </p:sp>
      <p:sp>
        <p:nvSpPr>
          <p:cNvPr id="7" name="Text 5"/>
          <p:cNvSpPr/>
          <p:nvPr/>
        </p:nvSpPr>
        <p:spPr>
          <a:xfrm>
            <a:off x="1220629" y="5043726"/>
            <a:ext cx="3545681" cy="383024"/>
          </a:xfrm>
          <a:prstGeom prst="rect">
            <a:avLst/>
          </a:prstGeom>
          <a:noFill/>
          <a:ln/>
        </p:spPr>
        <p:txBody>
          <a:bodyPr wrap="none" rtlCol="0" anchor="t"/>
          <a:lstStyle/>
          <a:p>
            <a:pPr marL="342900" indent="-342900" algn="l">
              <a:lnSpc>
                <a:spcPts val="3016"/>
              </a:lnSpc>
              <a:buSzPct val="100000"/>
              <a:buFont typeface="+mj-lt"/>
              <a:buAutoNum type="arabicPeriod"/>
            </a:pPr>
            <a:r>
              <a:rPr lang="en-US" sz="1885" dirty="0">
                <a:solidFill>
                  <a:srgbClr val="D9E1FF"/>
                </a:solidFill>
                <a:latin typeface="Arimo" pitchFamily="34" charset="0"/>
                <a:ea typeface="Arimo" pitchFamily="34" charset="-122"/>
                <a:cs typeface="Arimo" pitchFamily="34" charset="-120"/>
              </a:rPr>
              <a:t>Working Directory</a:t>
            </a:r>
            <a:endParaRPr lang="en-US" sz="1885" dirty="0"/>
          </a:p>
        </p:txBody>
      </p:sp>
      <p:sp>
        <p:nvSpPr>
          <p:cNvPr id="8" name="Text 6"/>
          <p:cNvSpPr/>
          <p:nvPr/>
        </p:nvSpPr>
        <p:spPr>
          <a:xfrm>
            <a:off x="1220629" y="5510451"/>
            <a:ext cx="3545681" cy="383024"/>
          </a:xfrm>
          <a:prstGeom prst="rect">
            <a:avLst/>
          </a:prstGeom>
          <a:noFill/>
          <a:ln/>
        </p:spPr>
        <p:txBody>
          <a:bodyPr wrap="none" rtlCol="0" anchor="t"/>
          <a:lstStyle/>
          <a:p>
            <a:pPr marL="342900" indent="-342900" algn="l">
              <a:lnSpc>
                <a:spcPts val="3016"/>
              </a:lnSpc>
              <a:buSzPct val="100000"/>
              <a:buFont typeface="+mj-lt"/>
              <a:buAutoNum type="arabicPeriod" startAt="2"/>
            </a:pPr>
            <a:r>
              <a:rPr lang="en-US" sz="1885" dirty="0">
                <a:solidFill>
                  <a:srgbClr val="D9E1FF"/>
                </a:solidFill>
                <a:latin typeface="Arimo" pitchFamily="34" charset="0"/>
                <a:ea typeface="Arimo" pitchFamily="34" charset="-122"/>
                <a:cs typeface="Arimo" pitchFamily="34" charset="-120"/>
              </a:rPr>
              <a:t>Staging Area</a:t>
            </a:r>
            <a:endParaRPr lang="en-US" sz="1885" dirty="0"/>
          </a:p>
        </p:txBody>
      </p:sp>
      <p:sp>
        <p:nvSpPr>
          <p:cNvPr id="9" name="Text 7"/>
          <p:cNvSpPr/>
          <p:nvPr/>
        </p:nvSpPr>
        <p:spPr>
          <a:xfrm>
            <a:off x="1220629" y="5977176"/>
            <a:ext cx="3545681" cy="383024"/>
          </a:xfrm>
          <a:prstGeom prst="rect">
            <a:avLst/>
          </a:prstGeom>
          <a:noFill/>
          <a:ln/>
        </p:spPr>
        <p:txBody>
          <a:bodyPr wrap="none" rtlCol="0" anchor="t"/>
          <a:lstStyle/>
          <a:p>
            <a:pPr marL="342900" indent="-342900" algn="l">
              <a:lnSpc>
                <a:spcPts val="3016"/>
              </a:lnSpc>
              <a:buSzPct val="100000"/>
              <a:buFont typeface="+mj-lt"/>
              <a:buAutoNum type="arabicPeriod" startAt="3"/>
            </a:pPr>
            <a:r>
              <a:rPr lang="en-US" sz="1885" dirty="0">
                <a:solidFill>
                  <a:srgbClr val="D9E1FF"/>
                </a:solidFill>
                <a:latin typeface="Arimo" pitchFamily="34" charset="0"/>
                <a:ea typeface="Arimo" pitchFamily="34" charset="-122"/>
                <a:cs typeface="Arimo" pitchFamily="34" charset="-120"/>
              </a:rPr>
              <a:t>.git Directory</a:t>
            </a:r>
            <a:endParaRPr lang="en-US" sz="1885" dirty="0"/>
          </a:p>
        </p:txBody>
      </p:sp>
      <p:sp>
        <p:nvSpPr>
          <p:cNvPr id="10" name="Text 8"/>
          <p:cNvSpPr/>
          <p:nvPr/>
        </p:nvSpPr>
        <p:spPr>
          <a:xfrm>
            <a:off x="5357813" y="3088005"/>
            <a:ext cx="2984421" cy="351949"/>
          </a:xfrm>
          <a:prstGeom prst="rect">
            <a:avLst/>
          </a:prstGeom>
          <a:noFill/>
          <a:ln/>
        </p:spPr>
        <p:txBody>
          <a:bodyPr wrap="none" rtlCol="0" anchor="t"/>
          <a:lstStyle/>
          <a:p>
            <a:pPr marL="0" indent="0">
              <a:lnSpc>
                <a:spcPts val="2772"/>
              </a:lnSpc>
              <a:buNone/>
            </a:pPr>
            <a:r>
              <a:rPr lang="en-US" sz="2218" b="1" dirty="0">
                <a:solidFill>
                  <a:srgbClr val="FFFFFF"/>
                </a:solidFill>
                <a:latin typeface="Syne" pitchFamily="34" charset="0"/>
                <a:ea typeface="Syne" pitchFamily="34" charset="-122"/>
                <a:cs typeface="Syne" pitchFamily="34" charset="-120"/>
              </a:rPr>
              <a:t>Remote Repository</a:t>
            </a:r>
            <a:endParaRPr lang="en-US" sz="2218" dirty="0"/>
          </a:p>
        </p:txBody>
      </p:sp>
      <p:sp>
        <p:nvSpPr>
          <p:cNvPr id="11" name="Text 9"/>
          <p:cNvSpPr/>
          <p:nvPr/>
        </p:nvSpPr>
        <p:spPr>
          <a:xfrm>
            <a:off x="5357813" y="3679269"/>
            <a:ext cx="3928586" cy="1532096"/>
          </a:xfrm>
          <a:prstGeom prst="rect">
            <a:avLst/>
          </a:prstGeom>
          <a:noFill/>
          <a:ln/>
        </p:spPr>
        <p:txBody>
          <a:bodyPr wrap="square" rtlCol="0" anchor="t"/>
          <a:lstStyle/>
          <a:p>
            <a:pPr marL="0" indent="0">
              <a:lnSpc>
                <a:spcPts val="3016"/>
              </a:lnSpc>
              <a:buNone/>
            </a:pPr>
            <a:r>
              <a:rPr lang="en-US" sz="1885" dirty="0">
                <a:solidFill>
                  <a:srgbClr val="D9E1FF"/>
                </a:solidFill>
                <a:latin typeface="Arimo" pitchFamily="34" charset="0"/>
                <a:ea typeface="Arimo" pitchFamily="34" charset="-122"/>
                <a:cs typeface="Arimo" pitchFamily="34" charset="-120"/>
              </a:rPr>
              <a:t>A remote repository is a copy of the project hosted on a server. It's used to share code with others and synchronize changes.</a:t>
            </a:r>
            <a:endParaRPr lang="en-US" sz="1885" dirty="0"/>
          </a:p>
        </p:txBody>
      </p:sp>
      <p:sp>
        <p:nvSpPr>
          <p:cNvPr id="12" name="Text 10"/>
          <p:cNvSpPr/>
          <p:nvPr/>
        </p:nvSpPr>
        <p:spPr>
          <a:xfrm>
            <a:off x="9877901" y="3088005"/>
            <a:ext cx="2816185" cy="351949"/>
          </a:xfrm>
          <a:prstGeom prst="rect">
            <a:avLst/>
          </a:prstGeom>
          <a:noFill/>
          <a:ln/>
        </p:spPr>
        <p:txBody>
          <a:bodyPr wrap="none" rtlCol="0" anchor="t"/>
          <a:lstStyle/>
          <a:p>
            <a:pPr marL="0" indent="0">
              <a:lnSpc>
                <a:spcPts val="2772"/>
              </a:lnSpc>
              <a:buNone/>
            </a:pPr>
            <a:r>
              <a:rPr lang="en-US" sz="2218" b="1" dirty="0">
                <a:solidFill>
                  <a:srgbClr val="FFFFFF"/>
                </a:solidFill>
                <a:latin typeface="Syne" pitchFamily="34" charset="0"/>
                <a:ea typeface="Syne" pitchFamily="34" charset="-122"/>
                <a:cs typeface="Syne" pitchFamily="34" charset="-120"/>
              </a:rPr>
              <a:t>Git Hosting</a:t>
            </a:r>
            <a:endParaRPr lang="en-US" sz="2218" dirty="0"/>
          </a:p>
        </p:txBody>
      </p:sp>
      <p:sp>
        <p:nvSpPr>
          <p:cNvPr id="13" name="Text 11"/>
          <p:cNvSpPr/>
          <p:nvPr/>
        </p:nvSpPr>
        <p:spPr>
          <a:xfrm>
            <a:off x="9877901" y="3679269"/>
            <a:ext cx="3928586" cy="1532096"/>
          </a:xfrm>
          <a:prstGeom prst="rect">
            <a:avLst/>
          </a:prstGeom>
          <a:noFill/>
          <a:ln/>
        </p:spPr>
        <p:txBody>
          <a:bodyPr wrap="square" rtlCol="0" anchor="t"/>
          <a:lstStyle/>
          <a:p>
            <a:pPr marL="0" indent="0">
              <a:lnSpc>
                <a:spcPts val="3016"/>
              </a:lnSpc>
              <a:buNone/>
            </a:pPr>
            <a:r>
              <a:rPr lang="en-US" sz="1885" dirty="0">
                <a:solidFill>
                  <a:srgbClr val="D9E1FF"/>
                </a:solidFill>
                <a:latin typeface="Arimo" pitchFamily="34" charset="0"/>
                <a:ea typeface="Arimo" pitchFamily="34" charset="-122"/>
                <a:cs typeface="Arimo" pitchFamily="34" charset="-120"/>
              </a:rPr>
              <a:t>Platforms like GitHub, GitLab, and Bitbucket provide a space for hosting Git repositories and collaborating on projects.</a:t>
            </a:r>
            <a:endParaRPr lang="en-US" sz="188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txBody>
          <a:bodyPr/>
          <a:lstStyle/>
          <a:p>
            <a:endParaRPr lang="en-IN"/>
          </a:p>
        </p:txBody>
      </p:sp>
      <p:sp>
        <p:nvSpPr>
          <p:cNvPr id="3" name="Shape 1"/>
          <p:cNvSpPr/>
          <p:nvPr/>
        </p:nvSpPr>
        <p:spPr>
          <a:xfrm>
            <a:off x="0" y="0"/>
            <a:ext cx="14630400" cy="8229600"/>
          </a:xfrm>
          <a:prstGeom prst="rect">
            <a:avLst/>
          </a:prstGeom>
          <a:solidFill>
            <a:srgbClr val="0C0A33"/>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75868" y="1265039"/>
            <a:ext cx="4934545" cy="5699522"/>
          </a:xfrm>
          <a:prstGeom prst="rect">
            <a:avLst/>
          </a:prstGeom>
        </p:spPr>
      </p:pic>
      <p:sp>
        <p:nvSpPr>
          <p:cNvPr id="6" name="Text 2"/>
          <p:cNvSpPr/>
          <p:nvPr/>
        </p:nvSpPr>
        <p:spPr>
          <a:xfrm>
            <a:off x="6259116" y="879396"/>
            <a:ext cx="5194697" cy="649248"/>
          </a:xfrm>
          <a:prstGeom prst="rect">
            <a:avLst/>
          </a:prstGeom>
          <a:noFill/>
          <a:ln/>
        </p:spPr>
        <p:txBody>
          <a:bodyPr wrap="none" rtlCol="0" anchor="t"/>
          <a:lstStyle/>
          <a:p>
            <a:pPr marL="0" indent="0">
              <a:lnSpc>
                <a:spcPts val="5113"/>
              </a:lnSpc>
              <a:buNone/>
            </a:pPr>
            <a:r>
              <a:rPr lang="en-US" sz="4090" b="1" dirty="0">
                <a:solidFill>
                  <a:srgbClr val="FFFFFF"/>
                </a:solidFill>
                <a:latin typeface="Syne" pitchFamily="34" charset="0"/>
                <a:ea typeface="Syne" pitchFamily="34" charset="-122"/>
                <a:cs typeface="Syne" pitchFamily="34" charset="-120"/>
              </a:rPr>
              <a:t>Git Branches</a:t>
            </a:r>
            <a:endParaRPr lang="en-US" sz="4090" dirty="0"/>
          </a:p>
        </p:txBody>
      </p:sp>
      <p:pic>
        <p:nvPicPr>
          <p:cNvPr id="7" name="Image 2" descr="preencoded.png"/>
          <p:cNvPicPr>
            <a:picLocks noChangeAspect="1"/>
          </p:cNvPicPr>
          <p:nvPr/>
        </p:nvPicPr>
        <p:blipFill>
          <a:blip r:embed="rId5"/>
          <a:stretch>
            <a:fillRect/>
          </a:stretch>
        </p:blipFill>
        <p:spPr>
          <a:xfrm>
            <a:off x="6259116" y="1859756"/>
            <a:ext cx="1103828" cy="1766173"/>
          </a:xfrm>
          <a:prstGeom prst="rect">
            <a:avLst/>
          </a:prstGeom>
        </p:spPr>
      </p:pic>
      <p:sp>
        <p:nvSpPr>
          <p:cNvPr id="8" name="Text 3"/>
          <p:cNvSpPr/>
          <p:nvPr/>
        </p:nvSpPr>
        <p:spPr>
          <a:xfrm>
            <a:off x="7694057" y="2080498"/>
            <a:ext cx="2597348" cy="324683"/>
          </a:xfrm>
          <a:prstGeom prst="rect">
            <a:avLst/>
          </a:prstGeom>
          <a:noFill/>
          <a:ln/>
        </p:spPr>
        <p:txBody>
          <a:bodyPr wrap="none" rtlCol="0" anchor="t"/>
          <a:lstStyle/>
          <a:p>
            <a:pPr marL="0" indent="0" algn="l">
              <a:lnSpc>
                <a:spcPts val="2556"/>
              </a:lnSpc>
              <a:buNone/>
            </a:pPr>
            <a:r>
              <a:rPr lang="en-US" sz="2045" b="1" dirty="0">
                <a:solidFill>
                  <a:srgbClr val="D9E1FF"/>
                </a:solidFill>
                <a:latin typeface="Syne" pitchFamily="34" charset="0"/>
                <a:ea typeface="Syne" pitchFamily="34" charset="-122"/>
                <a:cs typeface="Syne" pitchFamily="34" charset="-120"/>
              </a:rPr>
              <a:t>Main Branch</a:t>
            </a:r>
            <a:endParaRPr lang="en-US" sz="2045" dirty="0"/>
          </a:p>
        </p:txBody>
      </p:sp>
      <p:sp>
        <p:nvSpPr>
          <p:cNvPr id="9" name="Text 4"/>
          <p:cNvSpPr/>
          <p:nvPr/>
        </p:nvSpPr>
        <p:spPr>
          <a:xfrm>
            <a:off x="7694057" y="2537579"/>
            <a:ext cx="6163628" cy="706279"/>
          </a:xfrm>
          <a:prstGeom prst="rect">
            <a:avLst/>
          </a:prstGeom>
          <a:noFill/>
          <a:ln/>
        </p:spPr>
        <p:txBody>
          <a:bodyPr wrap="square" rtlCol="0" anchor="t"/>
          <a:lstStyle/>
          <a:p>
            <a:pPr marL="0" indent="0" algn="l">
              <a:lnSpc>
                <a:spcPts val="2781"/>
              </a:lnSpc>
              <a:buNone/>
            </a:pPr>
            <a:r>
              <a:rPr lang="en-US" sz="1738" dirty="0">
                <a:solidFill>
                  <a:srgbClr val="D9E1FF"/>
                </a:solidFill>
                <a:latin typeface="Arimo" pitchFamily="34" charset="0"/>
                <a:ea typeface="Arimo" pitchFamily="34" charset="-122"/>
                <a:cs typeface="Arimo" pitchFamily="34" charset="-120"/>
              </a:rPr>
              <a:t>The main branch, often called `master` or `main`, is the primary line of development. It's used for stable releases.</a:t>
            </a:r>
            <a:endParaRPr lang="en-US" sz="1738" dirty="0"/>
          </a:p>
        </p:txBody>
      </p:sp>
      <p:pic>
        <p:nvPicPr>
          <p:cNvPr id="10" name="Image 3" descr="preencoded.png"/>
          <p:cNvPicPr>
            <a:picLocks noChangeAspect="1"/>
          </p:cNvPicPr>
          <p:nvPr/>
        </p:nvPicPr>
        <p:blipFill>
          <a:blip r:embed="rId6"/>
          <a:stretch>
            <a:fillRect/>
          </a:stretch>
        </p:blipFill>
        <p:spPr>
          <a:xfrm>
            <a:off x="6259116" y="3625929"/>
            <a:ext cx="1103828" cy="1957983"/>
          </a:xfrm>
          <a:prstGeom prst="rect">
            <a:avLst/>
          </a:prstGeom>
        </p:spPr>
      </p:pic>
      <p:sp>
        <p:nvSpPr>
          <p:cNvPr id="11" name="Text 5"/>
          <p:cNvSpPr/>
          <p:nvPr/>
        </p:nvSpPr>
        <p:spPr>
          <a:xfrm>
            <a:off x="7694057" y="3846671"/>
            <a:ext cx="2597348" cy="324683"/>
          </a:xfrm>
          <a:prstGeom prst="rect">
            <a:avLst/>
          </a:prstGeom>
          <a:noFill/>
          <a:ln/>
        </p:spPr>
        <p:txBody>
          <a:bodyPr wrap="none" rtlCol="0" anchor="t"/>
          <a:lstStyle/>
          <a:p>
            <a:pPr marL="0" indent="0" algn="l">
              <a:lnSpc>
                <a:spcPts val="2556"/>
              </a:lnSpc>
              <a:buNone/>
            </a:pPr>
            <a:r>
              <a:rPr lang="en-US" sz="2045" b="1" dirty="0">
                <a:solidFill>
                  <a:srgbClr val="D9E1FF"/>
                </a:solidFill>
                <a:latin typeface="Syne" pitchFamily="34" charset="0"/>
                <a:ea typeface="Syne" pitchFamily="34" charset="-122"/>
                <a:cs typeface="Syne" pitchFamily="34" charset="-120"/>
              </a:rPr>
              <a:t>Feature Branch</a:t>
            </a:r>
            <a:endParaRPr lang="en-US" sz="2045" dirty="0"/>
          </a:p>
        </p:txBody>
      </p:sp>
      <p:sp>
        <p:nvSpPr>
          <p:cNvPr id="12" name="Text 6"/>
          <p:cNvSpPr/>
          <p:nvPr/>
        </p:nvSpPr>
        <p:spPr>
          <a:xfrm>
            <a:off x="7694057" y="4303752"/>
            <a:ext cx="6163628" cy="1059418"/>
          </a:xfrm>
          <a:prstGeom prst="rect">
            <a:avLst/>
          </a:prstGeom>
          <a:noFill/>
          <a:ln/>
        </p:spPr>
        <p:txBody>
          <a:bodyPr wrap="square" rtlCol="0" anchor="t"/>
          <a:lstStyle/>
          <a:p>
            <a:pPr marL="0" indent="0" algn="l">
              <a:lnSpc>
                <a:spcPts val="2781"/>
              </a:lnSpc>
              <a:buNone/>
            </a:pPr>
            <a:r>
              <a:rPr lang="en-US" sz="1738" dirty="0">
                <a:solidFill>
                  <a:srgbClr val="D9E1FF"/>
                </a:solidFill>
                <a:latin typeface="Arimo" pitchFamily="34" charset="0"/>
                <a:ea typeface="Arimo" pitchFamily="34" charset="-122"/>
                <a:cs typeface="Arimo" pitchFamily="34" charset="-120"/>
              </a:rPr>
              <a:t>A feature branch is created to work on a new feature, bug fix, or other isolated changes. This allows developers to work independently without affecting the main branch.</a:t>
            </a:r>
            <a:endParaRPr lang="en-US" sz="1738" dirty="0"/>
          </a:p>
        </p:txBody>
      </p:sp>
      <p:pic>
        <p:nvPicPr>
          <p:cNvPr id="13" name="Image 4" descr="preencoded.png"/>
          <p:cNvPicPr>
            <a:picLocks noChangeAspect="1"/>
          </p:cNvPicPr>
          <p:nvPr/>
        </p:nvPicPr>
        <p:blipFill>
          <a:blip r:embed="rId7"/>
          <a:stretch>
            <a:fillRect/>
          </a:stretch>
        </p:blipFill>
        <p:spPr>
          <a:xfrm>
            <a:off x="6259116" y="5583912"/>
            <a:ext cx="1103828" cy="1766173"/>
          </a:xfrm>
          <a:prstGeom prst="rect">
            <a:avLst/>
          </a:prstGeom>
        </p:spPr>
      </p:pic>
      <p:sp>
        <p:nvSpPr>
          <p:cNvPr id="14" name="Text 7"/>
          <p:cNvSpPr/>
          <p:nvPr/>
        </p:nvSpPr>
        <p:spPr>
          <a:xfrm>
            <a:off x="7694057" y="5804654"/>
            <a:ext cx="2597348" cy="324683"/>
          </a:xfrm>
          <a:prstGeom prst="rect">
            <a:avLst/>
          </a:prstGeom>
          <a:noFill/>
          <a:ln/>
        </p:spPr>
        <p:txBody>
          <a:bodyPr wrap="none" rtlCol="0" anchor="t"/>
          <a:lstStyle/>
          <a:p>
            <a:pPr marL="0" indent="0" algn="l">
              <a:lnSpc>
                <a:spcPts val="2556"/>
              </a:lnSpc>
              <a:buNone/>
            </a:pPr>
            <a:r>
              <a:rPr lang="en-US" sz="2045" b="1" dirty="0">
                <a:solidFill>
                  <a:srgbClr val="D9E1FF"/>
                </a:solidFill>
                <a:latin typeface="Syne" pitchFamily="34" charset="0"/>
                <a:ea typeface="Syne" pitchFamily="34" charset="-122"/>
                <a:cs typeface="Syne" pitchFamily="34" charset="-120"/>
              </a:rPr>
              <a:t>Merge Branch</a:t>
            </a:r>
            <a:endParaRPr lang="en-US" sz="2045" dirty="0"/>
          </a:p>
        </p:txBody>
      </p:sp>
      <p:sp>
        <p:nvSpPr>
          <p:cNvPr id="15" name="Text 8"/>
          <p:cNvSpPr/>
          <p:nvPr/>
        </p:nvSpPr>
        <p:spPr>
          <a:xfrm>
            <a:off x="7694057" y="6261735"/>
            <a:ext cx="6163628" cy="706279"/>
          </a:xfrm>
          <a:prstGeom prst="rect">
            <a:avLst/>
          </a:prstGeom>
          <a:noFill/>
          <a:ln/>
        </p:spPr>
        <p:txBody>
          <a:bodyPr wrap="square" rtlCol="0" anchor="t"/>
          <a:lstStyle/>
          <a:p>
            <a:pPr marL="0" indent="0" algn="l">
              <a:lnSpc>
                <a:spcPts val="2781"/>
              </a:lnSpc>
              <a:buNone/>
            </a:pPr>
            <a:r>
              <a:rPr lang="en-US" sz="1738" dirty="0">
                <a:solidFill>
                  <a:srgbClr val="D9E1FF"/>
                </a:solidFill>
                <a:latin typeface="Arimo" pitchFamily="34" charset="0"/>
                <a:ea typeface="Arimo" pitchFamily="34" charset="-122"/>
                <a:cs typeface="Arimo" pitchFamily="34" charset="-120"/>
              </a:rPr>
              <a:t>After completing work on a feature branch, you merge it back into the main branch to integrate the changes.</a:t>
            </a:r>
            <a:endParaRPr lang="en-US" sz="1738"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txBody>
          <a:bodyPr/>
          <a:lstStyle/>
          <a:p>
            <a:endParaRPr lang="en-IN"/>
          </a:p>
        </p:txBody>
      </p:sp>
      <p:sp>
        <p:nvSpPr>
          <p:cNvPr id="3" name="Shape 1"/>
          <p:cNvSpPr/>
          <p:nvPr/>
        </p:nvSpPr>
        <p:spPr>
          <a:xfrm>
            <a:off x="0" y="0"/>
            <a:ext cx="14630400" cy="8229600"/>
          </a:xfrm>
          <a:prstGeom prst="rect">
            <a:avLst/>
          </a:prstGeom>
          <a:solidFill>
            <a:srgbClr val="0C0A33"/>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22249" y="2607112"/>
            <a:ext cx="4929783" cy="3015377"/>
          </a:xfrm>
          <a:prstGeom prst="rect">
            <a:avLst/>
          </a:prstGeom>
        </p:spPr>
      </p:pic>
      <p:sp>
        <p:nvSpPr>
          <p:cNvPr id="6" name="Text 2"/>
          <p:cNvSpPr/>
          <p:nvPr/>
        </p:nvSpPr>
        <p:spPr>
          <a:xfrm>
            <a:off x="779264" y="613291"/>
            <a:ext cx="5239464" cy="654963"/>
          </a:xfrm>
          <a:prstGeom prst="rect">
            <a:avLst/>
          </a:prstGeom>
          <a:noFill/>
          <a:ln/>
        </p:spPr>
        <p:txBody>
          <a:bodyPr wrap="none" rtlCol="0" anchor="t"/>
          <a:lstStyle/>
          <a:p>
            <a:pPr marL="0" indent="0">
              <a:lnSpc>
                <a:spcPts val="5157"/>
              </a:lnSpc>
              <a:buNone/>
            </a:pPr>
            <a:r>
              <a:rPr lang="en-US" sz="4126" b="1" dirty="0">
                <a:solidFill>
                  <a:srgbClr val="FFFFFF"/>
                </a:solidFill>
                <a:latin typeface="Syne" pitchFamily="34" charset="0"/>
                <a:ea typeface="Syne" pitchFamily="34" charset="-122"/>
                <a:cs typeface="Syne" pitchFamily="34" charset="-120"/>
              </a:rPr>
              <a:t>Git Commits</a:t>
            </a:r>
            <a:endParaRPr lang="en-US" sz="4126" dirty="0"/>
          </a:p>
        </p:txBody>
      </p:sp>
      <p:sp>
        <p:nvSpPr>
          <p:cNvPr id="7" name="Shape 3"/>
          <p:cNvSpPr/>
          <p:nvPr/>
        </p:nvSpPr>
        <p:spPr>
          <a:xfrm>
            <a:off x="1097994" y="1602224"/>
            <a:ext cx="30480" cy="6014085"/>
          </a:xfrm>
          <a:prstGeom prst="roundRect">
            <a:avLst>
              <a:gd name="adj" fmla="val 109587"/>
            </a:avLst>
          </a:prstGeom>
          <a:solidFill>
            <a:srgbClr val="44426B"/>
          </a:solidFill>
          <a:ln/>
        </p:spPr>
        <p:txBody>
          <a:bodyPr/>
          <a:lstStyle/>
          <a:p>
            <a:endParaRPr lang="en-IN"/>
          </a:p>
        </p:txBody>
      </p:sp>
      <p:sp>
        <p:nvSpPr>
          <p:cNvPr id="8" name="Shape 4"/>
          <p:cNvSpPr/>
          <p:nvPr/>
        </p:nvSpPr>
        <p:spPr>
          <a:xfrm>
            <a:off x="1333262" y="2087999"/>
            <a:ext cx="779264" cy="30480"/>
          </a:xfrm>
          <a:prstGeom prst="roundRect">
            <a:avLst>
              <a:gd name="adj" fmla="val 109587"/>
            </a:avLst>
          </a:prstGeom>
          <a:solidFill>
            <a:srgbClr val="44426B"/>
          </a:solidFill>
          <a:ln/>
        </p:spPr>
        <p:txBody>
          <a:bodyPr/>
          <a:lstStyle/>
          <a:p>
            <a:endParaRPr lang="en-IN"/>
          </a:p>
        </p:txBody>
      </p:sp>
      <p:sp>
        <p:nvSpPr>
          <p:cNvPr id="9" name="Shape 5"/>
          <p:cNvSpPr/>
          <p:nvPr/>
        </p:nvSpPr>
        <p:spPr>
          <a:xfrm>
            <a:off x="862727" y="1852732"/>
            <a:ext cx="501015" cy="501015"/>
          </a:xfrm>
          <a:prstGeom prst="roundRect">
            <a:avLst>
              <a:gd name="adj" fmla="val 6667"/>
            </a:avLst>
          </a:prstGeom>
          <a:solidFill>
            <a:srgbClr val="2B2952"/>
          </a:solidFill>
          <a:ln/>
        </p:spPr>
        <p:txBody>
          <a:bodyPr/>
          <a:lstStyle/>
          <a:p>
            <a:endParaRPr lang="en-IN"/>
          </a:p>
        </p:txBody>
      </p:sp>
      <p:sp>
        <p:nvSpPr>
          <p:cNvPr id="10" name="Text 6"/>
          <p:cNvSpPr/>
          <p:nvPr/>
        </p:nvSpPr>
        <p:spPr>
          <a:xfrm>
            <a:off x="1051917" y="1946077"/>
            <a:ext cx="122634" cy="314325"/>
          </a:xfrm>
          <a:prstGeom prst="rect">
            <a:avLst/>
          </a:prstGeom>
          <a:noFill/>
          <a:ln/>
        </p:spPr>
        <p:txBody>
          <a:bodyPr wrap="none" rtlCol="0" anchor="t"/>
          <a:lstStyle/>
          <a:p>
            <a:pPr marL="0" indent="0" algn="ctr">
              <a:lnSpc>
                <a:spcPts val="2475"/>
              </a:lnSpc>
              <a:buNone/>
            </a:pPr>
            <a:r>
              <a:rPr lang="en-US" sz="2475" b="1" dirty="0">
                <a:solidFill>
                  <a:srgbClr val="D9E1FF"/>
                </a:solidFill>
                <a:latin typeface="Syne" pitchFamily="34" charset="0"/>
                <a:ea typeface="Syne" pitchFamily="34" charset="-122"/>
                <a:cs typeface="Syne" pitchFamily="34" charset="-120"/>
              </a:rPr>
              <a:t>1</a:t>
            </a:r>
            <a:endParaRPr lang="en-US" sz="2475" dirty="0"/>
          </a:p>
        </p:txBody>
      </p:sp>
      <p:sp>
        <p:nvSpPr>
          <p:cNvPr id="11" name="Text 7"/>
          <p:cNvSpPr/>
          <p:nvPr/>
        </p:nvSpPr>
        <p:spPr>
          <a:xfrm>
            <a:off x="2337911" y="1824871"/>
            <a:ext cx="2619732" cy="327422"/>
          </a:xfrm>
          <a:prstGeom prst="rect">
            <a:avLst/>
          </a:prstGeom>
          <a:noFill/>
          <a:ln/>
        </p:spPr>
        <p:txBody>
          <a:bodyPr wrap="none" rtlCol="0" anchor="t"/>
          <a:lstStyle/>
          <a:p>
            <a:pPr marL="0" indent="0" algn="l">
              <a:lnSpc>
                <a:spcPts val="2579"/>
              </a:lnSpc>
              <a:buNone/>
            </a:pPr>
            <a:r>
              <a:rPr lang="en-US" sz="2063" b="1" dirty="0">
                <a:solidFill>
                  <a:srgbClr val="D9E1FF"/>
                </a:solidFill>
                <a:latin typeface="Syne" pitchFamily="34" charset="0"/>
                <a:ea typeface="Syne" pitchFamily="34" charset="-122"/>
                <a:cs typeface="Syne" pitchFamily="34" charset="-120"/>
              </a:rPr>
              <a:t>Commit Message</a:t>
            </a:r>
            <a:endParaRPr lang="en-US" sz="2063" dirty="0"/>
          </a:p>
        </p:txBody>
      </p:sp>
      <p:sp>
        <p:nvSpPr>
          <p:cNvPr id="12" name="Text 8"/>
          <p:cNvSpPr/>
          <p:nvPr/>
        </p:nvSpPr>
        <p:spPr>
          <a:xfrm>
            <a:off x="2337911" y="2285881"/>
            <a:ext cx="6026825" cy="1068705"/>
          </a:xfrm>
          <a:prstGeom prst="rect">
            <a:avLst/>
          </a:prstGeom>
          <a:noFill/>
          <a:ln/>
        </p:spPr>
        <p:txBody>
          <a:bodyPr wrap="square" rtlCol="0" anchor="t"/>
          <a:lstStyle/>
          <a:p>
            <a:pPr marL="0" indent="0" algn="l">
              <a:lnSpc>
                <a:spcPts val="2805"/>
              </a:lnSpc>
              <a:buNone/>
            </a:pPr>
            <a:r>
              <a:rPr lang="en-US" sz="1753" dirty="0">
                <a:solidFill>
                  <a:srgbClr val="D9E1FF"/>
                </a:solidFill>
                <a:latin typeface="Arimo" pitchFamily="34" charset="0"/>
                <a:ea typeface="Arimo" pitchFamily="34" charset="-122"/>
                <a:cs typeface="Arimo" pitchFamily="34" charset="-120"/>
              </a:rPr>
              <a:t>Each commit is associated with a message describing the changes made in that commit. This helps track the project's evolution.</a:t>
            </a:r>
            <a:endParaRPr lang="en-US" sz="1753" dirty="0"/>
          </a:p>
        </p:txBody>
      </p:sp>
      <p:sp>
        <p:nvSpPr>
          <p:cNvPr id="13" name="Shape 9"/>
          <p:cNvSpPr/>
          <p:nvPr/>
        </p:nvSpPr>
        <p:spPr>
          <a:xfrm>
            <a:off x="1333262" y="4285655"/>
            <a:ext cx="779264" cy="30480"/>
          </a:xfrm>
          <a:prstGeom prst="roundRect">
            <a:avLst>
              <a:gd name="adj" fmla="val 109587"/>
            </a:avLst>
          </a:prstGeom>
          <a:solidFill>
            <a:srgbClr val="44426B"/>
          </a:solidFill>
          <a:ln/>
        </p:spPr>
        <p:txBody>
          <a:bodyPr/>
          <a:lstStyle/>
          <a:p>
            <a:endParaRPr lang="en-IN"/>
          </a:p>
        </p:txBody>
      </p:sp>
      <p:sp>
        <p:nvSpPr>
          <p:cNvPr id="14" name="Shape 10"/>
          <p:cNvSpPr/>
          <p:nvPr/>
        </p:nvSpPr>
        <p:spPr>
          <a:xfrm>
            <a:off x="862727" y="4050387"/>
            <a:ext cx="501015" cy="501015"/>
          </a:xfrm>
          <a:prstGeom prst="roundRect">
            <a:avLst>
              <a:gd name="adj" fmla="val 6667"/>
            </a:avLst>
          </a:prstGeom>
          <a:solidFill>
            <a:srgbClr val="2B2952"/>
          </a:solidFill>
          <a:ln/>
        </p:spPr>
        <p:txBody>
          <a:bodyPr/>
          <a:lstStyle/>
          <a:p>
            <a:endParaRPr lang="en-IN"/>
          </a:p>
        </p:txBody>
      </p:sp>
      <p:sp>
        <p:nvSpPr>
          <p:cNvPr id="15" name="Text 11"/>
          <p:cNvSpPr/>
          <p:nvPr/>
        </p:nvSpPr>
        <p:spPr>
          <a:xfrm>
            <a:off x="1015127" y="4143732"/>
            <a:ext cx="196215" cy="314325"/>
          </a:xfrm>
          <a:prstGeom prst="rect">
            <a:avLst/>
          </a:prstGeom>
          <a:noFill/>
          <a:ln/>
        </p:spPr>
        <p:txBody>
          <a:bodyPr wrap="none" rtlCol="0" anchor="t"/>
          <a:lstStyle/>
          <a:p>
            <a:pPr marL="0" indent="0" algn="ctr">
              <a:lnSpc>
                <a:spcPts val="2475"/>
              </a:lnSpc>
              <a:buNone/>
            </a:pPr>
            <a:r>
              <a:rPr lang="en-US" sz="2475" b="1" dirty="0">
                <a:solidFill>
                  <a:srgbClr val="D9E1FF"/>
                </a:solidFill>
                <a:latin typeface="Syne" pitchFamily="34" charset="0"/>
                <a:ea typeface="Syne" pitchFamily="34" charset="-122"/>
                <a:cs typeface="Syne" pitchFamily="34" charset="-120"/>
              </a:rPr>
              <a:t>2</a:t>
            </a:r>
            <a:endParaRPr lang="en-US" sz="2475" dirty="0"/>
          </a:p>
        </p:txBody>
      </p:sp>
      <p:sp>
        <p:nvSpPr>
          <p:cNvPr id="16" name="Text 12"/>
          <p:cNvSpPr/>
          <p:nvPr/>
        </p:nvSpPr>
        <p:spPr>
          <a:xfrm>
            <a:off x="2337911" y="4022527"/>
            <a:ext cx="2619732" cy="327422"/>
          </a:xfrm>
          <a:prstGeom prst="rect">
            <a:avLst/>
          </a:prstGeom>
          <a:noFill/>
          <a:ln/>
        </p:spPr>
        <p:txBody>
          <a:bodyPr wrap="none" rtlCol="0" anchor="t"/>
          <a:lstStyle/>
          <a:p>
            <a:pPr marL="0" indent="0" algn="l">
              <a:lnSpc>
                <a:spcPts val="2579"/>
              </a:lnSpc>
              <a:buNone/>
            </a:pPr>
            <a:r>
              <a:rPr lang="en-US" sz="2063" b="1" dirty="0">
                <a:solidFill>
                  <a:srgbClr val="D9E1FF"/>
                </a:solidFill>
                <a:latin typeface="Syne" pitchFamily="34" charset="0"/>
                <a:ea typeface="Syne" pitchFamily="34" charset="-122"/>
                <a:cs typeface="Syne" pitchFamily="34" charset="-120"/>
              </a:rPr>
              <a:t>Commit ID</a:t>
            </a:r>
            <a:endParaRPr lang="en-US" sz="2063" dirty="0"/>
          </a:p>
        </p:txBody>
      </p:sp>
      <p:sp>
        <p:nvSpPr>
          <p:cNvPr id="17" name="Text 13"/>
          <p:cNvSpPr/>
          <p:nvPr/>
        </p:nvSpPr>
        <p:spPr>
          <a:xfrm>
            <a:off x="2337911" y="4483537"/>
            <a:ext cx="6026825" cy="712470"/>
          </a:xfrm>
          <a:prstGeom prst="rect">
            <a:avLst/>
          </a:prstGeom>
          <a:noFill/>
          <a:ln/>
        </p:spPr>
        <p:txBody>
          <a:bodyPr wrap="square" rtlCol="0" anchor="t"/>
          <a:lstStyle/>
          <a:p>
            <a:pPr marL="0" indent="0" algn="l">
              <a:lnSpc>
                <a:spcPts val="2805"/>
              </a:lnSpc>
              <a:buNone/>
            </a:pPr>
            <a:r>
              <a:rPr lang="en-US" sz="1753" dirty="0">
                <a:solidFill>
                  <a:srgbClr val="D9E1FF"/>
                </a:solidFill>
                <a:latin typeface="Arimo" pitchFamily="34" charset="0"/>
                <a:ea typeface="Arimo" pitchFamily="34" charset="-122"/>
                <a:cs typeface="Arimo" pitchFamily="34" charset="-120"/>
              </a:rPr>
              <a:t>Each commit is assigned a unique ID, typically a 40-character hash, to identify it within the repository.</a:t>
            </a:r>
            <a:endParaRPr lang="en-US" sz="1753" dirty="0"/>
          </a:p>
        </p:txBody>
      </p:sp>
      <p:sp>
        <p:nvSpPr>
          <p:cNvPr id="18" name="Shape 14"/>
          <p:cNvSpPr/>
          <p:nvPr/>
        </p:nvSpPr>
        <p:spPr>
          <a:xfrm>
            <a:off x="1333262" y="6127075"/>
            <a:ext cx="779264" cy="30480"/>
          </a:xfrm>
          <a:prstGeom prst="roundRect">
            <a:avLst>
              <a:gd name="adj" fmla="val 109587"/>
            </a:avLst>
          </a:prstGeom>
          <a:solidFill>
            <a:srgbClr val="44426B"/>
          </a:solidFill>
          <a:ln/>
        </p:spPr>
        <p:txBody>
          <a:bodyPr/>
          <a:lstStyle/>
          <a:p>
            <a:endParaRPr lang="en-IN"/>
          </a:p>
        </p:txBody>
      </p:sp>
      <p:sp>
        <p:nvSpPr>
          <p:cNvPr id="19" name="Shape 15"/>
          <p:cNvSpPr/>
          <p:nvPr/>
        </p:nvSpPr>
        <p:spPr>
          <a:xfrm>
            <a:off x="862727" y="5891808"/>
            <a:ext cx="501015" cy="501015"/>
          </a:xfrm>
          <a:prstGeom prst="roundRect">
            <a:avLst>
              <a:gd name="adj" fmla="val 6667"/>
            </a:avLst>
          </a:prstGeom>
          <a:solidFill>
            <a:srgbClr val="2B2952"/>
          </a:solidFill>
          <a:ln/>
        </p:spPr>
        <p:txBody>
          <a:bodyPr/>
          <a:lstStyle/>
          <a:p>
            <a:endParaRPr lang="en-IN"/>
          </a:p>
        </p:txBody>
      </p:sp>
      <p:sp>
        <p:nvSpPr>
          <p:cNvPr id="20" name="Text 16"/>
          <p:cNvSpPr/>
          <p:nvPr/>
        </p:nvSpPr>
        <p:spPr>
          <a:xfrm>
            <a:off x="1012388" y="5985153"/>
            <a:ext cx="201573" cy="314325"/>
          </a:xfrm>
          <a:prstGeom prst="rect">
            <a:avLst/>
          </a:prstGeom>
          <a:noFill/>
          <a:ln/>
        </p:spPr>
        <p:txBody>
          <a:bodyPr wrap="none" rtlCol="0" anchor="t"/>
          <a:lstStyle/>
          <a:p>
            <a:pPr marL="0" indent="0" algn="ctr">
              <a:lnSpc>
                <a:spcPts val="2475"/>
              </a:lnSpc>
              <a:buNone/>
            </a:pPr>
            <a:r>
              <a:rPr lang="en-US" sz="2475" b="1" dirty="0">
                <a:solidFill>
                  <a:srgbClr val="D9E1FF"/>
                </a:solidFill>
                <a:latin typeface="Syne" pitchFamily="34" charset="0"/>
                <a:ea typeface="Syne" pitchFamily="34" charset="-122"/>
                <a:cs typeface="Syne" pitchFamily="34" charset="-120"/>
              </a:rPr>
              <a:t>3</a:t>
            </a:r>
            <a:endParaRPr lang="en-US" sz="2475" dirty="0"/>
          </a:p>
        </p:txBody>
      </p:sp>
      <p:sp>
        <p:nvSpPr>
          <p:cNvPr id="21" name="Text 17"/>
          <p:cNvSpPr/>
          <p:nvPr/>
        </p:nvSpPr>
        <p:spPr>
          <a:xfrm>
            <a:off x="2337911" y="5863947"/>
            <a:ext cx="2619732" cy="327422"/>
          </a:xfrm>
          <a:prstGeom prst="rect">
            <a:avLst/>
          </a:prstGeom>
          <a:noFill/>
          <a:ln/>
        </p:spPr>
        <p:txBody>
          <a:bodyPr wrap="none" rtlCol="0" anchor="t"/>
          <a:lstStyle/>
          <a:p>
            <a:pPr marL="0" indent="0" algn="l">
              <a:lnSpc>
                <a:spcPts val="2579"/>
              </a:lnSpc>
              <a:buNone/>
            </a:pPr>
            <a:r>
              <a:rPr lang="en-US" sz="2063" b="1" dirty="0">
                <a:solidFill>
                  <a:srgbClr val="D9E1FF"/>
                </a:solidFill>
                <a:latin typeface="Syne" pitchFamily="34" charset="0"/>
                <a:ea typeface="Syne" pitchFamily="34" charset="-122"/>
                <a:cs typeface="Syne" pitchFamily="34" charset="-120"/>
              </a:rPr>
              <a:t>Commit History</a:t>
            </a:r>
            <a:endParaRPr lang="en-US" sz="2063" dirty="0"/>
          </a:p>
        </p:txBody>
      </p:sp>
      <p:sp>
        <p:nvSpPr>
          <p:cNvPr id="22" name="Text 18"/>
          <p:cNvSpPr/>
          <p:nvPr/>
        </p:nvSpPr>
        <p:spPr>
          <a:xfrm>
            <a:off x="2337911" y="6324957"/>
            <a:ext cx="6026825" cy="1068705"/>
          </a:xfrm>
          <a:prstGeom prst="rect">
            <a:avLst/>
          </a:prstGeom>
          <a:noFill/>
          <a:ln/>
        </p:spPr>
        <p:txBody>
          <a:bodyPr wrap="square" rtlCol="0" anchor="t"/>
          <a:lstStyle/>
          <a:p>
            <a:pPr marL="0" indent="0" algn="l">
              <a:lnSpc>
                <a:spcPts val="2805"/>
              </a:lnSpc>
              <a:buNone/>
            </a:pPr>
            <a:r>
              <a:rPr lang="en-US" sz="1753" dirty="0">
                <a:solidFill>
                  <a:srgbClr val="D9E1FF"/>
                </a:solidFill>
                <a:latin typeface="Arimo" pitchFamily="34" charset="0"/>
                <a:ea typeface="Arimo" pitchFamily="34" charset="-122"/>
                <a:cs typeface="Arimo" pitchFamily="34" charset="-120"/>
              </a:rPr>
              <a:t>The commit history shows the sequence of changes made to the project, allowing developers to understand the evolution of the codebase.</a:t>
            </a:r>
            <a:endParaRPr lang="en-US" sz="1753"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txBody>
          <a:bodyPr/>
          <a:lstStyle/>
          <a:p>
            <a:endParaRPr lang="en-IN"/>
          </a:p>
        </p:txBody>
      </p:sp>
      <p:sp>
        <p:nvSpPr>
          <p:cNvPr id="3" name="Shape 1"/>
          <p:cNvSpPr/>
          <p:nvPr/>
        </p:nvSpPr>
        <p:spPr>
          <a:xfrm>
            <a:off x="0" y="0"/>
            <a:ext cx="14630400" cy="8229600"/>
          </a:xfrm>
          <a:prstGeom prst="rect">
            <a:avLst/>
          </a:prstGeom>
          <a:solidFill>
            <a:srgbClr val="0C0A33"/>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53008" y="2402800"/>
            <a:ext cx="4980265" cy="3423999"/>
          </a:xfrm>
          <a:prstGeom prst="rect">
            <a:avLst/>
          </a:prstGeom>
        </p:spPr>
      </p:pic>
      <p:sp>
        <p:nvSpPr>
          <p:cNvPr id="6" name="Text 2"/>
          <p:cNvSpPr/>
          <p:nvPr/>
        </p:nvSpPr>
        <p:spPr>
          <a:xfrm>
            <a:off x="6194941" y="1036320"/>
            <a:ext cx="4763572" cy="595432"/>
          </a:xfrm>
          <a:prstGeom prst="rect">
            <a:avLst/>
          </a:prstGeom>
          <a:noFill/>
          <a:ln/>
        </p:spPr>
        <p:txBody>
          <a:bodyPr wrap="none" rtlCol="0" anchor="t"/>
          <a:lstStyle/>
          <a:p>
            <a:pPr marL="0" indent="0">
              <a:lnSpc>
                <a:spcPts val="4689"/>
              </a:lnSpc>
              <a:buNone/>
            </a:pPr>
            <a:r>
              <a:rPr lang="en-US" sz="3751" b="1" dirty="0">
                <a:solidFill>
                  <a:srgbClr val="FFFFFF"/>
                </a:solidFill>
                <a:latin typeface="Syne" pitchFamily="34" charset="0"/>
                <a:ea typeface="Syne" pitchFamily="34" charset="-122"/>
                <a:cs typeface="Syne" pitchFamily="34" charset="-120"/>
              </a:rPr>
              <a:t>Git Merging</a:t>
            </a:r>
            <a:endParaRPr lang="en-US" sz="3751" dirty="0"/>
          </a:p>
        </p:txBody>
      </p:sp>
      <p:sp>
        <p:nvSpPr>
          <p:cNvPr id="7" name="Shape 3"/>
          <p:cNvSpPr/>
          <p:nvPr/>
        </p:nvSpPr>
        <p:spPr>
          <a:xfrm>
            <a:off x="6194941" y="1935361"/>
            <a:ext cx="7726918" cy="5257800"/>
          </a:xfrm>
          <a:prstGeom prst="roundRect">
            <a:avLst>
              <a:gd name="adj" fmla="val 578"/>
            </a:avLst>
          </a:prstGeom>
          <a:noFill/>
          <a:ln w="7620">
            <a:solidFill>
              <a:srgbClr val="FFFFFF">
                <a:alpha val="24000"/>
              </a:srgbClr>
            </a:solidFill>
            <a:prstDash val="solid"/>
          </a:ln>
        </p:spPr>
        <p:txBody>
          <a:bodyPr/>
          <a:lstStyle/>
          <a:p>
            <a:endParaRPr lang="en-IN"/>
          </a:p>
        </p:txBody>
      </p:sp>
      <p:sp>
        <p:nvSpPr>
          <p:cNvPr id="8" name="Shape 4"/>
          <p:cNvSpPr/>
          <p:nvPr/>
        </p:nvSpPr>
        <p:spPr>
          <a:xfrm>
            <a:off x="6202561" y="1942981"/>
            <a:ext cx="7711678" cy="581978"/>
          </a:xfrm>
          <a:prstGeom prst="rect">
            <a:avLst/>
          </a:prstGeom>
          <a:solidFill>
            <a:srgbClr val="FFFFFF">
              <a:alpha val="4000"/>
            </a:srgbClr>
          </a:solidFill>
          <a:ln/>
        </p:spPr>
        <p:txBody>
          <a:bodyPr/>
          <a:lstStyle/>
          <a:p>
            <a:endParaRPr lang="en-IN"/>
          </a:p>
        </p:txBody>
      </p:sp>
      <p:sp>
        <p:nvSpPr>
          <p:cNvPr id="9" name="Text 5"/>
          <p:cNvSpPr/>
          <p:nvPr/>
        </p:nvSpPr>
        <p:spPr>
          <a:xfrm>
            <a:off x="6404967" y="2072045"/>
            <a:ext cx="3447217" cy="323850"/>
          </a:xfrm>
          <a:prstGeom prst="rect">
            <a:avLst/>
          </a:prstGeom>
          <a:noFill/>
          <a:ln/>
        </p:spPr>
        <p:txBody>
          <a:bodyPr wrap="none" rtlCol="0" anchor="t"/>
          <a:lstStyle/>
          <a:p>
            <a:pPr marL="0" indent="0">
              <a:lnSpc>
                <a:spcPts val="2551"/>
              </a:lnSpc>
              <a:buNone/>
            </a:pPr>
            <a:r>
              <a:rPr lang="en-US" sz="1594" dirty="0">
                <a:solidFill>
                  <a:srgbClr val="D9E1FF"/>
                </a:solidFill>
                <a:latin typeface="Arimo" pitchFamily="34" charset="0"/>
                <a:ea typeface="Arimo" pitchFamily="34" charset="-122"/>
                <a:cs typeface="Arimo" pitchFamily="34" charset="-120"/>
              </a:rPr>
              <a:t>Type</a:t>
            </a:r>
            <a:endParaRPr lang="en-US" sz="1594" dirty="0"/>
          </a:p>
        </p:txBody>
      </p:sp>
      <p:sp>
        <p:nvSpPr>
          <p:cNvPr id="10" name="Text 6"/>
          <p:cNvSpPr/>
          <p:nvPr/>
        </p:nvSpPr>
        <p:spPr>
          <a:xfrm>
            <a:off x="10264616" y="2072045"/>
            <a:ext cx="3447217" cy="323850"/>
          </a:xfrm>
          <a:prstGeom prst="rect">
            <a:avLst/>
          </a:prstGeom>
          <a:noFill/>
          <a:ln/>
        </p:spPr>
        <p:txBody>
          <a:bodyPr wrap="none" rtlCol="0" anchor="t"/>
          <a:lstStyle/>
          <a:p>
            <a:pPr marL="0" indent="0">
              <a:lnSpc>
                <a:spcPts val="2551"/>
              </a:lnSpc>
              <a:buNone/>
            </a:pPr>
            <a:r>
              <a:rPr lang="en-US" sz="1594" dirty="0">
                <a:solidFill>
                  <a:srgbClr val="D9E1FF"/>
                </a:solidFill>
                <a:latin typeface="Arimo" pitchFamily="34" charset="0"/>
                <a:ea typeface="Arimo" pitchFamily="34" charset="-122"/>
                <a:cs typeface="Arimo" pitchFamily="34" charset="-120"/>
              </a:rPr>
              <a:t>Description</a:t>
            </a:r>
            <a:endParaRPr lang="en-US" sz="1594" dirty="0"/>
          </a:p>
        </p:txBody>
      </p:sp>
      <p:sp>
        <p:nvSpPr>
          <p:cNvPr id="11" name="Shape 7"/>
          <p:cNvSpPr/>
          <p:nvPr/>
        </p:nvSpPr>
        <p:spPr>
          <a:xfrm>
            <a:off x="6202561" y="2524958"/>
            <a:ext cx="7711678" cy="1229678"/>
          </a:xfrm>
          <a:prstGeom prst="rect">
            <a:avLst/>
          </a:prstGeom>
          <a:solidFill>
            <a:srgbClr val="000000">
              <a:alpha val="4000"/>
            </a:srgbClr>
          </a:solidFill>
          <a:ln/>
        </p:spPr>
        <p:txBody>
          <a:bodyPr/>
          <a:lstStyle/>
          <a:p>
            <a:endParaRPr lang="en-IN"/>
          </a:p>
        </p:txBody>
      </p:sp>
      <p:sp>
        <p:nvSpPr>
          <p:cNvPr id="12" name="Text 8"/>
          <p:cNvSpPr/>
          <p:nvPr/>
        </p:nvSpPr>
        <p:spPr>
          <a:xfrm>
            <a:off x="6404967" y="2654022"/>
            <a:ext cx="3447217" cy="323850"/>
          </a:xfrm>
          <a:prstGeom prst="rect">
            <a:avLst/>
          </a:prstGeom>
          <a:noFill/>
          <a:ln/>
        </p:spPr>
        <p:txBody>
          <a:bodyPr wrap="none" rtlCol="0" anchor="t"/>
          <a:lstStyle/>
          <a:p>
            <a:pPr marL="0" indent="0">
              <a:lnSpc>
                <a:spcPts val="2551"/>
              </a:lnSpc>
              <a:buNone/>
            </a:pPr>
            <a:r>
              <a:rPr lang="en-US" sz="1594" dirty="0">
                <a:solidFill>
                  <a:srgbClr val="D9E1FF"/>
                </a:solidFill>
                <a:latin typeface="Arimo" pitchFamily="34" charset="0"/>
                <a:ea typeface="Arimo" pitchFamily="34" charset="-122"/>
                <a:cs typeface="Arimo" pitchFamily="34" charset="-120"/>
              </a:rPr>
              <a:t>Fast-Forward Merge</a:t>
            </a:r>
            <a:endParaRPr lang="en-US" sz="1594" dirty="0"/>
          </a:p>
        </p:txBody>
      </p:sp>
      <p:sp>
        <p:nvSpPr>
          <p:cNvPr id="13" name="Text 9"/>
          <p:cNvSpPr/>
          <p:nvPr/>
        </p:nvSpPr>
        <p:spPr>
          <a:xfrm>
            <a:off x="10264616" y="2654022"/>
            <a:ext cx="3447217" cy="971550"/>
          </a:xfrm>
          <a:prstGeom prst="rect">
            <a:avLst/>
          </a:prstGeom>
          <a:noFill/>
          <a:ln/>
        </p:spPr>
        <p:txBody>
          <a:bodyPr wrap="square" rtlCol="0" anchor="t"/>
          <a:lstStyle/>
          <a:p>
            <a:pPr marL="0" indent="0">
              <a:lnSpc>
                <a:spcPts val="2551"/>
              </a:lnSpc>
              <a:buNone/>
            </a:pPr>
            <a:r>
              <a:rPr lang="en-US" sz="1594" dirty="0">
                <a:solidFill>
                  <a:srgbClr val="D9E1FF"/>
                </a:solidFill>
                <a:latin typeface="Arimo" pitchFamily="34" charset="0"/>
                <a:ea typeface="Arimo" pitchFamily="34" charset="-122"/>
                <a:cs typeface="Arimo" pitchFamily="34" charset="-120"/>
              </a:rPr>
              <a:t>Used when the branches have a linear history and the changes can be applied in order.</a:t>
            </a:r>
            <a:endParaRPr lang="en-US" sz="1594" dirty="0"/>
          </a:p>
        </p:txBody>
      </p:sp>
      <p:sp>
        <p:nvSpPr>
          <p:cNvPr id="14" name="Shape 10"/>
          <p:cNvSpPr/>
          <p:nvPr/>
        </p:nvSpPr>
        <p:spPr>
          <a:xfrm>
            <a:off x="6202561" y="3754636"/>
            <a:ext cx="7711678" cy="1877378"/>
          </a:xfrm>
          <a:prstGeom prst="rect">
            <a:avLst/>
          </a:prstGeom>
          <a:solidFill>
            <a:srgbClr val="FFFFFF">
              <a:alpha val="4000"/>
            </a:srgbClr>
          </a:solidFill>
          <a:ln/>
        </p:spPr>
        <p:txBody>
          <a:bodyPr/>
          <a:lstStyle/>
          <a:p>
            <a:endParaRPr lang="en-IN"/>
          </a:p>
        </p:txBody>
      </p:sp>
      <p:sp>
        <p:nvSpPr>
          <p:cNvPr id="15" name="Text 11"/>
          <p:cNvSpPr/>
          <p:nvPr/>
        </p:nvSpPr>
        <p:spPr>
          <a:xfrm>
            <a:off x="6404967" y="3883700"/>
            <a:ext cx="3447217" cy="323850"/>
          </a:xfrm>
          <a:prstGeom prst="rect">
            <a:avLst/>
          </a:prstGeom>
          <a:noFill/>
          <a:ln/>
        </p:spPr>
        <p:txBody>
          <a:bodyPr wrap="none" rtlCol="0" anchor="t"/>
          <a:lstStyle/>
          <a:p>
            <a:pPr marL="0" indent="0">
              <a:lnSpc>
                <a:spcPts val="2551"/>
              </a:lnSpc>
              <a:buNone/>
            </a:pPr>
            <a:r>
              <a:rPr lang="en-US" sz="1594" dirty="0">
                <a:solidFill>
                  <a:srgbClr val="D9E1FF"/>
                </a:solidFill>
                <a:latin typeface="Arimo" pitchFamily="34" charset="0"/>
                <a:ea typeface="Arimo" pitchFamily="34" charset="-122"/>
                <a:cs typeface="Arimo" pitchFamily="34" charset="-120"/>
              </a:rPr>
              <a:t>Merge Commit</a:t>
            </a:r>
            <a:endParaRPr lang="en-US" sz="1594" dirty="0"/>
          </a:p>
        </p:txBody>
      </p:sp>
      <p:sp>
        <p:nvSpPr>
          <p:cNvPr id="16" name="Text 12"/>
          <p:cNvSpPr/>
          <p:nvPr/>
        </p:nvSpPr>
        <p:spPr>
          <a:xfrm>
            <a:off x="10264616" y="3883700"/>
            <a:ext cx="3447217" cy="1619250"/>
          </a:xfrm>
          <a:prstGeom prst="rect">
            <a:avLst/>
          </a:prstGeom>
          <a:noFill/>
          <a:ln/>
        </p:spPr>
        <p:txBody>
          <a:bodyPr wrap="square" rtlCol="0" anchor="t"/>
          <a:lstStyle/>
          <a:p>
            <a:pPr marL="0" indent="0">
              <a:lnSpc>
                <a:spcPts val="2551"/>
              </a:lnSpc>
              <a:buNone/>
            </a:pPr>
            <a:r>
              <a:rPr lang="en-US" sz="1594" dirty="0">
                <a:solidFill>
                  <a:srgbClr val="D9E1FF"/>
                </a:solidFill>
                <a:latin typeface="Arimo" pitchFamily="34" charset="0"/>
                <a:ea typeface="Arimo" pitchFamily="34" charset="-122"/>
                <a:cs typeface="Arimo" pitchFamily="34" charset="-120"/>
              </a:rPr>
              <a:t>Used when branches have diverged and changes cannot be applied in order. It creates a new commit that combines the changes from both branches.</a:t>
            </a:r>
            <a:endParaRPr lang="en-US" sz="1594" dirty="0"/>
          </a:p>
        </p:txBody>
      </p:sp>
      <p:sp>
        <p:nvSpPr>
          <p:cNvPr id="17" name="Shape 13"/>
          <p:cNvSpPr/>
          <p:nvPr/>
        </p:nvSpPr>
        <p:spPr>
          <a:xfrm>
            <a:off x="6202561" y="5632013"/>
            <a:ext cx="7711678" cy="1553528"/>
          </a:xfrm>
          <a:prstGeom prst="rect">
            <a:avLst/>
          </a:prstGeom>
          <a:solidFill>
            <a:srgbClr val="000000">
              <a:alpha val="4000"/>
            </a:srgbClr>
          </a:solidFill>
          <a:ln/>
        </p:spPr>
        <p:txBody>
          <a:bodyPr/>
          <a:lstStyle/>
          <a:p>
            <a:endParaRPr lang="en-IN"/>
          </a:p>
        </p:txBody>
      </p:sp>
      <p:sp>
        <p:nvSpPr>
          <p:cNvPr id="18" name="Text 14"/>
          <p:cNvSpPr/>
          <p:nvPr/>
        </p:nvSpPr>
        <p:spPr>
          <a:xfrm>
            <a:off x="6404967" y="5761077"/>
            <a:ext cx="3447217" cy="323850"/>
          </a:xfrm>
          <a:prstGeom prst="rect">
            <a:avLst/>
          </a:prstGeom>
          <a:noFill/>
          <a:ln/>
        </p:spPr>
        <p:txBody>
          <a:bodyPr wrap="none" rtlCol="0" anchor="t"/>
          <a:lstStyle/>
          <a:p>
            <a:pPr marL="0" indent="0">
              <a:lnSpc>
                <a:spcPts val="2551"/>
              </a:lnSpc>
              <a:buNone/>
            </a:pPr>
            <a:r>
              <a:rPr lang="en-US" sz="1594" dirty="0">
                <a:solidFill>
                  <a:srgbClr val="D9E1FF"/>
                </a:solidFill>
                <a:latin typeface="Arimo" pitchFamily="34" charset="0"/>
                <a:ea typeface="Arimo" pitchFamily="34" charset="-122"/>
                <a:cs typeface="Arimo" pitchFamily="34" charset="-120"/>
              </a:rPr>
              <a:t>Conflict Resolution</a:t>
            </a:r>
            <a:endParaRPr lang="en-US" sz="1594" dirty="0"/>
          </a:p>
        </p:txBody>
      </p:sp>
      <p:sp>
        <p:nvSpPr>
          <p:cNvPr id="19" name="Text 15"/>
          <p:cNvSpPr/>
          <p:nvPr/>
        </p:nvSpPr>
        <p:spPr>
          <a:xfrm>
            <a:off x="10264616" y="5761077"/>
            <a:ext cx="3447217" cy="1295400"/>
          </a:xfrm>
          <a:prstGeom prst="rect">
            <a:avLst/>
          </a:prstGeom>
          <a:noFill/>
          <a:ln/>
        </p:spPr>
        <p:txBody>
          <a:bodyPr wrap="square" rtlCol="0" anchor="t"/>
          <a:lstStyle/>
          <a:p>
            <a:pPr marL="0" indent="0">
              <a:lnSpc>
                <a:spcPts val="2551"/>
              </a:lnSpc>
              <a:buNone/>
            </a:pPr>
            <a:r>
              <a:rPr lang="en-US" sz="1594" dirty="0">
                <a:solidFill>
                  <a:srgbClr val="D9E1FF"/>
                </a:solidFill>
                <a:latin typeface="Arimo" pitchFamily="34" charset="0"/>
                <a:ea typeface="Arimo" pitchFamily="34" charset="-122"/>
                <a:cs typeface="Arimo" pitchFamily="34" charset="-120"/>
              </a:rPr>
              <a:t>Occurs when both branches have modified the same lines of code. Requires manual intervention to resolve the conflicts before merging.</a:t>
            </a:r>
            <a:endParaRPr lang="en-US" sz="1594"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txBody>
          <a:bodyPr/>
          <a:lstStyle/>
          <a:p>
            <a:endParaRPr lang="en-IN"/>
          </a:p>
        </p:txBody>
      </p:sp>
      <p:sp>
        <p:nvSpPr>
          <p:cNvPr id="3" name="Shape 1"/>
          <p:cNvSpPr/>
          <p:nvPr/>
        </p:nvSpPr>
        <p:spPr>
          <a:xfrm>
            <a:off x="0" y="0"/>
            <a:ext cx="14630400" cy="8229600"/>
          </a:xfrm>
          <a:prstGeom prst="rect">
            <a:avLst/>
          </a:prstGeom>
          <a:solidFill>
            <a:srgbClr val="0C0A33"/>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12605" y="2722840"/>
            <a:ext cx="4949190" cy="2783919"/>
          </a:xfrm>
          <a:prstGeom prst="rect">
            <a:avLst/>
          </a:prstGeom>
        </p:spPr>
      </p:pic>
      <p:sp>
        <p:nvSpPr>
          <p:cNvPr id="6" name="Text 2"/>
          <p:cNvSpPr/>
          <p:nvPr/>
        </p:nvSpPr>
        <p:spPr>
          <a:xfrm>
            <a:off x="752118" y="1108353"/>
            <a:ext cx="5056584" cy="631984"/>
          </a:xfrm>
          <a:prstGeom prst="rect">
            <a:avLst/>
          </a:prstGeom>
          <a:noFill/>
          <a:ln/>
        </p:spPr>
        <p:txBody>
          <a:bodyPr wrap="none" rtlCol="0" anchor="t"/>
          <a:lstStyle/>
          <a:p>
            <a:pPr marL="0" indent="0">
              <a:lnSpc>
                <a:spcPts val="4977"/>
              </a:lnSpc>
              <a:buNone/>
            </a:pPr>
            <a:r>
              <a:rPr lang="en-US" sz="3982" b="1" dirty="0">
                <a:solidFill>
                  <a:srgbClr val="FFFFFF"/>
                </a:solidFill>
                <a:latin typeface="Syne" pitchFamily="34" charset="0"/>
                <a:ea typeface="Syne" pitchFamily="34" charset="-122"/>
                <a:cs typeface="Syne" pitchFamily="34" charset="-120"/>
              </a:rPr>
              <a:t>Git Collaboration</a:t>
            </a:r>
            <a:endParaRPr lang="en-US" sz="3982" dirty="0"/>
          </a:p>
        </p:txBody>
      </p:sp>
      <p:sp>
        <p:nvSpPr>
          <p:cNvPr id="7" name="Shape 3"/>
          <p:cNvSpPr/>
          <p:nvPr/>
        </p:nvSpPr>
        <p:spPr>
          <a:xfrm>
            <a:off x="752118" y="2062639"/>
            <a:ext cx="3712488" cy="2937629"/>
          </a:xfrm>
          <a:prstGeom prst="roundRect">
            <a:avLst>
              <a:gd name="adj" fmla="val 1097"/>
            </a:avLst>
          </a:prstGeom>
          <a:solidFill>
            <a:srgbClr val="2B2952"/>
          </a:solidFill>
          <a:ln/>
        </p:spPr>
        <p:txBody>
          <a:bodyPr/>
          <a:lstStyle/>
          <a:p>
            <a:endParaRPr lang="en-IN"/>
          </a:p>
        </p:txBody>
      </p:sp>
      <p:sp>
        <p:nvSpPr>
          <p:cNvPr id="8" name="Text 4"/>
          <p:cNvSpPr/>
          <p:nvPr/>
        </p:nvSpPr>
        <p:spPr>
          <a:xfrm>
            <a:off x="966907" y="2277428"/>
            <a:ext cx="2528292" cy="316111"/>
          </a:xfrm>
          <a:prstGeom prst="rect">
            <a:avLst/>
          </a:prstGeom>
          <a:noFill/>
          <a:ln/>
        </p:spPr>
        <p:txBody>
          <a:bodyPr wrap="none" rtlCol="0" anchor="t"/>
          <a:lstStyle/>
          <a:p>
            <a:pPr marL="0" indent="0">
              <a:lnSpc>
                <a:spcPts val="2488"/>
              </a:lnSpc>
              <a:buNone/>
            </a:pPr>
            <a:r>
              <a:rPr lang="en-US" sz="1991" b="1" dirty="0">
                <a:solidFill>
                  <a:srgbClr val="D9E1FF"/>
                </a:solidFill>
                <a:latin typeface="Syne" pitchFamily="34" charset="0"/>
                <a:ea typeface="Syne" pitchFamily="34" charset="-122"/>
                <a:cs typeface="Syne" pitchFamily="34" charset="-120"/>
              </a:rPr>
              <a:t>Pull Request</a:t>
            </a:r>
            <a:endParaRPr lang="en-US" sz="1991" dirty="0"/>
          </a:p>
        </p:txBody>
      </p:sp>
      <p:sp>
        <p:nvSpPr>
          <p:cNvPr id="9" name="Text 5"/>
          <p:cNvSpPr/>
          <p:nvPr/>
        </p:nvSpPr>
        <p:spPr>
          <a:xfrm>
            <a:off x="966907" y="2722364"/>
            <a:ext cx="3282910" cy="2063115"/>
          </a:xfrm>
          <a:prstGeom prst="rect">
            <a:avLst/>
          </a:prstGeom>
          <a:noFill/>
          <a:ln/>
        </p:spPr>
        <p:txBody>
          <a:bodyPr wrap="square" rtlCol="0" anchor="t"/>
          <a:lstStyle/>
          <a:p>
            <a:pPr marL="0" indent="0">
              <a:lnSpc>
                <a:spcPts val="2707"/>
              </a:lnSpc>
              <a:buNone/>
            </a:pPr>
            <a:r>
              <a:rPr lang="en-US" sz="1692" dirty="0">
                <a:solidFill>
                  <a:srgbClr val="D9E1FF"/>
                </a:solidFill>
                <a:latin typeface="Arimo" pitchFamily="34" charset="0"/>
                <a:ea typeface="Arimo" pitchFamily="34" charset="-122"/>
                <a:cs typeface="Arimo" pitchFamily="34" charset="-120"/>
              </a:rPr>
              <a:t>A pull request is a mechanism to propose changes to a remote repository. It allows developers to review and discuss changes before merging them into the main branch.</a:t>
            </a:r>
            <a:endParaRPr lang="en-US" sz="1692" dirty="0"/>
          </a:p>
        </p:txBody>
      </p:sp>
      <p:sp>
        <p:nvSpPr>
          <p:cNvPr id="10" name="Shape 6"/>
          <p:cNvSpPr/>
          <p:nvPr/>
        </p:nvSpPr>
        <p:spPr>
          <a:xfrm>
            <a:off x="4679394" y="2062639"/>
            <a:ext cx="3712488" cy="2937629"/>
          </a:xfrm>
          <a:prstGeom prst="roundRect">
            <a:avLst>
              <a:gd name="adj" fmla="val 1097"/>
            </a:avLst>
          </a:prstGeom>
          <a:solidFill>
            <a:srgbClr val="2B2952"/>
          </a:solidFill>
          <a:ln/>
        </p:spPr>
        <p:txBody>
          <a:bodyPr/>
          <a:lstStyle/>
          <a:p>
            <a:endParaRPr lang="en-IN"/>
          </a:p>
        </p:txBody>
      </p:sp>
      <p:sp>
        <p:nvSpPr>
          <p:cNvPr id="11" name="Text 7"/>
          <p:cNvSpPr/>
          <p:nvPr/>
        </p:nvSpPr>
        <p:spPr>
          <a:xfrm>
            <a:off x="4894183" y="2277428"/>
            <a:ext cx="2528292" cy="316111"/>
          </a:xfrm>
          <a:prstGeom prst="rect">
            <a:avLst/>
          </a:prstGeom>
          <a:noFill/>
          <a:ln/>
        </p:spPr>
        <p:txBody>
          <a:bodyPr wrap="none" rtlCol="0" anchor="t"/>
          <a:lstStyle/>
          <a:p>
            <a:pPr marL="0" indent="0">
              <a:lnSpc>
                <a:spcPts val="2488"/>
              </a:lnSpc>
              <a:buNone/>
            </a:pPr>
            <a:r>
              <a:rPr lang="en-US" sz="1991" b="1" dirty="0">
                <a:solidFill>
                  <a:srgbClr val="D9E1FF"/>
                </a:solidFill>
                <a:latin typeface="Syne" pitchFamily="34" charset="0"/>
                <a:ea typeface="Syne" pitchFamily="34" charset="-122"/>
                <a:cs typeface="Syne" pitchFamily="34" charset="-120"/>
              </a:rPr>
              <a:t>Forking</a:t>
            </a:r>
            <a:endParaRPr lang="en-US" sz="1991" dirty="0"/>
          </a:p>
        </p:txBody>
      </p:sp>
      <p:sp>
        <p:nvSpPr>
          <p:cNvPr id="12" name="Text 8"/>
          <p:cNvSpPr/>
          <p:nvPr/>
        </p:nvSpPr>
        <p:spPr>
          <a:xfrm>
            <a:off x="4894183" y="2722364"/>
            <a:ext cx="3282910" cy="1719263"/>
          </a:xfrm>
          <a:prstGeom prst="rect">
            <a:avLst/>
          </a:prstGeom>
          <a:noFill/>
          <a:ln/>
        </p:spPr>
        <p:txBody>
          <a:bodyPr wrap="square" rtlCol="0" anchor="t"/>
          <a:lstStyle/>
          <a:p>
            <a:pPr marL="0" indent="0">
              <a:lnSpc>
                <a:spcPts val="2707"/>
              </a:lnSpc>
              <a:buNone/>
            </a:pPr>
            <a:r>
              <a:rPr lang="en-US" sz="1692" dirty="0">
                <a:solidFill>
                  <a:srgbClr val="D9E1FF"/>
                </a:solidFill>
                <a:latin typeface="Arimo" pitchFamily="34" charset="0"/>
                <a:ea typeface="Arimo" pitchFamily="34" charset="-122"/>
                <a:cs typeface="Arimo" pitchFamily="34" charset="-120"/>
              </a:rPr>
              <a:t>Forking creates a copy of a repository on your own account. This allows you to make changes without affecting the original repository.</a:t>
            </a:r>
            <a:endParaRPr lang="en-US" sz="1692" dirty="0"/>
          </a:p>
        </p:txBody>
      </p:sp>
      <p:sp>
        <p:nvSpPr>
          <p:cNvPr id="13" name="Shape 9"/>
          <p:cNvSpPr/>
          <p:nvPr/>
        </p:nvSpPr>
        <p:spPr>
          <a:xfrm>
            <a:off x="752118" y="5215057"/>
            <a:ext cx="7639764" cy="1906072"/>
          </a:xfrm>
          <a:prstGeom prst="roundRect">
            <a:avLst>
              <a:gd name="adj" fmla="val 1691"/>
            </a:avLst>
          </a:prstGeom>
          <a:solidFill>
            <a:srgbClr val="2B2952"/>
          </a:solidFill>
          <a:ln/>
        </p:spPr>
        <p:txBody>
          <a:bodyPr/>
          <a:lstStyle/>
          <a:p>
            <a:endParaRPr lang="en-IN"/>
          </a:p>
        </p:txBody>
      </p:sp>
      <p:sp>
        <p:nvSpPr>
          <p:cNvPr id="14" name="Text 10"/>
          <p:cNvSpPr/>
          <p:nvPr/>
        </p:nvSpPr>
        <p:spPr>
          <a:xfrm>
            <a:off x="966907" y="5429845"/>
            <a:ext cx="3754398" cy="316111"/>
          </a:xfrm>
          <a:prstGeom prst="rect">
            <a:avLst/>
          </a:prstGeom>
          <a:noFill/>
          <a:ln/>
        </p:spPr>
        <p:txBody>
          <a:bodyPr wrap="none" rtlCol="0" anchor="t"/>
          <a:lstStyle/>
          <a:p>
            <a:pPr marL="0" indent="0">
              <a:lnSpc>
                <a:spcPts val="2488"/>
              </a:lnSpc>
              <a:buNone/>
            </a:pPr>
            <a:r>
              <a:rPr lang="en-US" sz="1991" b="1" dirty="0">
                <a:solidFill>
                  <a:srgbClr val="D9E1FF"/>
                </a:solidFill>
                <a:latin typeface="Syne" pitchFamily="34" charset="0"/>
                <a:ea typeface="Syne" pitchFamily="34" charset="-122"/>
                <a:cs typeface="Syne" pitchFamily="34" charset="-120"/>
              </a:rPr>
              <a:t>Remote Tracking Branches</a:t>
            </a:r>
            <a:endParaRPr lang="en-US" sz="1991" dirty="0"/>
          </a:p>
        </p:txBody>
      </p:sp>
      <p:sp>
        <p:nvSpPr>
          <p:cNvPr id="15" name="Text 11"/>
          <p:cNvSpPr/>
          <p:nvPr/>
        </p:nvSpPr>
        <p:spPr>
          <a:xfrm>
            <a:off x="966907" y="5874782"/>
            <a:ext cx="7210187" cy="1031558"/>
          </a:xfrm>
          <a:prstGeom prst="rect">
            <a:avLst/>
          </a:prstGeom>
          <a:noFill/>
          <a:ln/>
        </p:spPr>
        <p:txBody>
          <a:bodyPr wrap="square" rtlCol="0" anchor="t"/>
          <a:lstStyle/>
          <a:p>
            <a:pPr marL="0" indent="0">
              <a:lnSpc>
                <a:spcPts val="2707"/>
              </a:lnSpc>
              <a:buNone/>
            </a:pPr>
            <a:r>
              <a:rPr lang="en-US" sz="1692" dirty="0">
                <a:solidFill>
                  <a:srgbClr val="D9E1FF"/>
                </a:solidFill>
                <a:latin typeface="Arimo" pitchFamily="34" charset="0"/>
                <a:ea typeface="Arimo" pitchFamily="34" charset="-122"/>
                <a:cs typeface="Arimo" pitchFamily="34" charset="-120"/>
              </a:rPr>
              <a:t>Remote tracking branches allow you to track the progress of branches on a remote repository. They're named `origin/branch_name` and mirror the state of the branches on the remote server.</a:t>
            </a:r>
            <a:endParaRPr lang="en-US" sz="1692"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txBody>
          <a:bodyPr/>
          <a:lstStyle/>
          <a:p>
            <a:endParaRPr lang="en-IN"/>
          </a:p>
        </p:txBody>
      </p:sp>
      <p:sp>
        <p:nvSpPr>
          <p:cNvPr id="3" name="Shape 1"/>
          <p:cNvSpPr/>
          <p:nvPr/>
        </p:nvSpPr>
        <p:spPr>
          <a:xfrm>
            <a:off x="0" y="0"/>
            <a:ext cx="14630400" cy="8229600"/>
          </a:xfrm>
          <a:prstGeom prst="rect">
            <a:avLst/>
          </a:prstGeom>
          <a:solidFill>
            <a:srgbClr val="0C0A33"/>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2734032"/>
          </a:xfrm>
          <a:prstGeom prst="rect">
            <a:avLst/>
          </a:prstGeom>
        </p:spPr>
      </p:pic>
      <p:pic>
        <p:nvPicPr>
          <p:cNvPr id="5" name="Image 1" descr="preencoded.png"/>
          <p:cNvPicPr>
            <a:picLocks noChangeAspect="1"/>
          </p:cNvPicPr>
          <p:nvPr/>
        </p:nvPicPr>
        <p:blipFill>
          <a:blip r:embed="rId4"/>
          <a:stretch>
            <a:fillRect/>
          </a:stretch>
        </p:blipFill>
        <p:spPr>
          <a:xfrm>
            <a:off x="5194697" y="273368"/>
            <a:ext cx="4240887" cy="2187297"/>
          </a:xfrm>
          <a:prstGeom prst="rect">
            <a:avLst/>
          </a:prstGeom>
        </p:spPr>
      </p:pic>
      <p:sp>
        <p:nvSpPr>
          <p:cNvPr id="6" name="Text 2"/>
          <p:cNvSpPr/>
          <p:nvPr/>
        </p:nvSpPr>
        <p:spPr>
          <a:xfrm>
            <a:off x="765453" y="3512225"/>
            <a:ext cx="5146358" cy="643176"/>
          </a:xfrm>
          <a:prstGeom prst="rect">
            <a:avLst/>
          </a:prstGeom>
          <a:noFill/>
          <a:ln/>
        </p:spPr>
        <p:txBody>
          <a:bodyPr wrap="none" rtlCol="0" anchor="t"/>
          <a:lstStyle/>
          <a:p>
            <a:pPr marL="0" indent="0">
              <a:lnSpc>
                <a:spcPts val="5065"/>
              </a:lnSpc>
              <a:buNone/>
            </a:pPr>
            <a:r>
              <a:rPr lang="en-US" sz="4052" b="1" dirty="0">
                <a:solidFill>
                  <a:srgbClr val="FFFFFF"/>
                </a:solidFill>
                <a:latin typeface="Syne" pitchFamily="34" charset="0"/>
                <a:ea typeface="Syne" pitchFamily="34" charset="-122"/>
                <a:cs typeface="Syne" pitchFamily="34" charset="-120"/>
              </a:rPr>
              <a:t>Git Best Practices</a:t>
            </a:r>
            <a:endParaRPr lang="en-US" sz="4052" dirty="0"/>
          </a:p>
        </p:txBody>
      </p:sp>
      <p:pic>
        <p:nvPicPr>
          <p:cNvPr id="7" name="Image 2" descr="preencoded.png"/>
          <p:cNvPicPr>
            <a:picLocks noChangeAspect="1"/>
          </p:cNvPicPr>
          <p:nvPr/>
        </p:nvPicPr>
        <p:blipFill>
          <a:blip r:embed="rId5"/>
          <a:stretch>
            <a:fillRect/>
          </a:stretch>
        </p:blipFill>
        <p:spPr>
          <a:xfrm>
            <a:off x="765453" y="4483418"/>
            <a:ext cx="546735" cy="546735"/>
          </a:xfrm>
          <a:prstGeom prst="rect">
            <a:avLst/>
          </a:prstGeom>
        </p:spPr>
      </p:pic>
      <p:sp>
        <p:nvSpPr>
          <p:cNvPr id="8" name="Text 3"/>
          <p:cNvSpPr/>
          <p:nvPr/>
        </p:nvSpPr>
        <p:spPr>
          <a:xfrm>
            <a:off x="765453" y="5248870"/>
            <a:ext cx="2573179" cy="321588"/>
          </a:xfrm>
          <a:prstGeom prst="rect">
            <a:avLst/>
          </a:prstGeom>
          <a:noFill/>
          <a:ln/>
        </p:spPr>
        <p:txBody>
          <a:bodyPr wrap="none" rtlCol="0" anchor="t"/>
          <a:lstStyle/>
          <a:p>
            <a:pPr marL="0" indent="0" algn="l">
              <a:lnSpc>
                <a:spcPts val="2533"/>
              </a:lnSpc>
              <a:buNone/>
            </a:pPr>
            <a:r>
              <a:rPr lang="en-US" sz="2026" b="1" dirty="0">
                <a:solidFill>
                  <a:srgbClr val="D9E1FF"/>
                </a:solidFill>
                <a:latin typeface="Syne" pitchFamily="34" charset="0"/>
                <a:ea typeface="Syne" pitchFamily="34" charset="-122"/>
                <a:cs typeface="Syne" pitchFamily="34" charset="-120"/>
              </a:rPr>
              <a:t>Regular Commits</a:t>
            </a:r>
            <a:endParaRPr lang="en-US" sz="2026" dirty="0"/>
          </a:p>
        </p:txBody>
      </p:sp>
      <p:sp>
        <p:nvSpPr>
          <p:cNvPr id="9" name="Text 4"/>
          <p:cNvSpPr/>
          <p:nvPr/>
        </p:nvSpPr>
        <p:spPr>
          <a:xfrm>
            <a:off x="765453" y="5701665"/>
            <a:ext cx="3028831" cy="1399699"/>
          </a:xfrm>
          <a:prstGeom prst="rect">
            <a:avLst/>
          </a:prstGeom>
          <a:noFill/>
          <a:ln/>
        </p:spPr>
        <p:txBody>
          <a:bodyPr wrap="square" rtlCol="0" anchor="t"/>
          <a:lstStyle/>
          <a:p>
            <a:pPr marL="0" indent="0" algn="l">
              <a:lnSpc>
                <a:spcPts val="2756"/>
              </a:lnSpc>
              <a:buNone/>
            </a:pPr>
            <a:r>
              <a:rPr lang="en-US" sz="1722" dirty="0">
                <a:solidFill>
                  <a:srgbClr val="D9E1FF"/>
                </a:solidFill>
                <a:latin typeface="Arimo" pitchFamily="34" charset="0"/>
                <a:ea typeface="Arimo" pitchFamily="34" charset="-122"/>
                <a:cs typeface="Arimo" pitchFamily="34" charset="-120"/>
              </a:rPr>
              <a:t>Commit often and commit early. This helps track progress and provides a safety net if things go wrong.</a:t>
            </a:r>
            <a:endParaRPr lang="en-US" sz="1722" dirty="0"/>
          </a:p>
        </p:txBody>
      </p:sp>
      <p:pic>
        <p:nvPicPr>
          <p:cNvPr id="10" name="Image 3" descr="preencoded.png"/>
          <p:cNvPicPr>
            <a:picLocks noChangeAspect="1"/>
          </p:cNvPicPr>
          <p:nvPr/>
        </p:nvPicPr>
        <p:blipFill>
          <a:blip r:embed="rId6"/>
          <a:stretch>
            <a:fillRect/>
          </a:stretch>
        </p:blipFill>
        <p:spPr>
          <a:xfrm>
            <a:off x="4122301" y="4483418"/>
            <a:ext cx="546735" cy="546735"/>
          </a:xfrm>
          <a:prstGeom prst="rect">
            <a:avLst/>
          </a:prstGeom>
        </p:spPr>
      </p:pic>
      <p:sp>
        <p:nvSpPr>
          <p:cNvPr id="11" name="Text 5"/>
          <p:cNvSpPr/>
          <p:nvPr/>
        </p:nvSpPr>
        <p:spPr>
          <a:xfrm>
            <a:off x="4122301" y="5248870"/>
            <a:ext cx="3028831" cy="643176"/>
          </a:xfrm>
          <a:prstGeom prst="rect">
            <a:avLst/>
          </a:prstGeom>
          <a:noFill/>
          <a:ln/>
        </p:spPr>
        <p:txBody>
          <a:bodyPr wrap="square" rtlCol="0" anchor="t"/>
          <a:lstStyle/>
          <a:p>
            <a:pPr marL="0" indent="0" algn="l">
              <a:lnSpc>
                <a:spcPts val="2533"/>
              </a:lnSpc>
              <a:buNone/>
            </a:pPr>
            <a:r>
              <a:rPr lang="en-US" sz="2026" b="1" dirty="0">
                <a:solidFill>
                  <a:srgbClr val="D9E1FF"/>
                </a:solidFill>
                <a:latin typeface="Syne" pitchFamily="34" charset="0"/>
                <a:ea typeface="Syne" pitchFamily="34" charset="-122"/>
                <a:cs typeface="Syne" pitchFamily="34" charset="-120"/>
              </a:rPr>
              <a:t>Descriptive Commit Messages</a:t>
            </a:r>
            <a:endParaRPr lang="en-US" sz="2026" dirty="0"/>
          </a:p>
        </p:txBody>
      </p:sp>
      <p:sp>
        <p:nvSpPr>
          <p:cNvPr id="12" name="Text 6"/>
          <p:cNvSpPr/>
          <p:nvPr/>
        </p:nvSpPr>
        <p:spPr>
          <a:xfrm>
            <a:off x="4122301" y="6023253"/>
            <a:ext cx="3028831" cy="1399699"/>
          </a:xfrm>
          <a:prstGeom prst="rect">
            <a:avLst/>
          </a:prstGeom>
          <a:noFill/>
          <a:ln/>
        </p:spPr>
        <p:txBody>
          <a:bodyPr wrap="square" rtlCol="0" anchor="t"/>
          <a:lstStyle/>
          <a:p>
            <a:pPr marL="0" indent="0" algn="l">
              <a:lnSpc>
                <a:spcPts val="2756"/>
              </a:lnSpc>
              <a:buNone/>
            </a:pPr>
            <a:r>
              <a:rPr lang="en-US" sz="1722" dirty="0">
                <a:solidFill>
                  <a:srgbClr val="D9E1FF"/>
                </a:solidFill>
                <a:latin typeface="Arimo" pitchFamily="34" charset="0"/>
                <a:ea typeface="Arimo" pitchFamily="34" charset="-122"/>
                <a:cs typeface="Arimo" pitchFamily="34" charset="-120"/>
              </a:rPr>
              <a:t>Write clear and concise commit messages that accurately describe the changes made in the commit.</a:t>
            </a:r>
            <a:endParaRPr lang="en-US" sz="1722" dirty="0"/>
          </a:p>
        </p:txBody>
      </p:sp>
      <p:pic>
        <p:nvPicPr>
          <p:cNvPr id="13" name="Image 4" descr="preencoded.png"/>
          <p:cNvPicPr>
            <a:picLocks noChangeAspect="1"/>
          </p:cNvPicPr>
          <p:nvPr/>
        </p:nvPicPr>
        <p:blipFill>
          <a:blip r:embed="rId7"/>
          <a:stretch>
            <a:fillRect/>
          </a:stretch>
        </p:blipFill>
        <p:spPr>
          <a:xfrm>
            <a:off x="7479149" y="4483418"/>
            <a:ext cx="546735" cy="546735"/>
          </a:xfrm>
          <a:prstGeom prst="rect">
            <a:avLst/>
          </a:prstGeom>
        </p:spPr>
      </p:pic>
      <p:sp>
        <p:nvSpPr>
          <p:cNvPr id="14" name="Text 7"/>
          <p:cNvSpPr/>
          <p:nvPr/>
        </p:nvSpPr>
        <p:spPr>
          <a:xfrm>
            <a:off x="7479149" y="5248870"/>
            <a:ext cx="2706886" cy="321588"/>
          </a:xfrm>
          <a:prstGeom prst="rect">
            <a:avLst/>
          </a:prstGeom>
          <a:noFill/>
          <a:ln/>
        </p:spPr>
        <p:txBody>
          <a:bodyPr wrap="none" rtlCol="0" anchor="t"/>
          <a:lstStyle/>
          <a:p>
            <a:pPr marL="0" indent="0" algn="l">
              <a:lnSpc>
                <a:spcPts val="2533"/>
              </a:lnSpc>
              <a:buNone/>
            </a:pPr>
            <a:r>
              <a:rPr lang="en-US" sz="2026" b="1" dirty="0">
                <a:solidFill>
                  <a:srgbClr val="D9E1FF"/>
                </a:solidFill>
                <a:latin typeface="Syne" pitchFamily="34" charset="0"/>
                <a:ea typeface="Syne" pitchFamily="34" charset="-122"/>
                <a:cs typeface="Syne" pitchFamily="34" charset="-120"/>
              </a:rPr>
              <a:t>Branching Strategy</a:t>
            </a:r>
            <a:endParaRPr lang="en-US" sz="2026" dirty="0"/>
          </a:p>
        </p:txBody>
      </p:sp>
      <p:sp>
        <p:nvSpPr>
          <p:cNvPr id="15" name="Text 8"/>
          <p:cNvSpPr/>
          <p:nvPr/>
        </p:nvSpPr>
        <p:spPr>
          <a:xfrm>
            <a:off x="7479149" y="5701665"/>
            <a:ext cx="3028831" cy="1749623"/>
          </a:xfrm>
          <a:prstGeom prst="rect">
            <a:avLst/>
          </a:prstGeom>
          <a:noFill/>
          <a:ln/>
        </p:spPr>
        <p:txBody>
          <a:bodyPr wrap="square" rtlCol="0" anchor="t"/>
          <a:lstStyle/>
          <a:p>
            <a:pPr marL="0" indent="0" algn="l">
              <a:lnSpc>
                <a:spcPts val="2756"/>
              </a:lnSpc>
              <a:buNone/>
            </a:pPr>
            <a:r>
              <a:rPr lang="en-US" sz="1722" dirty="0">
                <a:solidFill>
                  <a:srgbClr val="D9E1FF"/>
                </a:solidFill>
                <a:latin typeface="Arimo" pitchFamily="34" charset="0"/>
                <a:ea typeface="Arimo" pitchFamily="34" charset="-122"/>
                <a:cs typeface="Arimo" pitchFamily="34" charset="-120"/>
              </a:rPr>
              <a:t>Establish a consistent branching strategy for your team. This helps organize development and minimize conflicts.</a:t>
            </a:r>
            <a:endParaRPr lang="en-US" sz="1722" dirty="0"/>
          </a:p>
        </p:txBody>
      </p:sp>
      <p:pic>
        <p:nvPicPr>
          <p:cNvPr id="16" name="Image 5" descr="preencoded.png"/>
          <p:cNvPicPr>
            <a:picLocks noChangeAspect="1"/>
          </p:cNvPicPr>
          <p:nvPr/>
        </p:nvPicPr>
        <p:blipFill>
          <a:blip r:embed="rId8"/>
          <a:stretch>
            <a:fillRect/>
          </a:stretch>
        </p:blipFill>
        <p:spPr>
          <a:xfrm>
            <a:off x="10835997" y="4483418"/>
            <a:ext cx="546735" cy="546735"/>
          </a:xfrm>
          <a:prstGeom prst="rect">
            <a:avLst/>
          </a:prstGeom>
        </p:spPr>
      </p:pic>
      <p:sp>
        <p:nvSpPr>
          <p:cNvPr id="17" name="Text 9"/>
          <p:cNvSpPr/>
          <p:nvPr/>
        </p:nvSpPr>
        <p:spPr>
          <a:xfrm>
            <a:off x="10835997" y="5248870"/>
            <a:ext cx="2573179" cy="321588"/>
          </a:xfrm>
          <a:prstGeom prst="rect">
            <a:avLst/>
          </a:prstGeom>
          <a:noFill/>
          <a:ln/>
        </p:spPr>
        <p:txBody>
          <a:bodyPr wrap="none" rtlCol="0" anchor="t"/>
          <a:lstStyle/>
          <a:p>
            <a:pPr marL="0" indent="0" algn="l">
              <a:lnSpc>
                <a:spcPts val="2533"/>
              </a:lnSpc>
              <a:buNone/>
            </a:pPr>
            <a:r>
              <a:rPr lang="en-US" sz="2026" b="1" dirty="0">
                <a:solidFill>
                  <a:srgbClr val="D9E1FF"/>
                </a:solidFill>
                <a:latin typeface="Syne" pitchFamily="34" charset="0"/>
                <a:ea typeface="Syne" pitchFamily="34" charset="-122"/>
                <a:cs typeface="Syne" pitchFamily="34" charset="-120"/>
              </a:rPr>
              <a:t>Git Tools</a:t>
            </a:r>
            <a:endParaRPr lang="en-US" sz="2026" dirty="0"/>
          </a:p>
        </p:txBody>
      </p:sp>
      <p:sp>
        <p:nvSpPr>
          <p:cNvPr id="18" name="Text 10"/>
          <p:cNvSpPr/>
          <p:nvPr/>
        </p:nvSpPr>
        <p:spPr>
          <a:xfrm>
            <a:off x="10835997" y="5701665"/>
            <a:ext cx="3028950" cy="1749623"/>
          </a:xfrm>
          <a:prstGeom prst="rect">
            <a:avLst/>
          </a:prstGeom>
          <a:noFill/>
          <a:ln/>
        </p:spPr>
        <p:txBody>
          <a:bodyPr wrap="square" rtlCol="0" anchor="t"/>
          <a:lstStyle/>
          <a:p>
            <a:pPr marL="0" indent="0" algn="l">
              <a:lnSpc>
                <a:spcPts val="2756"/>
              </a:lnSpc>
              <a:buNone/>
            </a:pPr>
            <a:r>
              <a:rPr lang="en-US" sz="1722" dirty="0">
                <a:solidFill>
                  <a:srgbClr val="D9E1FF"/>
                </a:solidFill>
                <a:latin typeface="Arimo" pitchFamily="34" charset="0"/>
                <a:ea typeface="Arimo" pitchFamily="34" charset="-122"/>
                <a:cs typeface="Arimo" pitchFamily="34" charset="-120"/>
              </a:rPr>
              <a:t>Utilize Git tools and extensions to streamline your workflow. This includes IDE integrations, command-line tools, and graphical interfaces.</a:t>
            </a:r>
            <a:endParaRPr lang="en-US" sz="1722"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665</Words>
  <Application>Microsoft Office PowerPoint</Application>
  <PresentationFormat>Custom</PresentationFormat>
  <Paragraphs>75</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Arimo</vt:lpstr>
      <vt:lpstr>Syne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ISS - Ram Mohan</cp:lastModifiedBy>
  <cp:revision>2</cp:revision>
  <dcterms:created xsi:type="dcterms:W3CDTF">2024-08-27T11:33:12Z</dcterms:created>
  <dcterms:modified xsi:type="dcterms:W3CDTF">2024-08-27T11:35:52Z</dcterms:modified>
</cp:coreProperties>
</file>