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Pediatric Craniofacial Syndromes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Key types, features, and anesthesia considerations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Hemifacial Microsomia / Goldenhar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5029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/>
            </a:pPr>
            <a:r>
              <a:t>Unilateral facial underdevelopment; ear anomalies; vertebral +/- cardiac defects.</a:t>
            </a:r>
          </a:p>
          <a:p>
            <a:pPr lvl="1">
              <a:defRPr sz="1800"/>
            </a:pPr>
            <a:r>
              <a:t>- Difficult intubation due to asymmetry/mandibular hypoplasia</a:t>
            </a:r>
          </a:p>
          <a:p>
            <a:pPr lvl="1">
              <a:defRPr sz="1800"/>
            </a:pPr>
            <a:r>
              <a:t>- Evaluate cardiac/vertebral anomalies</a:t>
            </a:r>
          </a:p>
          <a:p>
            <a:pPr lvl="1">
              <a:defRPr sz="1800"/>
            </a:pPr>
            <a:r>
              <a:t>- Careful positioning and padding</a:t>
            </a:r>
          </a:p>
        </p:txBody>
      </p:sp>
      <p:pic>
        <p:nvPicPr>
          <p:cNvPr id="4" name="Picture 3" descr="hemifacial_microsomia_-_goldenha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280" y="1097280"/>
            <a:ext cx="2743200" cy="20724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69280" y="38862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Hemifacial microsomia (Wikimedia Commons)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Freeman-Sheldon Syndrome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5029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/>
            </a:pPr>
            <a:r>
              <a:t>Whistling face: microstomia, pursed lips; limb contractures; scoliosis.</a:t>
            </a:r>
          </a:p>
          <a:p>
            <a:pPr lvl="1">
              <a:defRPr sz="1800"/>
            </a:pPr>
            <a:r>
              <a:t>- Extremely difficult airway; microstomia</a:t>
            </a:r>
          </a:p>
          <a:p>
            <a:pPr lvl="1">
              <a:defRPr sz="1800"/>
            </a:pPr>
            <a:r>
              <a:t>- Positioning challenges; consider MH risk per institutional protocol</a:t>
            </a:r>
          </a:p>
          <a:p>
            <a:pPr lvl="1">
              <a:defRPr sz="1800"/>
            </a:pPr>
            <a:r>
              <a:t>- Plan postoperative respiratory support</a:t>
            </a:r>
          </a:p>
        </p:txBody>
      </p:sp>
      <p:pic>
        <p:nvPicPr>
          <p:cNvPr id="4" name="Picture 3" descr="freeman-sheldon_syndro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280" y="1097280"/>
            <a:ext cx="2743200" cy="2057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69280" y="38862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Freeman-Sheldon syndrome (Wikimedia Commons)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200"/>
            </a:pPr>
            <a:r>
              <a:t>Image: Apert Syndrome — https://en.wikipedia.org/wiki/Apert_syndrome</a:t>
            </a:r>
          </a:p>
          <a:p>
            <a:pPr>
              <a:defRPr sz="1200"/>
            </a:pPr>
            <a:r>
              <a:t>Image: Crouzon Syndrome — https://en.wikipedia.org/wiki/Crouzon_syndrome</a:t>
            </a:r>
          </a:p>
          <a:p>
            <a:pPr>
              <a:defRPr sz="1200"/>
            </a:pPr>
            <a:r>
              <a:t>Image: Pfeiffer Syndrome — https://en.wikipedia.org/wiki/Pfeiffer_syndrome</a:t>
            </a:r>
          </a:p>
          <a:p>
            <a:pPr>
              <a:defRPr sz="1200"/>
            </a:pPr>
            <a:r>
              <a:t>Image: Saethre-Chotzen Syndrome — https://en.wikipedia.org/wiki/Saethre%E2%80%93Chotzen_syndrome</a:t>
            </a:r>
          </a:p>
          <a:p>
            <a:pPr>
              <a:defRPr sz="1200"/>
            </a:pPr>
            <a:r>
              <a:t>Image: Carpenter Syndrome — https://en.wikipedia.org/wiki/Carpenter_syndrome</a:t>
            </a:r>
          </a:p>
          <a:p>
            <a:pPr>
              <a:defRPr sz="1200"/>
            </a:pPr>
            <a:r>
              <a:t>Image: Muenke Syndrome — https://en.wikipedia.org/wiki/Muenke_syndrome</a:t>
            </a:r>
          </a:p>
          <a:p>
            <a:pPr>
              <a:defRPr sz="1200"/>
            </a:pPr>
            <a:r>
              <a:t>Image: Treacher Collins Syndrome — https://en.wikipedia.org/wiki/Treacher_Collins_syndrome</a:t>
            </a:r>
          </a:p>
          <a:p>
            <a:pPr>
              <a:defRPr sz="1200"/>
            </a:pPr>
            <a:r>
              <a:t>Image: Pierre Robin Sequence — https://en.wikipedia.org/wiki/Pierre_Robin_sequence</a:t>
            </a:r>
          </a:p>
          <a:p>
            <a:pPr>
              <a:defRPr sz="1200"/>
            </a:pPr>
            <a:r>
              <a:t>Image: Hemifacial Microsomia / Goldenhar — https://en.wikipedia.org/wiki/Hemifacial_microsomia</a:t>
            </a:r>
          </a:p>
          <a:p>
            <a:pPr>
              <a:defRPr sz="1200"/>
            </a:pPr>
            <a:r>
              <a:t>Image: Freeman-Sheldon Syndrome — https://en.wikipedia.org/wiki/Freeman%E2%80%93Sheldon_syndrome</a:t>
            </a:r>
          </a:p>
          <a:p>
            <a:pPr>
              <a:defRPr sz="1200"/>
            </a:pPr>
            <a:r>
              <a:t>General references: IntechOpen, Medscape, NCBI Bookshelf, ClinicalGate, Aneskey</a:t>
            </a:r>
          </a:p>
          <a:p>
            <a:pPr>
              <a:defRPr sz="1200"/>
            </a:pPr>
            <a:r>
              <a:t>Always verify local protocols and latest guidelines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Apert Syndrome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5029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/>
            </a:pPr>
            <a:r>
              <a:t>Craniosynostosis with turribrachycephaly, midface hypoplasia, syndactyly; possible cleft palate.</a:t>
            </a:r>
          </a:p>
          <a:p>
            <a:pPr lvl="1">
              <a:defRPr sz="1800"/>
            </a:pPr>
            <a:r>
              <a:t>- Anticipate difficult mask/intubation (midface hypoplasia, choanal atresia)</a:t>
            </a:r>
          </a:p>
          <a:p>
            <a:pPr lvl="1">
              <a:defRPr sz="1800"/>
            </a:pPr>
            <a:r>
              <a:t>- Screen for CHD; manage ICP if present</a:t>
            </a:r>
          </a:p>
          <a:p>
            <a:pPr lvl="1">
              <a:defRPr sz="1800"/>
            </a:pPr>
            <a:r>
              <a:t>- Eye protection for proptosis; careful positioning</a:t>
            </a:r>
          </a:p>
        </p:txBody>
      </p:sp>
      <p:pic>
        <p:nvPicPr>
          <p:cNvPr id="4" name="Picture 3" descr="apert_syndro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280" y="1097280"/>
            <a:ext cx="2743200" cy="37513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69280" y="38862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Apert syndrome: syndactyly (Wikimedia Commons)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Crouzon Syndrome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5029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/>
            </a:pPr>
            <a:r>
              <a:t>Craniosynostosis, midface hypoplasia, beaked nose, proptosis; no limb anomalies.</a:t>
            </a:r>
          </a:p>
          <a:p>
            <a:pPr lvl="1">
              <a:defRPr sz="1800"/>
            </a:pPr>
            <a:r>
              <a:t>- Potential difficult airway; consider fiberoptic</a:t>
            </a:r>
          </a:p>
          <a:p>
            <a:pPr lvl="1">
              <a:defRPr sz="1800"/>
            </a:pPr>
            <a:r>
              <a:t>- Monitor for increased ICP</a:t>
            </a:r>
          </a:p>
          <a:p>
            <a:pPr lvl="1">
              <a:defRPr sz="1800"/>
            </a:pPr>
            <a:r>
              <a:t>- Eye protection due to proptosis</a:t>
            </a:r>
          </a:p>
        </p:txBody>
      </p:sp>
      <p:pic>
        <p:nvPicPr>
          <p:cNvPr id="4" name="Picture 3" descr="crouzon_syndro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280" y="1097280"/>
            <a:ext cx="2743200" cy="35772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69280" y="38862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Crouzon syndrome (Wikimedia Commons)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Pfeiffer Syndrome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5029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/>
            </a:pPr>
            <a:r>
              <a:t>Craniosynostosis with midface hypoplasia; broad, medially deviated thumbs/toes.</a:t>
            </a:r>
          </a:p>
          <a:p>
            <a:pPr lvl="1">
              <a:defRPr sz="1800"/>
            </a:pPr>
            <a:r>
              <a:t>- Airway obstruction risk; prepare for difficult intubation</a:t>
            </a:r>
          </a:p>
          <a:p>
            <a:pPr lvl="1">
              <a:defRPr sz="1800"/>
            </a:pPr>
            <a:r>
              <a:t>- Assess for CHD and increased ICP</a:t>
            </a:r>
          </a:p>
          <a:p>
            <a:pPr lvl="1">
              <a:defRPr sz="1800"/>
            </a:pPr>
            <a:r>
              <a:t>- Careful positioning and eye protection</a:t>
            </a:r>
          </a:p>
        </p:txBody>
      </p:sp>
      <p:pic>
        <p:nvPicPr>
          <p:cNvPr id="4" name="Picture 3" descr="pfeiffer_syndro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280" y="1097280"/>
            <a:ext cx="2743200" cy="14091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69280" y="38862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Pfeiffer syndrome (Wikimedia Commons)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Saethre-Chotzen Syndrome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5029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/>
            </a:pPr>
            <a:r>
              <a:t>Craniosynostosis, facial asymmetry, ptosis, mild syndactyly.</a:t>
            </a:r>
          </a:p>
          <a:p>
            <a:pPr lvl="1">
              <a:defRPr sz="1800"/>
            </a:pPr>
            <a:r>
              <a:t>- Airway usually manageable; assess individually</a:t>
            </a:r>
          </a:p>
          <a:p>
            <a:pPr lvl="1">
              <a:defRPr sz="1800"/>
            </a:pPr>
            <a:r>
              <a:t>- Monitor for ICP and hearing issues</a:t>
            </a:r>
          </a:p>
          <a:p>
            <a:pPr lvl="1">
              <a:defRPr sz="1800"/>
            </a:pPr>
            <a:r>
              <a:t>- IV access may be challenging with limb anomalies</a:t>
            </a:r>
          </a:p>
        </p:txBody>
      </p:sp>
      <p:pic>
        <p:nvPicPr>
          <p:cNvPr id="4" name="Picture 3" descr="saethre-chotzen_syndro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280" y="1097280"/>
            <a:ext cx="2743200" cy="40548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69280" y="38862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Saethre-Chotzen syndrome (Wikimedia Commons)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Carpenter Syndrome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5029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/>
            </a:pPr>
            <a:r>
              <a:t>Craniosynostosis, syndactyly/polydactyly, obesity; developmental delay.</a:t>
            </a:r>
          </a:p>
          <a:p>
            <a:pPr lvl="1">
              <a:defRPr sz="1800"/>
            </a:pPr>
            <a:r>
              <a:t>- Difficult ventilation/intubation (midface hypoplasia, obesity)</a:t>
            </a:r>
          </a:p>
          <a:p>
            <a:pPr lvl="1">
              <a:defRPr sz="1800"/>
            </a:pPr>
            <a:r>
              <a:t>- Cardiac defects common; evaluate preop</a:t>
            </a:r>
          </a:p>
          <a:p>
            <a:pPr lvl="1">
              <a:defRPr sz="1800"/>
            </a:pPr>
            <a:r>
              <a:t>- Positioning challenges due to habitus and limbs</a:t>
            </a:r>
          </a:p>
        </p:txBody>
      </p:sp>
      <p:pic>
        <p:nvPicPr>
          <p:cNvPr id="4" name="Picture 3" descr="carpenter_syndro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280" y="1097280"/>
            <a:ext cx="2743200" cy="43733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69280" y="38862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Carpenter syndrome (Wikimedia Commons)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Muenke Syndrome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5029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/>
            </a:pPr>
            <a:r>
              <a:t>Coronal craniosynostosis, brachycephaly, midface hypoplasia, hearing loss.</a:t>
            </a:r>
          </a:p>
          <a:p>
            <a:pPr lvl="1">
              <a:defRPr sz="1800"/>
            </a:pPr>
            <a:r>
              <a:t>- Prepare for potential difficult airway</a:t>
            </a:r>
          </a:p>
          <a:p>
            <a:pPr lvl="1">
              <a:defRPr sz="1800"/>
            </a:pPr>
            <a:r>
              <a:t>- Assess hearing/communication needs</a:t>
            </a:r>
          </a:p>
          <a:p>
            <a:pPr lvl="1">
              <a:defRPr sz="1800"/>
            </a:pPr>
            <a:r>
              <a:t>- Monitor for signs of ICP</a:t>
            </a:r>
          </a:p>
        </p:txBody>
      </p:sp>
      <p:pic>
        <p:nvPicPr>
          <p:cNvPr id="4" name="Picture 3" descr="muenke_syndro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280" y="1097280"/>
            <a:ext cx="2743200" cy="38821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69280" y="38862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Muenke syndrome (Wikimedia Commons)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Treacher Collins Syndrome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5029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/>
            </a:pPr>
            <a:r>
              <a:t>Mandibulofacial dysostosis: mandibular/malar hypoplasia, downward palpebral fissures, ear anomalies; cleft palate common.</a:t>
            </a:r>
          </a:p>
          <a:p>
            <a:pPr lvl="1">
              <a:defRPr sz="1800"/>
            </a:pPr>
            <a:r>
              <a:t>- Very difficult airway; fiberoptic or video techniques</a:t>
            </a:r>
          </a:p>
          <a:p>
            <a:pPr lvl="1">
              <a:defRPr sz="1800"/>
            </a:pPr>
            <a:r>
              <a:t>- Consider postoperative airway obstruction; extended monitoring</a:t>
            </a:r>
          </a:p>
          <a:p>
            <a:pPr lvl="1">
              <a:defRPr sz="1800"/>
            </a:pPr>
            <a:r>
              <a:t>- Address hearing impairment communication</a:t>
            </a:r>
          </a:p>
        </p:txBody>
      </p:sp>
      <p:pic>
        <p:nvPicPr>
          <p:cNvPr id="4" name="Picture 3" descr="treacher_collins_syndro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280" y="1097280"/>
            <a:ext cx="2743200" cy="34424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69280" y="38862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Treacher Collins syndrome (Wikimedia Commons)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Pierre Robin Sequence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5029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/>
            </a:pPr>
            <a:r>
              <a:t>Triad: micrognathia, glossoptosis, cleft palate; significant airway obstruction.</a:t>
            </a:r>
          </a:p>
          <a:p>
            <a:pPr lvl="1">
              <a:defRPr sz="1800"/>
            </a:pPr>
            <a:r>
              <a:t>- Maintain spontaneous ventilation until airway secured</a:t>
            </a:r>
          </a:p>
          <a:p>
            <a:pPr lvl="1">
              <a:defRPr sz="1800"/>
            </a:pPr>
            <a:r>
              <a:t>- Prepare for difficult intubation; alternative airways</a:t>
            </a:r>
          </a:p>
          <a:p>
            <a:pPr lvl="1">
              <a:defRPr sz="1800"/>
            </a:pPr>
            <a:r>
              <a:t>- Postop monitoring for obstruction</a:t>
            </a:r>
          </a:p>
        </p:txBody>
      </p:sp>
      <p:pic>
        <p:nvPicPr>
          <p:cNvPr id="4" name="Picture 3" descr="pierre_robin_sequenc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280" y="1097280"/>
            <a:ext cx="2743200" cy="27706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69280" y="38862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Pierre Robin sequence (Wikimedia Commons)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