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svg" ContentType="image/svg"/>
  <Override PartName="/ppt/media/image9.png" ContentType="image/png"/>
  <Override PartName="/ppt/media/image10.svg" ContentType="image/svg"/>
  <Override PartName="/ppt/media/image13.png" ContentType="image/png"/>
  <Override PartName="/ppt/media/image7.png" ContentType="image/png"/>
  <Override PartName="/ppt/media/image11.png" ContentType="image/png"/>
  <Override PartName="/ppt/media/image8.svg" ContentType="image/svg"/>
  <Override PartName="/ppt/media/image12.svg" ContentType="image/sv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BE99BCB-AF96-425C-9250-E0FBA9FDC761}"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6A1C9141-EBA6-4980-A8CE-805F833CEC1B}"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FA49BFF0-A542-416D-BEA9-3D0B6F194597}"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62C509C6-6810-4001-AD7B-9B6DC9E0CFCC}"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C715E24B-4908-4FDB-B097-D0946AC30400}"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3"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4B41B609-BE3E-4819-A01A-1CA4DBFD203E}"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4AB2E436-32FA-4195-BD44-2880475C6F0E}"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6"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3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78586BEC-A885-44FD-B4AF-539A62E95F49}"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8DFAF11A-1020-458A-A98C-83B5DB413A56}"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F9209E3B-19B3-4806-8DA3-D9E226CB4E9A}"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A4C571EC-9AA7-4A51-A7B6-C93ABCBDB378}" type="slidenum">
              <a:t>&lt;#&gt;</a:t>
            </a:fld>
          </a:p>
        </p:txBody>
      </p:sp>
      <p:sp>
        <p:nvSpPr>
          <p:cNvPr id="4" name="PlaceHolder 3"/>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n-US" sz="6000" spc="-1" strike="noStrike">
                <a:solidFill>
                  <a:schemeClr val="dk1"/>
                </a:solidFill>
                <a:latin typeface="Calibri Light"/>
              </a:rPr>
              <a:t>Click to edit Master title style</a:t>
            </a:r>
            <a:endParaRPr b="0" lang="en-US" sz="6000" spc="-1" strike="noStrike">
              <a:solidFill>
                <a:schemeClr val="dk1"/>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18575C46-6E08-4A59-A356-77F7DE2D9422}"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Calibri"/>
              </a:rPr>
              <a:t>Click to edit the outline text format</a:t>
            </a:r>
            <a:endParaRPr b="0" lang="en-US" sz="2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pc="-1" strike="noStrike">
                <a:solidFill>
                  <a:schemeClr val="dk1"/>
                </a:solidFill>
                <a:latin typeface="Calibri Light"/>
              </a:rPr>
              <a:t>Click to edit Master title style</a:t>
            </a:r>
            <a:endParaRPr b="0" lang="en-US" sz="3200" spc="-1" strike="noStrike">
              <a:solidFill>
                <a:schemeClr val="dk1"/>
              </a:solidFill>
              <a:latin typeface="Calibri"/>
            </a:endParaRPr>
          </a:p>
        </p:txBody>
      </p:sp>
      <p:sp>
        <p:nvSpPr>
          <p:cNvPr id="55"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56"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Calibri"/>
              </a:rPr>
              <a:t>Click to edit Master text styles</a:t>
            </a:r>
            <a:endParaRPr b="0" lang="en-US" sz="1600" spc="-1" strike="noStrike">
              <a:solidFill>
                <a:schemeClr val="dk1"/>
              </a:solidFill>
              <a:latin typeface="Calibri"/>
            </a:endParaRPr>
          </a:p>
        </p:txBody>
      </p:sp>
      <p:sp>
        <p:nvSpPr>
          <p:cNvPr id="57"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58"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9"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EEC084A1-5464-4B5F-9908-E226A0F2235D}"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pc="-1" strike="noStrike">
                <a:solidFill>
                  <a:schemeClr val="dk1"/>
                </a:solidFill>
                <a:latin typeface="Calibri Light"/>
              </a:rPr>
              <a:t>Click to edit Master title style</a:t>
            </a:r>
            <a:endParaRPr b="0" lang="en-US" sz="3200" spc="-1" strike="noStrike">
              <a:solidFill>
                <a:schemeClr val="dk1"/>
              </a:solidFill>
              <a:latin typeface="Calibri"/>
            </a:endParaRPr>
          </a:p>
        </p:txBody>
      </p:sp>
      <p:sp>
        <p:nvSpPr>
          <p:cNvPr id="61"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3200" spc="-1" strike="noStrike">
                <a:solidFill>
                  <a:schemeClr val="dk1"/>
                </a:solidFill>
                <a:latin typeface="Calibri"/>
              </a:rPr>
              <a:t>Second Outline Level</a:t>
            </a:r>
            <a:endParaRPr b="0" lang="en-US" sz="32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3200" spc="-1" strike="noStrike">
                <a:solidFill>
                  <a:schemeClr val="dk1"/>
                </a:solidFill>
                <a:latin typeface="Calibri"/>
              </a:rPr>
              <a:t>Third Outline Level</a:t>
            </a:r>
            <a:endParaRPr b="0" lang="en-US" sz="32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3200" spc="-1" strike="noStrike">
                <a:solidFill>
                  <a:schemeClr val="dk1"/>
                </a:solidFill>
                <a:latin typeface="Calibri"/>
              </a:rPr>
              <a:t>Fourth Outline Level</a:t>
            </a:r>
            <a:endParaRPr b="0" lang="en-US" sz="32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3200" spc="-1" strike="noStrike">
                <a:solidFill>
                  <a:schemeClr val="dk1"/>
                </a:solidFill>
                <a:latin typeface="Calibri"/>
              </a:rPr>
              <a:t>Fifth Outline Level</a:t>
            </a:r>
            <a:endParaRPr b="0" lang="en-US" sz="32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3200" spc="-1" strike="noStrike">
                <a:solidFill>
                  <a:schemeClr val="dk1"/>
                </a:solidFill>
                <a:latin typeface="Calibri"/>
              </a:rPr>
              <a:t>Sixth Outline Level</a:t>
            </a:r>
            <a:endParaRPr b="0" lang="en-US" sz="32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3200" spc="-1" strike="noStrike">
                <a:solidFill>
                  <a:schemeClr val="dk1"/>
                </a:solidFill>
                <a:latin typeface="Calibri"/>
              </a:rPr>
              <a:t>Seventh Outline Level</a:t>
            </a:r>
            <a:endParaRPr b="0" lang="en-US" sz="3200" spc="-1" strike="noStrike">
              <a:solidFill>
                <a:schemeClr val="dk1"/>
              </a:solidFill>
              <a:latin typeface="Calibri"/>
            </a:endParaRPr>
          </a:p>
        </p:txBody>
      </p:sp>
      <p:sp>
        <p:nvSpPr>
          <p:cNvPr id="62"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Calibri"/>
              </a:rPr>
              <a:t>Click to edit Master text styles</a:t>
            </a:r>
            <a:endParaRPr b="0" lang="en-US" sz="1600" spc="-1" strike="noStrike">
              <a:solidFill>
                <a:schemeClr val="dk1"/>
              </a:solidFill>
              <a:latin typeface="Calibri"/>
            </a:endParaRPr>
          </a:p>
        </p:txBody>
      </p:sp>
      <p:sp>
        <p:nvSpPr>
          <p:cNvPr id="63"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64"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5"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B2885C83-2807-4A46-876C-CB23D22E863F}"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9"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10"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C65090A9-AA5E-41D0-ABD8-61DE75F16F1B}"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ctr" vert="eaVert">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13"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14"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15"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D2A8E1E7-EACC-4556-A760-09B7156A815D}"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1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19"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0"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87A66295-5D94-4C15-9475-9A203DB0D1DF}"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en-US" sz="6000" spc="-1" strike="noStrike">
                <a:solidFill>
                  <a:schemeClr val="dk1"/>
                </a:solidFill>
                <a:latin typeface="Calibri Light"/>
              </a:rPr>
              <a:t>Click to edit Master title style</a:t>
            </a:r>
            <a:endParaRPr b="0" lang="en-US" sz="6000" spc="-1" strike="noStrike">
              <a:solidFill>
                <a:schemeClr val="dk1"/>
              </a:solidFill>
              <a:latin typeface="Calibri"/>
            </a:endParaRPr>
          </a:p>
        </p:txBody>
      </p:sp>
      <p:sp>
        <p:nvSpPr>
          <p:cNvPr id="25"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pc="-1" strike="noStrike">
                <a:solidFill>
                  <a:schemeClr val="dk1">
                    <a:tint val="75000"/>
                  </a:schemeClr>
                </a:solidFill>
                <a:latin typeface="Calibri"/>
              </a:rPr>
              <a:t>Click to edit Master text styles</a:t>
            </a:r>
            <a:endParaRPr b="0" lang="en-US" sz="2400" spc="-1" strike="noStrike">
              <a:solidFill>
                <a:schemeClr val="dk1"/>
              </a:solidFill>
              <a:latin typeface="Calibri"/>
            </a:endParaRPr>
          </a:p>
        </p:txBody>
      </p:sp>
      <p:sp>
        <p:nvSpPr>
          <p:cNvPr id="26"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7"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8"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37A4C5E8-23E1-4253-BABC-2000ECFFD2BA}"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30"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1"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2"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33"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4"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84FB433E-15E0-419E-A45D-DE9C4E6A111A}"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97AAB080-470A-4A8F-8187-A3EBFF17A290}"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33E400EC-984E-4DA6-834B-BF6B3EA6F376}"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52"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3"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04CD4561-DE05-4EE6-B6C7-D5DCBD75FA8B}"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3.png"/><Relationship Id="rId3"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4.png"/><Relationship Id="rId3"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svg"/><Relationship Id="rId3" Type="http://schemas.openxmlformats.org/officeDocument/2006/relationships/image" Target="../media/image5.png"/><Relationship Id="rId4" Type="http://schemas.openxmlformats.org/officeDocument/2006/relationships/image" Target="../media/image6.svg"/><Relationship Id="rId5"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svg"/><Relationship Id="rId3" Type="http://schemas.openxmlformats.org/officeDocument/2006/relationships/image" Target="../media/image9.png"/><Relationship Id="rId4" Type="http://schemas.openxmlformats.org/officeDocument/2006/relationships/image" Target="../media/image10.svg"/><Relationship Id="rId5" Type="http://schemas.openxmlformats.org/officeDocument/2006/relationships/image" Target="../media/image11.png"/><Relationship Id="rId6" Type="http://schemas.openxmlformats.org/officeDocument/2006/relationships/image" Target="../media/image12.svg"/><Relationship Id="rId7"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hyperlink" Target="https://blog.hubspot.com/service/customer-segmentation" TargetMode="External"/><Relationship Id="rId2" Type="http://schemas.openxmlformats.org/officeDocument/2006/relationships/hyperlink" Target="https://www.strategyzer.com/business-model-canvas/value-propositions" TargetMode="External"/><Relationship Id="rId3" Type="http://schemas.openxmlformats.org/officeDocument/2006/relationships/hyperlink" Target="https://www.strategyzer.com/business-model-canvas/value-propositions" TargetMode="External"/><Relationship Id="rId4" Type="http://schemas.openxmlformats.org/officeDocument/2006/relationships/hyperlink" Target="https://inmarketing.id/key-resources-adalah.html#:~:text=Key%20resources%20terdiri%20atas%3A%201%20Aset%20fisik%3A%20Yaitu,hak%20paten%2C%20database%20perusahaan%2C%20copyright%2C%20dan%20informasi%20perusahaan" TargetMode="External"/><Relationship Id="rId5" Type="http://schemas.openxmlformats.org/officeDocument/2006/relationships/hyperlink" Target="https://inmarketing.id/key-resources-adalah.html#:~:text=Key%20resources%20terdiri%20atas%3A%201%20Aset%20fisik%3A%20Yaitu,hak%20paten%2C%20database%20perusahaan%2C%20copyright%2C%20dan%20informasi%20perusahaan" TargetMode="External"/><Relationship Id="rId6" Type="http://schemas.openxmlformats.org/officeDocument/2006/relationships/hyperlink" Target="https://inmarketing.id/key-resources-adalah.html#:~:text=Key%20resources%20terdiri%20atas%3A%201%20Aset%20fisik%3A%20Yaitu,hak%20paten%2C%20database%20perusahaan%2C%20copyright%2C%20dan%20informasi%20perusahaan" TargetMode="External"/><Relationship Id="rId7" Type="http://schemas.openxmlformats.org/officeDocument/2006/relationships/hyperlink" Target="https://inmarketing.id/key-resources-adalah.html#:~:text=Key%20resources%20terdiri%20atas%3A%201%20Aset%20fisik%3A%20Yaitu,hak%20paten%2C%20database%20perusahaan%2C%20copyright%2C%20dan%20informasi%20perusahaan" TargetMode="External"/><Relationship Id="rId8" Type="http://schemas.openxmlformats.org/officeDocument/2006/relationships/hyperlink" Target="https://inmarketing.id/key-resources-adalah.html#:~:text=Key%20resources%20terdiri%20atas%3A%201%20Aset%20fisik%3A%20Yaitu,hak%20paten%2C%20database%20perusahaan%2C%20copyright%2C%20dan%20informasi%20perusahaan" TargetMode="External"/><Relationship Id="rId9" Type="http://schemas.openxmlformats.org/officeDocument/2006/relationships/hyperlink" Target="https://inmarketing.id/key-resources-adalah.html#:~:text=Key%20resources%20terdiri%20atas%3A%201%20Aset%20fisik%3A%20Yaitu,hak%20paten%2C%20database%20perusahaan%2C%20copyright%2C%20dan%20informasi%20perusahaan" TargetMode="External"/><Relationship Id="rId10" Type="http://schemas.openxmlformats.org/officeDocument/2006/relationships/hyperlink" Target="https://inmarketing.id/key-resources-adalah.html#:~:text=Key%20resources%20terdiri%20atas%3A%201%20Aset%20fisik%3A%20Yaitu,hak%20paten%2C%20database%20perusahaan%2C%20copyright%2C%20dan%20informasi%20perusahaan" TargetMode="External"/><Relationship Id="rId11" Type="http://schemas.openxmlformats.org/officeDocument/2006/relationships/hyperlink" Target="https://inmarketing.id/key-resources-adalah.html#:~:text=Key%20resources%20terdiri%20atas%3A%201%20Aset%20fisik%3A%20Yaitu,hak%20paten%2C%20database%20perusahaan%2C%20copyright%2C%20dan%20informasi%20perusahaan" TargetMode="External"/><Relationship Id="rId12" Type="http://schemas.openxmlformats.org/officeDocument/2006/relationships/hyperlink" Target="https://inmarketing.id/key-resources-adalah.html#:~:text=Key%20resources%20terdiri%20atas%3A%201%20Aset%20fisik%3A%20Yaitu,hak%20paten%2C%20database%20perusahaan%2C%20copyright%2C%20dan%20informasi%20perusahaan" TargetMode="External"/><Relationship Id="rId13" Type="http://schemas.openxmlformats.org/officeDocument/2006/relationships/hyperlink" Target="https://www.itstimeforbusiness.com/channels-in-business-model-canvas/#:~:text=Channels%20In%20Business%20Model%20Canvas%201%20Introduction%20to,Optimizing%20Channels%20...%208%20Conclusion%20...%20More%20items" TargetMode="External"/><Relationship Id="rId14" Type="http://schemas.openxmlformats.org/officeDocument/2006/relationships/hyperlink" Target="https://www.itstimeforbusiness.com/channels-in-business-model-canvas/#:~:text=Channels%20In%20Business%20Model%20Canvas%201%20Introduction%20to,Optimizing%20Channels%20...%208%20Conclusion%20...%20More%20items" TargetMode="External"/><Relationship Id="rId15" Type="http://schemas.openxmlformats.org/officeDocument/2006/relationships/hyperlink" Target="https://www.strategyzer.com/business-model-canvas/revenue-streams" TargetMode="External"/><Relationship Id="rId16" Type="http://schemas.openxmlformats.org/officeDocument/2006/relationships/hyperlink" Target="https://www.strategyzer.com/business-model-canvas/revenue-streams" TargetMode="External"/><Relationship Id="rId17" Type="http://schemas.openxmlformats.org/officeDocument/2006/relationships/hyperlink" Target="https://businessmodelanalyst.com/key-activities-business-model-canvas/" TargetMode="External"/><Relationship Id="rId18" Type="http://schemas.openxmlformats.org/officeDocument/2006/relationships/hyperlink" Target="https://businessmodelanalyst.com/cost-structure-business-model-canvas/" TargetMode="External"/><Relationship Id="rId19" Type="http://schemas.openxmlformats.org/officeDocument/2006/relationships/hyperlink" Target="https://fourweekmba.com/key-partners-business-model-canvas/" TargetMode="External"/><Relationship Id="rId20" Type="http://schemas.openxmlformats.org/officeDocument/2006/relationships/hyperlink" Target="https://fourweekmba.com/key-partners-business-model-canvas/" TargetMode="External"/><Relationship Id="rId21" Type="http://schemas.openxmlformats.org/officeDocument/2006/relationships/hyperlink" Target="https://www.itstimeforbusiness.com/business-model-canvas-customer-relationships/#:~:text=The%20customer%20relations%20section%20of%20the%20business%20model,describing%20a%20company&#8217;s%20value%20proposition%20or%20business%20model." TargetMode="External"/><Relationship Id="rId22" Type="http://schemas.openxmlformats.org/officeDocument/2006/relationships/hyperlink" Target="https://www.itstimeforbusiness.com/business-model-canvas-customer-relationships/#:~:text=The%20customer%20relations%20section%20of%20the%20business%20model,describing%20a%20company&#8217;s%20value%20proposition%20or%20business%20model." TargetMode="External"/><Relationship Id="rId23"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hyperlink" Target="https://www.aljazeera.net/tech/2022/11/9/&#1606;&#1601;&#1575;&#1610;&#1575;&#1578;-&#1573;&#1604;&#1603;&#1578;&#1585;&#1608;&#1606;&#1610;&#1577;-&#1581;&#1610;&#1575;&#1577;-&#1584;&#1603;&#1610;&#1577;" TargetMode="External"/><Relationship Id="rId2" Type="http://schemas.openxmlformats.org/officeDocument/2006/relationships/hyperlink" Target="https://startup45.com/&#1578;&#1587;&#1608;&#1610;&#1602;-&#1575;&#1604;&#1605;&#1581;&#1578;&#1608;&#1609;-&#1604;&#1605;&#1588;&#1585;&#1608;&#1593;&#1603;-&#1575;&#1604;&#1585;&#1610;&#1575;&#1583;&#1610;/" TargetMode="External"/><Relationship Id="rId3" Type="http://schemas.openxmlformats.org/officeDocument/2006/relationships/hyperlink" Target="https://startup45.com/&#1578;&#1587;&#1608;&#1610;&#1602;-&#1575;&#1604;&#1605;&#1581;&#1578;&#1608;&#1609;-&#1604;&#1605;&#1588;&#1585;&#1608;&#1593;&#1603;-&#1575;&#1604;&#1585;&#1610;&#1575;&#1583;&#1610;/" TargetMode="External"/><Relationship Id="rId4" Type="http://schemas.openxmlformats.org/officeDocument/2006/relationships/hyperlink" Target="https://www.aljazeera.net/tech/2022/11/9/&#1606;&#1601;&#1575;&#1610;&#1575;&#1578;-&#1573;&#1604;&#1603;&#1578;&#1585;&#1608;&#1606;&#1610;&#1577;-&#1581;&#1610;&#1575;&#1577;-&#1584;&#1603;&#1610;&#1577;" TargetMode="External"/><Relationship Id="rId5" Type="http://schemas.openxmlformats.org/officeDocument/2006/relationships/hyperlink" Target="https://www.aljazeera.net/tech/2022/11/9/&#1606;&#1601;&#1575;&#1610;&#1575;&#1578;-&#1573;&#1604;&#1603;&#1578;&#1585;&#1608;&#1606;&#1610;&#1577;-&#1581;&#1610;&#1575;&#1577;-&#1584;&#1603;&#1610;&#1577;" TargetMode="External"/><Relationship Id="rId6" Type="http://schemas.openxmlformats.org/officeDocument/2006/relationships/hyperlink" Target="https://www.strategyzer.com/business-model-canvas/value-propositions" TargetMode="External"/><Relationship Id="rId7" Type="http://schemas.openxmlformats.org/officeDocument/2006/relationships/hyperlink" Target="https://www.strategyzer.com/business-model-canvas/value-propositions" TargetMode="External"/><Relationship Id="rId8" Type="http://schemas.openxmlformats.org/officeDocument/2006/relationships/hyperlink" Target="https://www.moenv.gov.jo/AR/ListDetails/&#1605;&#1588;&#1575;&#1585;&#1610;&#1593;_&#1575;&#1604;&#1608;&#1586;&#1575;&#1585;&#1577;/35/5" TargetMode="External"/><Relationship Id="rId9" Type="http://schemas.openxmlformats.org/officeDocument/2006/relationships/hyperlink" Target="https://www.moenv.gov.jo/AR/ListDetails/&#1605;&#1588;&#1575;&#1585;&#1610;&#1593;_&#1575;&#1604;&#1608;&#1586;&#1575;&#1585;&#1577;/35/5" TargetMode="External"/><Relationship Id="rId10" Type="http://schemas.openxmlformats.org/officeDocument/2006/relationships/hyperlink" Target="https://www.moenv.gov.jo/AR/ListDetails/&#1605;&#1588;&#1575;&#1585;&#1610;&#1593;_&#1575;&#1604;&#1608;&#1586;&#1575;&#1585;&#1577;/35/5" TargetMode="External"/><Relationship Id="rId11" Type="http://schemas.openxmlformats.org/officeDocument/2006/relationships/hyperlink" Target="https://www.moenv.gov.jo/AR/ListDetails/&#1605;&#1588;&#1575;&#1585;&#1610;&#1593;_&#1575;&#1604;&#1608;&#1586;&#1575;&#1585;&#1577;/35/5" TargetMode="External"/><Relationship Id="rId12" Type="http://schemas.openxmlformats.org/officeDocument/2006/relationships/hyperlink" Target="https://www.itstimeforbusiness.com/channels-in-business-model-canvas/#:~:text=Channels%20In%20Business%20Model%20Canvas%201%20Introduction%20to,Optimizing%20Channels%20...%208%20Conclusion%20...%20More%20items" TargetMode="External"/><Relationship Id="rId13" Type="http://schemas.openxmlformats.org/officeDocument/2006/relationships/hyperlink" Target="https://www.itstimeforbusiness.com/channels-in-business-model-canvas/#:~:text=Channels%20In%20Business%20Model%20Canvas%201%20Introduction%20to,Optimizing%20Channels%20...%208%20Conclusion%20...%20More%20items" TargetMode="External"/><Relationship Id="rId14" Type="http://schemas.openxmlformats.org/officeDocument/2006/relationships/hyperlink" Target="https://phoenixmakran.com/ar/&#1573;&#1593;&#1575;&#1583;&#1577;-&#1578;&#1583;&#1608;&#1610;&#1585;-&#1575;&#1604;&#1606;&#1601;&#1575;&#1610;&#1575;&#1578;-&#1575;&#1604;&#1573;&#1604;&#1603;&#1578;&#1585;&#1608;&#1606;&#1610;&#1577;/" TargetMode="External"/><Relationship Id="rId15" Type="http://schemas.openxmlformats.org/officeDocument/2006/relationships/hyperlink" Target="https://phoenixmakran.com/ar/&#1573;&#1593;&#1575;&#1583;&#1577;-&#1578;&#1583;&#1608;&#1610;&#1585;-&#1575;&#1604;&#1606;&#1601;&#1575;&#1610;&#1575;&#1578;-&#1575;&#1604;&#1573;&#1604;&#1603;&#1578;&#1585;&#1608;&#1606;&#1610;&#1577;/" TargetMode="External"/><Relationship Id="rId16" Type="http://schemas.openxmlformats.org/officeDocument/2006/relationships/hyperlink" Target="https://www.strategyzer.com/business-model-canvas/revenue-streams" TargetMode="External"/><Relationship Id="rId17" Type="http://schemas.openxmlformats.org/officeDocument/2006/relationships/hyperlink" Target="https://startupsfactory.zendesk.com/hc/ar/articles/115001896193-&#1575;&#1583;&#1608;&#1575;&#1578;-&#1575;&#1604;&#1578;&#1582;&#1591;&#1610;&#1591;-&#1575;&#1604;&#1578;&#1608;&#1602;&#1593;&#1575;&#1578;" TargetMode="External"/><Relationship Id="rId18" Type="http://schemas.openxmlformats.org/officeDocument/2006/relationships/hyperlink" Target="https://startupsfactory.zendesk.com/hc/ar/articles/115001896193-&#1575;&#1583;&#1608;&#1575;&#1578;-&#1575;&#1604;&#1578;&#1582;&#1591;&#1610;&#1591;-&#1575;&#1604;&#1578;&#1608;&#1602;&#1593;&#1575;&#1578;" TargetMode="External"/><Relationship Id="rId19" Type="http://schemas.openxmlformats.org/officeDocument/2006/relationships/hyperlink" Target="https://cmshredders.com/ar/electronic-waste/" TargetMode="External"/><Relationship Id="rId20" Type="http://schemas.openxmlformats.org/officeDocument/2006/relationships/hyperlink" Target="https://cmshredders.com/ar/electronic-waste/" TargetMode="External"/><Relationship Id="rId2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Flowchart: Process 3"/>
          <p:cNvSpPr/>
          <p:nvPr/>
        </p:nvSpPr>
        <p:spPr>
          <a:xfrm flipH="1">
            <a:off x="2360520" y="2424240"/>
            <a:ext cx="7470720" cy="4117680"/>
          </a:xfrm>
          <a:prstGeom prst="flowChartProcess">
            <a:avLst/>
          </a:prstGeom>
          <a:solidFill>
            <a:srgbClr val="ededed"/>
          </a:solidFill>
          <a:ln w="19050">
            <a:noFill/>
          </a:ln>
          <a:effectLst>
            <a:outerShdw algn="ctr" blurRad="150120" dir="8461089" dist="250081">
              <a:srgbClr val="000000">
                <a:alpha val="28000"/>
              </a:srgbClr>
            </a:outerShdw>
          </a:effectLst>
          <a:scene3d>
            <a:camera prst="orthographicFront">
              <a:rot lat="0" lon="0" rev="0"/>
            </a:camera>
            <a:lightRig dir="t" rig="contrasting">
              <a:rot lat="0" lon="0" rev="1500000"/>
            </a:lightRig>
          </a:scene3d>
          <a:sp3d prstMaterial="metal">
            <a:bevelT w="88900" h="88900"/>
          </a:sp3d>
        </p:spPr>
        <p:style>
          <a:lnRef idx="0"/>
          <a:fillRef idx="0"/>
          <a:effectRef idx="0"/>
          <a:fontRef idx="minor"/>
        </p:style>
        <p:txBody>
          <a:bodyPr numCol="1" spcCol="0" anchor="ctr">
            <a:noAutofit/>
          </a:bodyPr>
          <a:p>
            <a:pPr algn="ctr" defTabSz="914400">
              <a:lnSpc>
                <a:spcPct val="107000"/>
              </a:lnSpc>
              <a:spcAft>
                <a:spcPts val="799"/>
              </a:spcAft>
            </a:pPr>
            <a:r>
              <a:rPr b="1" lang="ar-JO" sz="1800" spc="-1" strike="noStrike">
                <a:solidFill>
                  <a:srgbClr val="009999"/>
                </a:solidFill>
                <a:latin typeface="Cascadia Code"/>
                <a:cs typeface="Segoe UI"/>
              </a:rPr>
              <a:t>مادة الريادة والابتكار</a:t>
            </a:r>
            <a:endParaRPr b="0" lang="en-US" sz="1800" spc="-1" strike="noStrike">
              <a:solidFill>
                <a:srgbClr val="000000"/>
              </a:solidFill>
              <a:latin typeface="Arial"/>
            </a:endParaRPr>
          </a:p>
          <a:p>
            <a:pPr defTabSz="914400">
              <a:lnSpc>
                <a:spcPct val="107000"/>
              </a:lnSpc>
              <a:spcAft>
                <a:spcPts val="799"/>
              </a:spcAft>
            </a:pPr>
            <a:endParaRPr b="0" lang="en-US" sz="1100" spc="-1" strike="noStrike">
              <a:solidFill>
                <a:srgbClr val="000000"/>
              </a:solidFill>
              <a:latin typeface="Arial"/>
            </a:endParaRPr>
          </a:p>
          <a:p>
            <a:pPr algn="ctr" defTabSz="914400" rtl="1">
              <a:lnSpc>
                <a:spcPct val="107000"/>
              </a:lnSpc>
              <a:spcAft>
                <a:spcPts val="799"/>
              </a:spcAft>
            </a:pPr>
            <a:r>
              <a:rPr b="0" lang="ar-JO" sz="1800" spc="-1" strike="noStrike">
                <a:solidFill>
                  <a:srgbClr val="009999"/>
                </a:solidFill>
                <a:latin typeface="Calibri"/>
                <a:cs typeface="Segoe UI Semilight"/>
              </a:rPr>
              <a:t>مهند غسان احمد الشوشي </a:t>
            </a:r>
            <a:r>
              <a:rPr b="1" lang="en-US" sz="1800" spc="-1" strike="noStrike">
                <a:solidFill>
                  <a:srgbClr val="009999"/>
                </a:solidFill>
                <a:latin typeface="Calibri"/>
                <a:ea typeface="Calibri"/>
              </a:rPr>
              <a:t>0212666</a:t>
            </a:r>
            <a:endParaRPr b="0" lang="en-US" sz="1800" spc="-1" strike="noStrike">
              <a:solidFill>
                <a:srgbClr val="000000"/>
              </a:solidFill>
              <a:latin typeface="Arial"/>
            </a:endParaRPr>
          </a:p>
          <a:p>
            <a:pPr algn="ctr" defTabSz="914400" rtl="1">
              <a:lnSpc>
                <a:spcPct val="107000"/>
              </a:lnSpc>
              <a:spcAft>
                <a:spcPts val="799"/>
              </a:spcAft>
            </a:pPr>
            <a:r>
              <a:rPr b="0" lang="ar-JO" sz="1800" spc="-1" strike="noStrike">
                <a:solidFill>
                  <a:srgbClr val="009999"/>
                </a:solidFill>
                <a:latin typeface="Calibri"/>
                <a:cs typeface="Segoe UI Semilight"/>
              </a:rPr>
              <a:t>جود عبد الحكيم الدباس </a:t>
            </a:r>
            <a:r>
              <a:rPr b="1" lang="en-US" sz="1800" spc="-1" strike="noStrike">
                <a:solidFill>
                  <a:srgbClr val="009999"/>
                </a:solidFill>
                <a:latin typeface="Calibri"/>
                <a:ea typeface="Calibri"/>
              </a:rPr>
              <a:t>0225652</a:t>
            </a:r>
            <a:endParaRPr b="0" lang="en-US" sz="1800" spc="-1" strike="noStrike">
              <a:solidFill>
                <a:srgbClr val="000000"/>
              </a:solidFill>
              <a:latin typeface="Arial"/>
            </a:endParaRPr>
          </a:p>
          <a:p>
            <a:pPr algn="ctr" defTabSz="914400" rtl="1">
              <a:lnSpc>
                <a:spcPct val="107000"/>
              </a:lnSpc>
              <a:spcAft>
                <a:spcPts val="799"/>
              </a:spcAft>
            </a:pPr>
            <a:r>
              <a:rPr b="0" lang="ar-JO" sz="1800" spc="-1" strike="noStrike">
                <a:solidFill>
                  <a:srgbClr val="009999"/>
                </a:solidFill>
                <a:latin typeface="Calibri"/>
                <a:cs typeface="Segoe UI Semilight"/>
              </a:rPr>
              <a:t>ميناس ابراهيم العوامله </a:t>
            </a:r>
            <a:r>
              <a:rPr b="1" lang="en-US" sz="1800" spc="-1" strike="noStrike">
                <a:solidFill>
                  <a:srgbClr val="009999"/>
                </a:solidFill>
                <a:latin typeface="Calibri"/>
                <a:ea typeface="Calibri"/>
              </a:rPr>
              <a:t>0212004</a:t>
            </a:r>
            <a:endParaRPr b="0" lang="en-US" sz="1800" spc="-1" strike="noStrike">
              <a:solidFill>
                <a:srgbClr val="000000"/>
              </a:solidFill>
              <a:latin typeface="Arial"/>
            </a:endParaRPr>
          </a:p>
          <a:p>
            <a:pPr algn="ctr" defTabSz="914400" rtl="1">
              <a:lnSpc>
                <a:spcPct val="107000"/>
              </a:lnSpc>
              <a:spcAft>
                <a:spcPts val="799"/>
              </a:spcAft>
            </a:pPr>
            <a:r>
              <a:rPr b="0" lang="ar-JO" sz="1800" spc="-1" strike="noStrike">
                <a:solidFill>
                  <a:srgbClr val="009999"/>
                </a:solidFill>
                <a:latin typeface="Calibri"/>
                <a:cs typeface="Segoe UI Semilight"/>
              </a:rPr>
              <a:t>فادي مراد عيسى عبوي </a:t>
            </a:r>
            <a:r>
              <a:rPr b="1" lang="en-US" sz="1800" spc="-1" strike="noStrike">
                <a:solidFill>
                  <a:srgbClr val="009999"/>
                </a:solidFill>
                <a:latin typeface="Calibri"/>
                <a:ea typeface="Calibri"/>
              </a:rPr>
              <a:t>0218888</a:t>
            </a:r>
            <a:endParaRPr b="0" lang="en-US" sz="1800" spc="-1" strike="noStrike">
              <a:solidFill>
                <a:srgbClr val="000000"/>
              </a:solidFill>
              <a:latin typeface="Arial"/>
            </a:endParaRPr>
          </a:p>
          <a:p>
            <a:pPr algn="ctr" defTabSz="914400" rtl="1">
              <a:lnSpc>
                <a:spcPct val="107000"/>
              </a:lnSpc>
              <a:spcAft>
                <a:spcPts val="799"/>
              </a:spcAft>
            </a:pPr>
            <a:r>
              <a:rPr b="0" lang="ar-JO" sz="1800" spc="-1" strike="noStrike">
                <a:solidFill>
                  <a:srgbClr val="009999"/>
                </a:solidFill>
                <a:latin typeface="Calibri"/>
                <a:cs typeface="Segoe UI Semilight"/>
              </a:rPr>
              <a:t>معاذ علاء الديري </a:t>
            </a:r>
            <a:r>
              <a:rPr b="1" lang="en-US" sz="1800" spc="-1" strike="noStrike">
                <a:solidFill>
                  <a:srgbClr val="009999"/>
                </a:solidFill>
                <a:latin typeface="Calibri"/>
                <a:ea typeface="Calibri"/>
              </a:rPr>
              <a:t>0214012</a:t>
            </a:r>
            <a:endParaRPr b="0" lang="en-US" sz="1800" spc="-1" strike="noStrike">
              <a:solidFill>
                <a:srgbClr val="000000"/>
              </a:solidFill>
              <a:latin typeface="Arial"/>
            </a:endParaRPr>
          </a:p>
          <a:p>
            <a:pPr algn="ctr" defTabSz="914400" rtl="1">
              <a:lnSpc>
                <a:spcPct val="107000"/>
              </a:lnSpc>
              <a:spcAft>
                <a:spcPts val="799"/>
              </a:spcAft>
            </a:pPr>
            <a:r>
              <a:rPr b="0" lang="ar-JO" sz="1800" spc="-1" strike="noStrike">
                <a:solidFill>
                  <a:srgbClr val="009999"/>
                </a:solidFill>
                <a:latin typeface="Calibri"/>
                <a:cs typeface="Segoe UI Semilight"/>
              </a:rPr>
              <a:t>عمر محمد غنام </a:t>
            </a:r>
            <a:r>
              <a:rPr b="1" lang="en-US" sz="1800" spc="-1" strike="noStrike">
                <a:solidFill>
                  <a:srgbClr val="009999"/>
                </a:solidFill>
                <a:latin typeface="Calibri"/>
                <a:ea typeface="Calibri"/>
              </a:rPr>
              <a:t>0216891</a:t>
            </a:r>
            <a:endParaRPr b="0" lang="en-US" sz="1800" spc="-1" strike="noStrike">
              <a:solidFill>
                <a:srgbClr val="000000"/>
              </a:solidFill>
              <a:latin typeface="Arial"/>
            </a:endParaRPr>
          </a:p>
          <a:p>
            <a:pPr algn="ctr" defTabSz="914400">
              <a:lnSpc>
                <a:spcPct val="107000"/>
              </a:lnSpc>
              <a:spcAft>
                <a:spcPts val="799"/>
              </a:spcAft>
            </a:pPr>
            <a:endParaRPr b="0" lang="en-US" sz="1100" spc="-1" strike="noStrike">
              <a:solidFill>
                <a:srgbClr val="000000"/>
              </a:solidFill>
              <a:latin typeface="Arial"/>
            </a:endParaRPr>
          </a:p>
          <a:p>
            <a:pPr algn="ctr" defTabSz="914400">
              <a:lnSpc>
                <a:spcPct val="107000"/>
              </a:lnSpc>
              <a:spcAft>
                <a:spcPts val="799"/>
              </a:spcAft>
            </a:pPr>
            <a:r>
              <a:rPr b="1" lang="ar-JO" sz="1600" spc="-1" strike="noStrike">
                <a:solidFill>
                  <a:srgbClr val="009999"/>
                </a:solidFill>
                <a:latin typeface="Segoe UI"/>
                <a:cs typeface="Segoe UI"/>
              </a:rPr>
              <a:t>الفصل الثاني </a:t>
            </a:r>
            <a:r>
              <a:rPr b="1" lang="en-US" sz="1600" spc="-1" strike="noStrike">
                <a:solidFill>
                  <a:srgbClr val="009999"/>
                </a:solidFill>
                <a:latin typeface="Calibri"/>
                <a:ea typeface="Calibri"/>
              </a:rPr>
              <a:t>2025</a:t>
            </a:r>
            <a:r>
              <a:rPr b="1" lang="en-US" sz="1600" spc="-1" strike="noStrike">
                <a:solidFill>
                  <a:srgbClr val="009999"/>
                </a:solidFill>
                <a:latin typeface="Calibri"/>
                <a:ea typeface="Calibri"/>
              </a:rPr>
              <a:t> -</a:t>
            </a:r>
            <a:r>
              <a:rPr b="1" lang="en-US" sz="1600" spc="-1" strike="noStrike">
                <a:solidFill>
                  <a:srgbClr val="009999"/>
                </a:solidFill>
                <a:latin typeface="Calibri"/>
                <a:ea typeface="Calibri"/>
              </a:rPr>
              <a:t>2024</a:t>
            </a:r>
            <a:r>
              <a:rPr b="1" lang="en-US" sz="1600" spc="-1" strike="noStrike">
                <a:solidFill>
                  <a:srgbClr val="009999"/>
                </a:solidFill>
                <a:latin typeface="Calibri"/>
                <a:ea typeface="Calibri"/>
              </a:rPr>
              <a:t>  </a:t>
            </a:r>
            <a:endParaRPr b="0" lang="en-US" sz="1600" spc="-1" strike="noStrike">
              <a:solidFill>
                <a:srgbClr val="000000"/>
              </a:solidFill>
              <a:latin typeface="Arial"/>
            </a:endParaRPr>
          </a:p>
          <a:p>
            <a:pPr algn="ctr" defTabSz="914400">
              <a:lnSpc>
                <a:spcPct val="107000"/>
              </a:lnSpc>
              <a:spcAft>
                <a:spcPts val="799"/>
              </a:spcAft>
            </a:pPr>
            <a:r>
              <a:rPr b="1" lang="ar-JO" sz="1600" spc="-1" strike="noStrike">
                <a:solidFill>
                  <a:srgbClr val="009999"/>
                </a:solidFill>
                <a:latin typeface="Segoe UI"/>
                <a:cs typeface="Segoe UI"/>
              </a:rPr>
              <a:t>المهمة </a:t>
            </a:r>
            <a:r>
              <a:rPr b="1" lang="en-US" sz="1600" spc="-1" strike="noStrike">
                <a:solidFill>
                  <a:srgbClr val="009999"/>
                </a:solidFill>
                <a:latin typeface="Calibri"/>
                <a:ea typeface="Calibri"/>
              </a:rPr>
              <a:t>(</a:t>
            </a:r>
            <a:r>
              <a:rPr b="1" lang="en-US" sz="1600" spc="-1" strike="noStrike">
                <a:solidFill>
                  <a:srgbClr val="009999"/>
                </a:solidFill>
                <a:latin typeface="Calibri"/>
                <a:ea typeface="Calibri"/>
              </a:rPr>
              <a:t>2</a:t>
            </a:r>
            <a:r>
              <a:rPr b="1" lang="en-US" sz="1600" spc="-1" strike="noStrike">
                <a:solidFill>
                  <a:srgbClr val="009999"/>
                </a:solidFill>
                <a:latin typeface="Calibri"/>
                <a:ea typeface="Calibri"/>
              </a:rPr>
              <a:t>)</a:t>
            </a:r>
            <a:endParaRPr b="0" lang="en-US" sz="1600" spc="-1" strike="noStrike">
              <a:solidFill>
                <a:srgbClr val="000000"/>
              </a:solidFill>
              <a:latin typeface="Arial"/>
            </a:endParaRPr>
          </a:p>
        </p:txBody>
      </p:sp>
      <p:pic>
        <p:nvPicPr>
          <p:cNvPr id="67" name="Picture 4" descr=""/>
          <p:cNvPicPr/>
          <p:nvPr/>
        </p:nvPicPr>
        <p:blipFill>
          <a:blip r:embed="rId1"/>
          <a:srcRect l="1033" t="2637" r="930" b="2509"/>
          <a:stretch/>
        </p:blipFill>
        <p:spPr>
          <a:xfrm>
            <a:off x="2222280" y="145440"/>
            <a:ext cx="7747200" cy="20095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Rectangle 11"/>
          <p:cNvSpPr/>
          <p:nvPr/>
        </p:nvSpPr>
        <p:spPr>
          <a:xfrm>
            <a:off x="9975600" y="16200"/>
            <a:ext cx="2278800" cy="505008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69" name="TextBox 14"/>
          <p:cNvSpPr/>
          <p:nvPr/>
        </p:nvSpPr>
        <p:spPr>
          <a:xfrm>
            <a:off x="9995040" y="0"/>
            <a:ext cx="2182680" cy="52747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ang-Latn-001" sz="1400" spc="-1" strike="noStrike">
                <a:solidFill>
                  <a:schemeClr val="lt1">
                    <a:lumMod val="95000"/>
                  </a:schemeClr>
                </a:solidFill>
                <a:latin typeface="Calibri"/>
              </a:rPr>
              <a:t>Customer</a:t>
            </a:r>
            <a:r>
              <a:rPr b="1" lang="ang-Latn-001" sz="1400" spc="-1" strike="noStrike">
                <a:solidFill>
                  <a:schemeClr val="lt1">
                    <a:lumMod val="95000"/>
                  </a:schemeClr>
                </a:solidFill>
                <a:latin typeface="Calibri"/>
              </a:rPr>
              <a:t> Segment</a:t>
            </a:r>
            <a:r>
              <a:rPr b="1" lang="ang-Latn" sz="1400" spc="-1" strike="noStrike">
                <a:solidFill>
                  <a:schemeClr val="lt1">
                    <a:lumMod val="95000"/>
                  </a:schemeClr>
                </a:solidFill>
                <a:latin typeface="Calibri"/>
              </a:rPr>
              <a:t>s</a:t>
            </a:r>
            <a:endParaRPr b="0" lang="en-US" sz="1400" spc="-1" strike="noStrike">
              <a:solidFill>
                <a:srgbClr val="000000"/>
              </a:solidFill>
              <a:latin typeface="Arial"/>
            </a:endParaRPr>
          </a:p>
          <a:p>
            <a:pPr algn="ctr" defTabSz="914400" rtl="1">
              <a:lnSpc>
                <a:spcPct val="100000"/>
              </a:lnSpc>
            </a:pPr>
            <a:endParaRPr b="0" lang="en-US" sz="1100" spc="-1" strike="noStrike">
              <a:solidFill>
                <a:srgbClr val="000000"/>
              </a:solidFill>
              <a:latin typeface="Arial"/>
            </a:endParaRPr>
          </a:p>
          <a:p>
            <a:pPr algn="ctr" defTabSz="914400" rtl="1">
              <a:lnSpc>
                <a:spcPct val="100000"/>
              </a:lnSpc>
            </a:pPr>
            <a:r>
              <a:rPr b="1" lang="ar-JO" sz="1100" spc="-1" strike="noStrike">
                <a:solidFill>
                  <a:srgbClr val="002060"/>
                </a:solidFill>
                <a:latin typeface="Segoe UI Light"/>
                <a:cs typeface="Segoe UI Light"/>
              </a:rPr>
              <a:t>الأفراد والأسر</a:t>
            </a:r>
            <a:r>
              <a:rPr b="1" lang="en-US" sz="1100" spc="-1" strike="noStrike">
                <a:solidFill>
                  <a:schemeClr val="dk1"/>
                </a:solidFill>
                <a:latin typeface="Segoe UI Light"/>
              </a:rPr>
              <a:t> :</a:t>
            </a:r>
            <a:r>
              <a:rPr b="0" lang="en-US" sz="1100" spc="-1" strike="noStrike">
                <a:solidFill>
                  <a:schemeClr val="dk1"/>
                </a:solidFill>
                <a:latin typeface="Segoe UI Light"/>
              </a:rPr>
              <a:t> نقدم حلاً مميز لمن يمتلكون أجهزة إلكترونية قديمة ويرغبون في التخلص منها بشكل صحيح ومستدام </a:t>
            </a:r>
            <a:endParaRPr b="0" lang="en-US" sz="1100" spc="-1" strike="noStrike">
              <a:solidFill>
                <a:srgbClr val="000000"/>
              </a:solidFill>
              <a:latin typeface="Arial"/>
            </a:endParaRPr>
          </a:p>
          <a:p>
            <a:pPr algn="ctr" defTabSz="914400" rtl="1">
              <a:lnSpc>
                <a:spcPct val="100000"/>
              </a:lnSpc>
            </a:pPr>
            <a:endParaRPr b="0" lang="en-US" sz="1100" spc="-1" strike="noStrike">
              <a:solidFill>
                <a:srgbClr val="000000"/>
              </a:solidFill>
              <a:latin typeface="Arial"/>
            </a:endParaRPr>
          </a:p>
          <a:p>
            <a:pPr algn="ctr" defTabSz="914400" rtl="1">
              <a:lnSpc>
                <a:spcPct val="100000"/>
              </a:lnSpc>
            </a:pPr>
            <a:r>
              <a:rPr b="1" lang="ar-JO" sz="1100" spc="-1" strike="noStrike">
                <a:solidFill>
                  <a:srgbClr val="002060"/>
                </a:solidFill>
                <a:latin typeface="Segoe UI Light"/>
                <a:cs typeface="Segoe UI Light"/>
              </a:rPr>
              <a:t>الشركات والمؤسسات : </a:t>
            </a:r>
            <a:r>
              <a:rPr b="0" lang="ar-JO" sz="1100" spc="-1" strike="noStrike">
                <a:solidFill>
                  <a:schemeClr val="dk1"/>
                </a:solidFill>
                <a:latin typeface="Segoe UI Light"/>
                <a:cs typeface="Segoe UI Light"/>
              </a:rPr>
              <a:t>نقدم خدماتنا للشركات والمؤسسات التي ترغب في التخلص من الأجهزة القديمة بطريقة فعالة وبيئية، مما يساهم في تحسين بيئة العمل.</a:t>
            </a:r>
            <a:endParaRPr b="0" lang="en-US" sz="1100" spc="-1" strike="noStrike">
              <a:solidFill>
                <a:srgbClr val="000000"/>
              </a:solidFill>
              <a:latin typeface="Arial"/>
            </a:endParaRPr>
          </a:p>
          <a:p>
            <a:pPr algn="ctr" defTabSz="914400" rtl="1">
              <a:lnSpc>
                <a:spcPct val="100000"/>
              </a:lnSpc>
            </a:pPr>
            <a:endParaRPr b="0" lang="en-US" sz="1100" spc="-1" strike="noStrike">
              <a:solidFill>
                <a:srgbClr val="000000"/>
              </a:solidFill>
              <a:latin typeface="Arial"/>
            </a:endParaRPr>
          </a:p>
          <a:p>
            <a:pPr algn="ctr" defTabSz="914400" rtl="1">
              <a:lnSpc>
                <a:spcPct val="100000"/>
              </a:lnSpc>
            </a:pPr>
            <a:r>
              <a:rPr b="1" lang="ar-JO" sz="1100" spc="-1" strike="noStrike">
                <a:solidFill>
                  <a:srgbClr val="002060"/>
                </a:solidFill>
                <a:latin typeface="Segoe UI Light"/>
                <a:cs typeface="Segoe UI Light"/>
              </a:rPr>
              <a:t>مراكز إعادة التدوير والتجميع</a:t>
            </a:r>
            <a:r>
              <a:rPr b="1" lang="ang-Latn-001" sz="1100" spc="-1" strike="noStrike">
                <a:solidFill>
                  <a:srgbClr val="990099"/>
                </a:solidFill>
                <a:latin typeface="Segoe UI Light"/>
              </a:rPr>
              <a:t>:</a:t>
            </a:r>
            <a:endParaRPr b="0" lang="en-US" sz="1100" spc="-1" strike="noStrike">
              <a:solidFill>
                <a:srgbClr val="000000"/>
              </a:solidFill>
              <a:latin typeface="Arial"/>
            </a:endParaRPr>
          </a:p>
          <a:p>
            <a:pPr algn="ctr" defTabSz="914400" rtl="1">
              <a:lnSpc>
                <a:spcPct val="100000"/>
              </a:lnSpc>
            </a:pPr>
            <a:r>
              <a:rPr b="0" lang="ar-JO" sz="1100" spc="-1" strike="noStrike">
                <a:solidFill>
                  <a:schemeClr val="dk1"/>
                </a:solidFill>
                <a:latin typeface="Segoe UI Light"/>
                <a:cs typeface="Segoe UI Light"/>
              </a:rPr>
              <a:t>نعتبر شركاء لمراكز إعادة التدوير والتجميع حيث تسهم في توفير المواد الخام لإعادة ً موثوق تصنيع الأجهزة القديمة. </a:t>
            </a:r>
            <a:endParaRPr b="0" lang="en-US" sz="1100" spc="-1" strike="noStrike">
              <a:solidFill>
                <a:srgbClr val="000000"/>
              </a:solidFill>
              <a:latin typeface="Arial"/>
            </a:endParaRPr>
          </a:p>
          <a:p>
            <a:pPr algn="ctr" defTabSz="914400" rtl="1">
              <a:lnSpc>
                <a:spcPct val="100000"/>
              </a:lnSpc>
            </a:pPr>
            <a:endParaRPr b="0" lang="en-US" sz="1100" spc="-1" strike="noStrike">
              <a:solidFill>
                <a:srgbClr val="000000"/>
              </a:solidFill>
              <a:latin typeface="Arial"/>
            </a:endParaRPr>
          </a:p>
          <a:p>
            <a:pPr algn="ctr" defTabSz="914400" rtl="1">
              <a:lnSpc>
                <a:spcPct val="100000"/>
              </a:lnSpc>
            </a:pPr>
            <a:r>
              <a:rPr b="1" lang="ar-JO" sz="1100" spc="-1" strike="noStrike">
                <a:solidFill>
                  <a:srgbClr val="002060"/>
                </a:solidFill>
                <a:latin typeface="Segoe UI Light"/>
                <a:cs typeface="Segoe UI Light"/>
              </a:rPr>
              <a:t>المستهلكين البيئيين</a:t>
            </a:r>
            <a:r>
              <a:rPr b="0" lang="ang-Latn-001" sz="1100" spc="-1" strike="noStrike">
                <a:solidFill>
                  <a:srgbClr val="002060"/>
                </a:solidFill>
                <a:latin typeface="Segoe UI Light"/>
              </a:rPr>
              <a:t>: </a:t>
            </a:r>
            <a:r>
              <a:rPr b="0" lang="ar-JO" sz="1100" spc="-1" strike="noStrike">
                <a:solidFill>
                  <a:schemeClr val="dk1"/>
                </a:solidFill>
                <a:latin typeface="Segoe UI Light"/>
                <a:cs typeface="Segoe UI Light"/>
              </a:rPr>
              <a:t>يعكس مشروعنا اهتمام المستهلكين البيئيين بالمساهمة في حماية البيئة من خلال التخلص المستدام من الأجهزة القديمة.</a:t>
            </a:r>
            <a:endParaRPr b="0" lang="en-US" sz="1100" spc="-1" strike="noStrike">
              <a:solidFill>
                <a:srgbClr val="000000"/>
              </a:solidFill>
              <a:latin typeface="Arial"/>
            </a:endParaRPr>
          </a:p>
          <a:p>
            <a:pPr algn="ctr" defTabSz="914400" rtl="1">
              <a:lnSpc>
                <a:spcPct val="100000"/>
              </a:lnSpc>
            </a:pPr>
            <a:r>
              <a:rPr b="1" lang="ar-JO" sz="1100" spc="-1" strike="noStrike">
                <a:solidFill>
                  <a:srgbClr val="002060"/>
                </a:solidFill>
                <a:latin typeface="Segoe UI Light"/>
                <a:cs typeface="Segoe UI Light"/>
              </a:rPr>
              <a:t>الجمعيات والمؤسسات البيئية: </a:t>
            </a:r>
            <a:r>
              <a:rPr b="0" lang="ar-JO" sz="1100" spc="-1" strike="noStrike">
                <a:solidFill>
                  <a:schemeClr val="dk1"/>
                </a:solidFill>
                <a:latin typeface="Segoe UI Light"/>
                <a:cs typeface="Segoe UI Light"/>
              </a:rPr>
              <a:t>نعمل ا إلى جنب مع الجمعيات جنب والمؤسسات البيئية لتحقيق أهدافنا المشتركة في مجال الاستدامة والحفاظ على البيئة.</a:t>
            </a:r>
            <a:endParaRPr b="0" lang="en-US" sz="11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p:txBody>
      </p:sp>
      <p:sp>
        <p:nvSpPr>
          <p:cNvPr id="70" name="Rectangle 15"/>
          <p:cNvSpPr/>
          <p:nvPr/>
        </p:nvSpPr>
        <p:spPr>
          <a:xfrm>
            <a:off x="7521840" y="-55800"/>
            <a:ext cx="2525400" cy="5015520"/>
          </a:xfrm>
          <a:prstGeom prst="rect">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71" name="TextBox 18"/>
          <p:cNvSpPr/>
          <p:nvPr/>
        </p:nvSpPr>
        <p:spPr>
          <a:xfrm flipH="1">
            <a:off x="7611480" y="34200"/>
            <a:ext cx="2373120" cy="49698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1200" spc="-1" strike="noStrike">
                <a:solidFill>
                  <a:schemeClr val="lt1"/>
                </a:solidFill>
                <a:latin typeface="Calibri"/>
              </a:rPr>
              <a:t>Value Proposition</a:t>
            </a:r>
            <a:endParaRPr b="0" lang="en-US" sz="1200" spc="-1" strike="noStrike">
              <a:solidFill>
                <a:srgbClr val="000000"/>
              </a:solidFill>
              <a:latin typeface="Arial"/>
            </a:endParaRPr>
          </a:p>
          <a:p>
            <a:pPr algn="r" defTabSz="914400">
              <a:lnSpc>
                <a:spcPct val="100000"/>
              </a:lnSpc>
            </a:pPr>
            <a:r>
              <a:rPr b="0" lang="en-US" sz="1100" spc="-1" strike="noStrike">
                <a:solidFill>
                  <a:srgbClr val="002060"/>
                </a:solidFill>
                <a:latin typeface="Segoe UI Light"/>
              </a:rPr>
              <a:t>. </a:t>
            </a:r>
            <a:r>
              <a:rPr b="1" lang="ar-JO" sz="1100" spc="-1" strike="noStrike">
                <a:solidFill>
                  <a:srgbClr val="002060"/>
                </a:solidFill>
                <a:latin typeface="Segoe UI Light"/>
                <a:cs typeface="Segoe UI Light"/>
              </a:rPr>
              <a:t>زيادة القيمة للعملاء : </a:t>
            </a:r>
            <a:r>
              <a:rPr b="0" lang="ar-JO" sz="1100" spc="-1" strike="noStrike">
                <a:solidFill>
                  <a:schemeClr val="dk1"/>
                </a:solidFill>
                <a:latin typeface="Segoe UI Light"/>
                <a:cs typeface="Segoe UI Light"/>
              </a:rPr>
              <a:t>نحن نقدم لعملائنا فرصة للانتفاع من منتجات وخدمات محسنة ومبتكرة تتناسب مع احتياجاتهم وتفوق توقعاتهم</a:t>
            </a:r>
            <a:r>
              <a:rPr b="0" lang="en-US" sz="1100" spc="-1" strike="noStrike">
                <a:solidFill>
                  <a:schemeClr val="dk1"/>
                </a:solidFill>
                <a:latin typeface="Segoe UI Light"/>
              </a:rPr>
              <a:t>.</a:t>
            </a:r>
            <a:endParaRPr b="0" lang="en-US" sz="1100" spc="-1" strike="noStrike">
              <a:solidFill>
                <a:srgbClr val="000000"/>
              </a:solidFill>
              <a:latin typeface="Arial"/>
            </a:endParaRPr>
          </a:p>
          <a:p>
            <a:pPr algn="r" defTabSz="914400">
              <a:lnSpc>
                <a:spcPct val="100000"/>
              </a:lnSpc>
            </a:pPr>
            <a:r>
              <a:rPr b="1" lang="ar-JO" sz="1100" spc="-1" strike="noStrike">
                <a:solidFill>
                  <a:srgbClr val="002060"/>
                </a:solidFill>
                <a:latin typeface="Segoe UI Light"/>
                <a:cs typeface="Segoe UI Light"/>
              </a:rPr>
              <a:t>توفير الخصوصية والسرية : </a:t>
            </a:r>
            <a:r>
              <a:rPr b="0" lang="ar-JO" sz="1100" spc="-1" strike="noStrike">
                <a:solidFill>
                  <a:schemeClr val="dk1"/>
                </a:solidFill>
                <a:latin typeface="Segoe UI Light"/>
                <a:cs typeface="Segoe UI Light"/>
              </a:rPr>
              <a:t>فنحن نحرص على التخلص بشكل تام ونهائي من البيانات والمعلومات التي تحتويها الأجهزة مما يوفر للعميل الثقة بآدائنا , نظرا بان بعض ممتلكي الأجهزة القديمة والتالفة سواء شركات او أشخاص يرفضوا التخلص منها بسبب خوفهم من امكانية الوصول الى بياناتهم ومعلوماتهم</a:t>
            </a:r>
            <a:endParaRPr b="0" lang="en-US" sz="1100" spc="-1" strike="noStrike">
              <a:solidFill>
                <a:srgbClr val="000000"/>
              </a:solidFill>
              <a:latin typeface="Arial"/>
            </a:endParaRPr>
          </a:p>
          <a:p>
            <a:pPr algn="r" defTabSz="914400">
              <a:lnSpc>
                <a:spcPct val="100000"/>
              </a:lnSpc>
            </a:pPr>
            <a:r>
              <a:rPr b="1" lang="ar-JO" sz="1100" spc="-1" strike="noStrike">
                <a:solidFill>
                  <a:srgbClr val="002060"/>
                </a:solidFill>
                <a:latin typeface="Segoe UI Light"/>
                <a:cs typeface="Segoe UI Light"/>
              </a:rPr>
              <a:t>تلبية توجهات السوق </a:t>
            </a:r>
            <a:r>
              <a:rPr b="0" lang="en-US" sz="1100" spc="-1" strike="noStrike">
                <a:solidFill>
                  <a:srgbClr val="002060"/>
                </a:solidFill>
                <a:latin typeface="Segoe UI Light"/>
              </a:rPr>
              <a:t>: </a:t>
            </a:r>
            <a:r>
              <a:rPr b="0" lang="ar-JO" sz="1100" spc="-1" strike="noStrike">
                <a:solidFill>
                  <a:schemeClr val="dk1"/>
                </a:solidFill>
                <a:latin typeface="Segoe UI Light"/>
                <a:cs typeface="Segoe UI Light"/>
              </a:rPr>
              <a:t>بالتحسين المستمر والابتكار، يمكننا تلبية توقعات العملاء ومتطلبات السوق بشكل أفضل</a:t>
            </a:r>
            <a:r>
              <a:rPr b="0" lang="en-US" sz="1100" spc="-1" strike="noStrike">
                <a:solidFill>
                  <a:schemeClr val="dk1"/>
                </a:solidFill>
                <a:latin typeface="Segoe UI Light"/>
              </a:rPr>
              <a:t>.</a:t>
            </a:r>
            <a:endParaRPr b="0" lang="en-US" sz="1100" spc="-1" strike="noStrike">
              <a:solidFill>
                <a:srgbClr val="000000"/>
              </a:solidFill>
              <a:latin typeface="Arial"/>
            </a:endParaRPr>
          </a:p>
          <a:p>
            <a:pPr algn="r" defTabSz="914400">
              <a:lnSpc>
                <a:spcPct val="100000"/>
              </a:lnSpc>
            </a:pPr>
            <a:r>
              <a:rPr b="1" lang="ar-JO" sz="1100" spc="-1" strike="noStrike">
                <a:solidFill>
                  <a:srgbClr val="002060"/>
                </a:solidFill>
                <a:latin typeface="Segoe UI Light"/>
                <a:cs typeface="Segoe UI Light"/>
              </a:rPr>
              <a:t>الاستدامة البيئية : </a:t>
            </a:r>
            <a:r>
              <a:rPr b="0" lang="ar-JO" sz="1100" spc="-1" strike="noStrike">
                <a:solidFill>
                  <a:schemeClr val="dk1"/>
                </a:solidFill>
                <a:latin typeface="Segoe UI Light"/>
                <a:cs typeface="Segoe UI Light"/>
              </a:rPr>
              <a:t>بتقليل الهدر والاستهلاك غير الضروري، يمكن لمشروعنا الحد من التأثير على البيئة والمساهمة في الاستدامة</a:t>
            </a:r>
            <a:r>
              <a:rPr b="0" lang="en-US" sz="1100" spc="-1" strike="noStrike">
                <a:solidFill>
                  <a:schemeClr val="dk1"/>
                </a:solidFill>
                <a:latin typeface="Segoe UI Light"/>
              </a:rPr>
              <a:t>.</a:t>
            </a:r>
            <a:endParaRPr b="0" lang="en-US" sz="1100" spc="-1" strike="noStrike">
              <a:solidFill>
                <a:srgbClr val="000000"/>
              </a:solidFill>
              <a:latin typeface="Arial"/>
            </a:endParaRPr>
          </a:p>
          <a:p>
            <a:pPr algn="r" defTabSz="914400">
              <a:lnSpc>
                <a:spcPct val="100000"/>
              </a:lnSpc>
            </a:pPr>
            <a:r>
              <a:rPr b="0" lang="ar-JO" sz="1100" spc="-1" strike="noStrike">
                <a:solidFill>
                  <a:srgbClr val="002060"/>
                </a:solidFill>
                <a:latin typeface="Segoe UI Light"/>
                <a:cs typeface="Segoe UI Light"/>
              </a:rPr>
              <a:t>تحسين الجودة والأداء : </a:t>
            </a:r>
            <a:r>
              <a:rPr b="0" lang="ar-JO" sz="1100" spc="-1" strike="noStrike">
                <a:solidFill>
                  <a:schemeClr val="dk1"/>
                </a:solidFill>
                <a:latin typeface="Segoe UI Light"/>
                <a:cs typeface="Segoe UI Light"/>
              </a:rPr>
              <a:t>من خلال تجديد التصميم واستخدام التقنيات المتقدمة، يمكننا تحسين جودة المنتجات وزيادة ادائها</a:t>
            </a:r>
            <a:r>
              <a:rPr b="0" lang="en-US" sz="1100" spc="-1" strike="noStrike">
                <a:solidFill>
                  <a:schemeClr val="dk1"/>
                </a:solidFill>
                <a:latin typeface="Segoe UI Light"/>
              </a:rPr>
              <a:t> </a:t>
            </a:r>
            <a:r>
              <a:rPr b="0" lang="en-US" sz="1100" spc="-1" strike="noStrike">
                <a:solidFill>
                  <a:schemeClr val="dk1"/>
                </a:solidFill>
                <a:latin typeface="Segoe UI Light"/>
              </a:rPr>
              <a:t>.</a:t>
            </a:r>
            <a:endParaRPr b="0" lang="en-US" sz="1100" spc="-1" strike="noStrike">
              <a:solidFill>
                <a:srgbClr val="000000"/>
              </a:solidFill>
              <a:latin typeface="Arial"/>
            </a:endParaRPr>
          </a:p>
          <a:p>
            <a:pPr algn="r" defTabSz="914400">
              <a:lnSpc>
                <a:spcPct val="100000"/>
              </a:lnSpc>
            </a:pPr>
            <a:r>
              <a:rPr b="1" lang="ar-JO" sz="1100" spc="-1" strike="noStrike">
                <a:solidFill>
                  <a:srgbClr val="002060"/>
                </a:solidFill>
                <a:latin typeface="Segoe UI Light"/>
                <a:cs typeface="Segoe UI Light"/>
              </a:rPr>
              <a:t>تقليل التكاليف وتحسين الربحية : </a:t>
            </a:r>
            <a:r>
              <a:rPr b="0" lang="ar-JO" sz="1100" spc="-1" strike="noStrike">
                <a:solidFill>
                  <a:schemeClr val="dk1"/>
                </a:solidFill>
                <a:latin typeface="Segoe UI Light"/>
                <a:cs typeface="Segoe UI Light"/>
              </a:rPr>
              <a:t>بفضل التحسينات التي يجلبها إعادة التصنيع المبتكر، يمكننا هذا من تقليل تكاليف الإنتاج والتشغيل ، وبالتالي زيادة الربحية</a:t>
            </a:r>
            <a:r>
              <a:rPr b="0" lang="en-US" sz="1100" spc="-1" strike="noStrike">
                <a:solidFill>
                  <a:schemeClr val="dk1"/>
                </a:solidFill>
                <a:latin typeface="Segoe UI Light"/>
              </a:rPr>
              <a:t>. </a:t>
            </a:r>
            <a:endParaRPr b="0" lang="en-US" sz="1100" spc="-1" strike="noStrike">
              <a:solidFill>
                <a:srgbClr val="000000"/>
              </a:solidFill>
              <a:latin typeface="Arial"/>
            </a:endParaRPr>
          </a:p>
        </p:txBody>
      </p:sp>
      <p:sp>
        <p:nvSpPr>
          <p:cNvPr id="72" name="Rectangle 27"/>
          <p:cNvSpPr/>
          <p:nvPr/>
        </p:nvSpPr>
        <p:spPr>
          <a:xfrm>
            <a:off x="5334480" y="4947120"/>
            <a:ext cx="6856920" cy="1924560"/>
          </a:xfrm>
          <a:prstGeom prst="rect">
            <a:avLst/>
          </a:prstGeom>
          <a:solidFill>
            <a:srgbClr val="4472c4"/>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pic>
        <p:nvPicPr>
          <p:cNvPr id="73" name="Picture 28" descr=""/>
          <p:cNvPicPr/>
          <p:nvPr/>
        </p:nvPicPr>
        <p:blipFill>
          <a:blip r:embed="rId1"/>
          <a:stretch/>
        </p:blipFill>
        <p:spPr>
          <a:xfrm>
            <a:off x="-90720" y="4947120"/>
            <a:ext cx="5425200" cy="1927800"/>
          </a:xfrm>
          <a:prstGeom prst="rect">
            <a:avLst/>
          </a:prstGeom>
          <a:ln w="0">
            <a:noFill/>
          </a:ln>
        </p:spPr>
      </p:pic>
      <p:sp>
        <p:nvSpPr>
          <p:cNvPr id="74" name="Rectangle 1"/>
          <p:cNvSpPr/>
          <p:nvPr/>
        </p:nvSpPr>
        <p:spPr>
          <a:xfrm>
            <a:off x="4482360" y="-66600"/>
            <a:ext cx="3060360" cy="5015520"/>
          </a:xfrm>
          <a:prstGeom prst="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75" name="TextBox 23"/>
          <p:cNvSpPr/>
          <p:nvPr/>
        </p:nvSpPr>
        <p:spPr>
          <a:xfrm>
            <a:off x="4402800" y="-32040"/>
            <a:ext cx="3111480" cy="52902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1100" spc="-1" strike="noStrike">
                <a:solidFill>
                  <a:schemeClr val="lt1"/>
                </a:solidFill>
                <a:latin typeface="Calibri"/>
              </a:rPr>
              <a:t>Channels</a:t>
            </a:r>
            <a:endParaRPr b="0" lang="en-US" sz="1100" spc="-1" strike="noStrike">
              <a:solidFill>
                <a:srgbClr val="000000"/>
              </a:solidFill>
              <a:latin typeface="Arial"/>
            </a:endParaRPr>
          </a:p>
          <a:p>
            <a:pPr algn="r" defTabSz="914400">
              <a:lnSpc>
                <a:spcPct val="100000"/>
              </a:lnSpc>
            </a:pPr>
            <a:r>
              <a:rPr b="0" lang="en-US" sz="1100" spc="-1" strike="noStrike">
                <a:solidFill>
                  <a:schemeClr val="dk1"/>
                </a:solidFill>
                <a:latin typeface="Segoe UI Light"/>
              </a:rPr>
              <a:t>.</a:t>
            </a:r>
            <a:r>
              <a:rPr b="1" lang="en-US" sz="1100" spc="-1" strike="noStrike">
                <a:solidFill>
                  <a:srgbClr val="002060"/>
                </a:solidFill>
                <a:latin typeface="Segoe UI Light"/>
              </a:rPr>
              <a:t> </a:t>
            </a:r>
            <a:r>
              <a:rPr b="1" lang="ar-JO" sz="1100" spc="-1" strike="noStrike">
                <a:solidFill>
                  <a:srgbClr val="002060"/>
                </a:solidFill>
                <a:latin typeface="Segoe UI Light"/>
                <a:cs typeface="Segoe UI Light"/>
              </a:rPr>
              <a:t>وسائل التواصل الاجتماعي </a:t>
            </a:r>
            <a:r>
              <a:rPr b="0" lang="en-US" sz="1100" spc="-1" strike="noStrike">
                <a:solidFill>
                  <a:srgbClr val="002060"/>
                </a:solidFill>
                <a:latin typeface="Segoe UI Light"/>
              </a:rPr>
              <a:t>: </a:t>
            </a:r>
            <a:r>
              <a:rPr b="0" lang="ar-JO" sz="1100" spc="-1" strike="noStrike">
                <a:solidFill>
                  <a:schemeClr val="dk1"/>
                </a:solidFill>
                <a:latin typeface="Segoe UI Light"/>
                <a:cs typeface="Segoe UI Light"/>
              </a:rPr>
              <a:t>مثل فيسبوك وإنستجرام تسمح لنا بالوصول إلى جمهور واسع ومتنوع من الأفراد والشركات</a:t>
            </a:r>
            <a:r>
              <a:rPr b="0" lang="en-US" sz="1100" spc="-1" strike="noStrike">
                <a:solidFill>
                  <a:schemeClr val="dk1"/>
                </a:solidFill>
                <a:latin typeface="Segoe UI Light"/>
              </a:rPr>
              <a:t>.</a:t>
            </a:r>
            <a:endParaRPr b="0" lang="en-US" sz="1100" spc="-1" strike="noStrike">
              <a:solidFill>
                <a:srgbClr val="000000"/>
              </a:solidFill>
              <a:latin typeface="Arial"/>
            </a:endParaRPr>
          </a:p>
          <a:p>
            <a:pPr marL="171360" indent="-171360" algn="r" defTabSz="914400">
              <a:lnSpc>
                <a:spcPct val="100000"/>
              </a:lnSpc>
              <a:buClr>
                <a:srgbClr val="000000"/>
              </a:buClr>
              <a:buFont typeface="OpenSymbol"/>
              <a:buChar char="-"/>
            </a:pPr>
            <a:r>
              <a:rPr b="0" lang="ar-JO" sz="1100" spc="-1" strike="noStrike">
                <a:solidFill>
                  <a:schemeClr val="dk1"/>
                </a:solidFill>
                <a:latin typeface="Segoe UI Light"/>
                <a:cs typeface="Segoe UI Light"/>
              </a:rPr>
              <a:t>تمكّننا من نشر محتوى متنوع مثل الصور والفيديوهات لجذب انتباه الجمهور وتعزيز الوعي بمشروعنا. - تقديم وسيلة تفاعلية للتواصل المستمر مع العملاء من خلال التعليقات والردود السريعة</a:t>
            </a:r>
            <a:r>
              <a:rPr b="0" lang="en-US" sz="1100" spc="-1" strike="noStrike">
                <a:solidFill>
                  <a:schemeClr val="dk1"/>
                </a:solidFill>
                <a:latin typeface="Segoe UI Light"/>
              </a:rPr>
              <a:t>.</a:t>
            </a:r>
            <a:endParaRPr b="0" lang="en-US" sz="1100" spc="-1" strike="noStrike">
              <a:solidFill>
                <a:srgbClr val="000000"/>
              </a:solidFill>
              <a:latin typeface="Arial"/>
            </a:endParaRPr>
          </a:p>
          <a:p>
            <a:pPr algn="r" defTabSz="914400">
              <a:lnSpc>
                <a:spcPct val="100000"/>
              </a:lnSpc>
            </a:pPr>
            <a:r>
              <a:rPr b="0" lang="en-US" sz="1100" spc="-1" strike="noStrike">
                <a:solidFill>
                  <a:srgbClr val="002060"/>
                </a:solidFill>
                <a:latin typeface="Segoe UI Light"/>
              </a:rPr>
              <a:t>. </a:t>
            </a:r>
            <a:r>
              <a:rPr b="1" lang="ar-JO" sz="1100" spc="-1" strike="noStrike">
                <a:solidFill>
                  <a:srgbClr val="002060"/>
                </a:solidFill>
                <a:latin typeface="Segoe UI Light"/>
                <a:cs typeface="Segoe UI Light"/>
              </a:rPr>
              <a:t>موقع الويب والتطبيق الالكتروني</a:t>
            </a:r>
            <a:r>
              <a:rPr b="1" lang="en-US" sz="1100" spc="-1" strike="noStrike">
                <a:solidFill>
                  <a:srgbClr val="002060"/>
                </a:solidFill>
                <a:latin typeface="Segoe UI Light"/>
              </a:rPr>
              <a:t> </a:t>
            </a:r>
            <a:r>
              <a:rPr b="1" lang="en-US" sz="1100" spc="-1" strike="noStrike">
                <a:solidFill>
                  <a:srgbClr val="002060"/>
                </a:solidFill>
                <a:latin typeface="Segoe UI Light"/>
              </a:rPr>
              <a:t>:</a:t>
            </a:r>
            <a:endParaRPr b="0" lang="en-US" sz="1100" spc="-1" strike="noStrike">
              <a:solidFill>
                <a:srgbClr val="000000"/>
              </a:solidFill>
              <a:latin typeface="Arial"/>
            </a:endParaRPr>
          </a:p>
          <a:p>
            <a:pPr algn="r" defTabSz="914400">
              <a:lnSpc>
                <a:spcPct val="100000"/>
              </a:lnSpc>
            </a:pPr>
            <a:r>
              <a:rPr b="0" lang="en-US" sz="1100" spc="-1" strike="noStrike">
                <a:solidFill>
                  <a:schemeClr val="dk1"/>
                </a:solidFill>
                <a:latin typeface="Segoe UI Light"/>
              </a:rPr>
              <a:t>-  </a:t>
            </a:r>
            <a:r>
              <a:rPr b="0" lang="ar-JO" sz="1100" spc="-1" strike="noStrike">
                <a:solidFill>
                  <a:schemeClr val="dk1"/>
                </a:solidFill>
                <a:latin typeface="Segoe UI Light"/>
                <a:cs typeface="Segoe UI Light"/>
              </a:rPr>
              <a:t>للمعلومات حول خدماتنا وكيفية الاستفادة منها ً مركزي ً يوفر مصدر . - يمكن للعملاء من جميع الشرائح تصفح المحتوى والخدمات بسهولة وفهم أفضل لكيفية التعاون معنا. - يوفر وسيلة للتواصل المباشر معنا من خلال نماذج الاتصال أو طلبات الحجز</a:t>
            </a:r>
            <a:r>
              <a:rPr b="0" lang="en-US" sz="1100" spc="-1" strike="noStrike">
                <a:solidFill>
                  <a:schemeClr val="dk1"/>
                </a:solidFill>
                <a:latin typeface="Segoe UI Light"/>
              </a:rPr>
              <a:t>.</a:t>
            </a:r>
            <a:endParaRPr b="0" lang="en-US" sz="1100" spc="-1" strike="noStrike">
              <a:solidFill>
                <a:srgbClr val="000000"/>
              </a:solidFill>
              <a:latin typeface="Arial"/>
            </a:endParaRPr>
          </a:p>
          <a:p>
            <a:pPr marL="171360" indent="-171360" algn="r" defTabSz="914400">
              <a:lnSpc>
                <a:spcPct val="100000"/>
              </a:lnSpc>
              <a:buClr>
                <a:srgbClr val="002060"/>
              </a:buClr>
              <a:buFont typeface="OpenSymbol"/>
              <a:buChar char="-"/>
            </a:pPr>
            <a:r>
              <a:rPr b="1" lang="ar-JO" sz="1100" spc="-1" strike="noStrike">
                <a:solidFill>
                  <a:srgbClr val="002060"/>
                </a:solidFill>
                <a:latin typeface="Segoe UI Light"/>
                <a:cs typeface="Segoe UI Light"/>
              </a:rPr>
              <a:t>البريد الإلكتروني</a:t>
            </a:r>
            <a:r>
              <a:rPr b="1" lang="en-US" sz="1100" spc="-1" strike="noStrike">
                <a:solidFill>
                  <a:srgbClr val="002060"/>
                </a:solidFill>
                <a:latin typeface="Segoe UI Light"/>
              </a:rPr>
              <a:t>:</a:t>
            </a:r>
            <a:endParaRPr b="0" lang="en-US" sz="1100" spc="-1" strike="noStrike">
              <a:solidFill>
                <a:srgbClr val="000000"/>
              </a:solidFill>
              <a:latin typeface="Arial"/>
            </a:endParaRPr>
          </a:p>
          <a:p>
            <a:pPr marL="171360" indent="-171360" algn="r" defTabSz="914400">
              <a:lnSpc>
                <a:spcPct val="100000"/>
              </a:lnSpc>
              <a:buClr>
                <a:srgbClr val="000000"/>
              </a:buClr>
              <a:buFont typeface="OpenSymbol"/>
              <a:buChar char="-"/>
            </a:pPr>
            <a:r>
              <a:rPr b="0" lang="ar-JO" sz="1100" spc="-1" strike="noStrike">
                <a:solidFill>
                  <a:schemeClr val="dk1"/>
                </a:solidFill>
                <a:latin typeface="Segoe UI Light"/>
                <a:cs typeface="Segoe UI Light"/>
              </a:rPr>
              <a:t>يتيح لنا إرسال رسائل موجهة وعروض خاصة للعملاء المهتمين.  يسهم في تفاعل أعمق مع العملاء من خلال التواصل الشخصي والاهتمام بتلبية احتياجاتهم</a:t>
            </a:r>
            <a:r>
              <a:rPr b="0" lang="en-US" sz="1100" spc="-1" strike="noStrike">
                <a:solidFill>
                  <a:schemeClr val="dk1"/>
                </a:solidFill>
                <a:latin typeface="Segoe UI Light"/>
              </a:rPr>
              <a:t>.</a:t>
            </a:r>
            <a:endParaRPr b="0" lang="en-US" sz="1100" spc="-1" strike="noStrike">
              <a:solidFill>
                <a:srgbClr val="000000"/>
              </a:solidFill>
              <a:latin typeface="Arial"/>
            </a:endParaRPr>
          </a:p>
          <a:p>
            <a:pPr marL="171360" indent="-171360" algn="r" defTabSz="914400">
              <a:lnSpc>
                <a:spcPct val="100000"/>
              </a:lnSpc>
              <a:buClr>
                <a:srgbClr val="002060"/>
              </a:buClr>
              <a:buFont typeface="OpenSymbol"/>
              <a:buChar char="-"/>
            </a:pPr>
            <a:r>
              <a:rPr b="1" lang="ar-JO" sz="1100" spc="-1" strike="noStrike">
                <a:solidFill>
                  <a:srgbClr val="002060"/>
                </a:solidFill>
                <a:latin typeface="Segoe UI Light"/>
                <a:cs typeface="Segoe UI Light"/>
              </a:rPr>
              <a:t>الفعاليات والمعارض :- </a:t>
            </a:r>
            <a:r>
              <a:rPr b="0" lang="ar-JO" sz="1100" spc="-1" strike="noStrike">
                <a:solidFill>
                  <a:schemeClr val="dk1"/>
                </a:solidFill>
                <a:latin typeface="Segoe UI Light"/>
                <a:cs typeface="Segoe UI Light"/>
              </a:rPr>
              <a:t>تمكيننا من التفاعل المباشر مع العملاء والمهتم والمهتمين لشرح تفاصيل مشروعنا والاستجابة لاستفساراتهم. - فرصة لعرض الأجهزة القديمة وشرح فوائدها المحتملة أمام الجمهور. - تعزيز الثقة من خلال التواجد الشخصي وتقديم الحلول والاستشارات</a:t>
            </a:r>
            <a:r>
              <a:rPr b="0" lang="en-US" sz="1100" spc="-1" strike="noStrike">
                <a:solidFill>
                  <a:schemeClr val="dk1"/>
                </a:solidFill>
                <a:latin typeface="Segoe UI Light"/>
              </a:rPr>
              <a:t>. </a:t>
            </a:r>
            <a:endParaRPr b="0" lang="en-US" sz="1100" spc="-1" strike="noStrike">
              <a:solidFill>
                <a:srgbClr val="000000"/>
              </a:solidFill>
              <a:latin typeface="Arial"/>
            </a:endParaRPr>
          </a:p>
          <a:p>
            <a:pPr marL="171360" indent="-171360" algn="r" defTabSz="914400">
              <a:lnSpc>
                <a:spcPct val="100000"/>
              </a:lnSpc>
              <a:buClr>
                <a:srgbClr val="002060"/>
              </a:buClr>
              <a:buFont typeface="OpenSymbol"/>
              <a:buChar char="-"/>
            </a:pPr>
            <a:r>
              <a:rPr b="1" lang="ar-JO" sz="1100" spc="-1" strike="noStrike">
                <a:solidFill>
                  <a:srgbClr val="002060"/>
                </a:solidFill>
                <a:latin typeface="Segoe UI Light"/>
                <a:cs typeface="Segoe UI Light"/>
              </a:rPr>
              <a:t>الجمعيات والمؤسسات البيئية</a:t>
            </a:r>
            <a:r>
              <a:rPr b="1" lang="en-US" sz="1100" spc="-1" strike="noStrike">
                <a:solidFill>
                  <a:srgbClr val="002060"/>
                </a:solidFill>
                <a:latin typeface="Segoe UI Light"/>
              </a:rPr>
              <a:t>:</a:t>
            </a:r>
            <a:endParaRPr b="0" lang="en-US" sz="1100" spc="-1" strike="noStrike">
              <a:solidFill>
                <a:srgbClr val="000000"/>
              </a:solidFill>
              <a:latin typeface="Arial"/>
            </a:endParaRPr>
          </a:p>
          <a:p>
            <a:pPr marL="171360" indent="-171360" algn="r" defTabSz="914400">
              <a:lnSpc>
                <a:spcPct val="100000"/>
              </a:lnSpc>
              <a:buClr>
                <a:srgbClr val="000000"/>
              </a:buClr>
              <a:buFont typeface="OpenSymbol"/>
              <a:buChar char="-"/>
            </a:pPr>
            <a:r>
              <a:rPr b="0" lang="en-US" sz="1100" spc="-1" strike="noStrike">
                <a:solidFill>
                  <a:schemeClr val="dk1"/>
                </a:solidFill>
                <a:latin typeface="Segoe UI Light"/>
              </a:rPr>
              <a:t>- </a:t>
            </a:r>
            <a:r>
              <a:rPr b="0" lang="ar-JO" sz="1100" spc="-1" strike="noStrike">
                <a:solidFill>
                  <a:schemeClr val="dk1"/>
                </a:solidFill>
                <a:latin typeface="Segoe UI Light"/>
                <a:cs typeface="Segoe UI Light"/>
              </a:rPr>
              <a:t>تعزز من مصداقية مشروعنا من خلال الشراكة مع منظمات بيئية موثوقة</a:t>
            </a:r>
            <a:r>
              <a:rPr b="0" lang="en-US" sz="1100" spc="-1" strike="noStrike">
                <a:solidFill>
                  <a:schemeClr val="dk1"/>
                </a:solidFill>
                <a:latin typeface="Segoe UI Light"/>
              </a:rPr>
              <a:t>.</a:t>
            </a:r>
            <a:endParaRPr b="0" lang="en-US" sz="1100" spc="-1" strike="noStrike">
              <a:solidFill>
                <a:srgbClr val="000000"/>
              </a:solidFill>
              <a:latin typeface="Arial"/>
            </a:endParaRPr>
          </a:p>
          <a:p>
            <a:pPr marL="171360" indent="-171360" algn="r" defTabSz="914400">
              <a:lnSpc>
                <a:spcPct val="100000"/>
              </a:lnSpc>
              <a:buClr>
                <a:srgbClr val="000000"/>
              </a:buClr>
              <a:buFont typeface="OpenSymbol"/>
              <a:buChar char="-"/>
            </a:pPr>
            <a:r>
              <a:rPr b="0" lang="en-US" sz="1100" spc="-1" strike="noStrike">
                <a:solidFill>
                  <a:schemeClr val="dk1"/>
                </a:solidFill>
                <a:latin typeface="Segoe UI Light"/>
              </a:rPr>
              <a:t>- </a:t>
            </a:r>
            <a:r>
              <a:rPr b="0" lang="ar-JO" sz="1100" spc="-1" strike="noStrike">
                <a:solidFill>
                  <a:schemeClr val="dk1"/>
                </a:solidFill>
                <a:latin typeface="Segoe UI Light"/>
                <a:cs typeface="Segoe UI Light"/>
              </a:rPr>
              <a:t>تمكننا من الوصول إلى جمهور مشترك مهتم بالاستدامة والحفاظ على البيئة</a:t>
            </a:r>
            <a:r>
              <a:rPr b="0" lang="en-US" sz="1100" spc="-1" strike="noStrike">
                <a:solidFill>
                  <a:schemeClr val="dk1"/>
                </a:solidFill>
                <a:latin typeface="Segoe UI Light"/>
              </a:rPr>
              <a:t>.</a:t>
            </a:r>
            <a:endParaRPr b="0" lang="en-US" sz="1100" spc="-1" strike="noStrike">
              <a:solidFill>
                <a:srgbClr val="000000"/>
              </a:solidFill>
              <a:latin typeface="Arial"/>
            </a:endParaRPr>
          </a:p>
        </p:txBody>
      </p:sp>
      <p:sp>
        <p:nvSpPr>
          <p:cNvPr id="76" name="Rectangle 2"/>
          <p:cNvSpPr/>
          <p:nvPr/>
        </p:nvSpPr>
        <p:spPr>
          <a:xfrm>
            <a:off x="2345400" y="-78840"/>
            <a:ext cx="2168640" cy="1318680"/>
          </a:xfrm>
          <a:prstGeom prst="rect">
            <a:avLst/>
          </a:prstGeom>
          <a:solidFill>
            <a:srgbClr val="e5e5e5"/>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77" name="TextBox 24"/>
          <p:cNvSpPr/>
          <p:nvPr/>
        </p:nvSpPr>
        <p:spPr>
          <a:xfrm>
            <a:off x="2326680" y="-93600"/>
            <a:ext cx="2287440" cy="15919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1200" spc="-1" strike="noStrike">
                <a:solidFill>
                  <a:schemeClr val="lt1"/>
                </a:solidFill>
                <a:latin typeface="Calibri"/>
              </a:rPr>
              <a:t>Revenue</a:t>
            </a:r>
            <a:r>
              <a:rPr b="1" lang="en-US" sz="1600" spc="-1" strike="noStrike">
                <a:solidFill>
                  <a:schemeClr val="lt1"/>
                </a:solidFill>
                <a:latin typeface="Calibri"/>
              </a:rPr>
              <a:t> </a:t>
            </a:r>
            <a:r>
              <a:rPr b="1" lang="en-US" sz="1200" spc="-1" strike="noStrike">
                <a:solidFill>
                  <a:schemeClr val="lt1"/>
                </a:solidFill>
                <a:latin typeface="Calibri"/>
              </a:rPr>
              <a:t>Streams</a:t>
            </a:r>
            <a:endParaRPr b="0" lang="en-US" sz="1200" spc="-1" strike="noStrike">
              <a:solidFill>
                <a:srgbClr val="000000"/>
              </a:solidFill>
              <a:latin typeface="Arial"/>
            </a:endParaRPr>
          </a:p>
          <a:p>
            <a:pPr algn="ctr" defTabSz="914400">
              <a:lnSpc>
                <a:spcPct val="100000"/>
              </a:lnSpc>
            </a:pPr>
            <a:r>
              <a:rPr b="0" lang="en-US" sz="1000" spc="-1" strike="noStrike">
                <a:solidFill>
                  <a:srgbClr val="002060"/>
                </a:solidFill>
                <a:latin typeface="Segoe UI Light"/>
              </a:rPr>
              <a:t>•</a:t>
            </a:r>
            <a:r>
              <a:rPr b="0" lang="ar-JO" sz="1000" spc="-1" strike="noStrike">
                <a:solidFill>
                  <a:srgbClr val="002060"/>
                </a:solidFill>
                <a:latin typeface="Segoe UI Light"/>
                <a:cs typeface="Segoe UI Light"/>
              </a:rPr>
              <a:t>شركات الأجهزة التكنولوجية التي تقوم بعملية الشراء</a:t>
            </a:r>
            <a:endParaRPr b="0" lang="en-US" sz="1000" spc="-1" strike="noStrike">
              <a:solidFill>
                <a:srgbClr val="000000"/>
              </a:solidFill>
              <a:latin typeface="Arial"/>
            </a:endParaRPr>
          </a:p>
          <a:p>
            <a:pPr algn="ctr" defTabSz="914400">
              <a:lnSpc>
                <a:spcPct val="100000"/>
              </a:lnSpc>
            </a:pPr>
            <a:r>
              <a:rPr b="0" lang="en-US" sz="1000" spc="-1" strike="noStrike">
                <a:solidFill>
                  <a:srgbClr val="002060"/>
                </a:solidFill>
                <a:latin typeface="Segoe UI Light"/>
              </a:rPr>
              <a:t> • </a:t>
            </a:r>
            <a:r>
              <a:rPr b="0" lang="ar-JO" sz="1000" spc="-1" strike="noStrike">
                <a:solidFill>
                  <a:srgbClr val="002060"/>
                </a:solidFill>
                <a:latin typeface="Segoe UI Light"/>
                <a:cs typeface="Segoe UI Light"/>
              </a:rPr>
              <a:t>الإعلانات التي تعمل على جذب العملاء</a:t>
            </a:r>
            <a:endParaRPr b="0" lang="en-US" sz="1000" spc="-1" strike="noStrike">
              <a:solidFill>
                <a:srgbClr val="000000"/>
              </a:solidFill>
              <a:latin typeface="Arial"/>
            </a:endParaRPr>
          </a:p>
          <a:p>
            <a:pPr algn="ctr" defTabSz="914400">
              <a:lnSpc>
                <a:spcPct val="100000"/>
              </a:lnSpc>
            </a:pPr>
            <a:r>
              <a:rPr b="0" lang="en-US" sz="1000" spc="-1" strike="noStrike">
                <a:solidFill>
                  <a:srgbClr val="002060"/>
                </a:solidFill>
                <a:latin typeface="Segoe UI Light"/>
              </a:rPr>
              <a:t>• </a:t>
            </a:r>
            <a:r>
              <a:rPr b="0" lang="ar-JO" sz="1000" spc="-1" strike="noStrike">
                <a:solidFill>
                  <a:srgbClr val="002060"/>
                </a:solidFill>
                <a:latin typeface="Segoe UI Light"/>
                <a:cs typeface="Segoe UI Light"/>
              </a:rPr>
              <a:t>مصانع استخلاص المواد الكيميائية</a:t>
            </a:r>
            <a:r>
              <a:rPr b="0" lang="en-US" sz="1000" spc="-1" strike="noStrike">
                <a:solidFill>
                  <a:srgbClr val="002060"/>
                </a:solidFill>
                <a:latin typeface="Segoe UI Light"/>
              </a:rPr>
              <a:t> </a:t>
            </a:r>
            <a:endParaRPr b="0" lang="en-US" sz="1000" spc="-1" strike="noStrike">
              <a:solidFill>
                <a:srgbClr val="000000"/>
              </a:solidFill>
              <a:latin typeface="Arial"/>
            </a:endParaRPr>
          </a:p>
          <a:p>
            <a:pPr algn="ctr" defTabSz="914400">
              <a:lnSpc>
                <a:spcPct val="100000"/>
              </a:lnSpc>
            </a:pPr>
            <a:r>
              <a:rPr b="0" lang="en-US" sz="1000" spc="-1" strike="noStrike">
                <a:solidFill>
                  <a:srgbClr val="002060"/>
                </a:solidFill>
                <a:latin typeface="Segoe UI Light"/>
              </a:rPr>
              <a:t>•</a:t>
            </a:r>
            <a:r>
              <a:rPr b="0" lang="ar-JO" sz="1000" spc="-1" strike="noStrike">
                <a:solidFill>
                  <a:srgbClr val="002060"/>
                </a:solidFill>
                <a:latin typeface="Segoe UI Light"/>
                <a:cs typeface="Segoe UI Light"/>
              </a:rPr>
              <a:t>الايرادات القادمة من العملاء عند الشراء من خلال التطبيق</a:t>
            </a:r>
            <a:endParaRPr b="0" lang="en-US" sz="1000" spc="-1" strike="noStrike">
              <a:solidFill>
                <a:srgbClr val="000000"/>
              </a:solidFill>
              <a:latin typeface="Arial"/>
            </a:endParaRPr>
          </a:p>
          <a:p>
            <a:pPr algn="ctr" defTabSz="914400">
              <a:lnSpc>
                <a:spcPct val="100000"/>
              </a:lnSpc>
            </a:pPr>
            <a:endParaRPr b="0" lang="en-US" sz="1050" spc="-1" strike="noStrike">
              <a:solidFill>
                <a:srgbClr val="000000"/>
              </a:solidFill>
              <a:latin typeface="Arial"/>
            </a:endParaRPr>
          </a:p>
          <a:p>
            <a:pPr algn="ctr" defTabSz="914400">
              <a:lnSpc>
                <a:spcPct val="100000"/>
              </a:lnSpc>
            </a:pPr>
            <a:endParaRPr b="0" lang="en-US" sz="1200" spc="-1" strike="noStrike">
              <a:solidFill>
                <a:srgbClr val="000000"/>
              </a:solidFill>
              <a:latin typeface="Arial"/>
            </a:endParaRPr>
          </a:p>
        </p:txBody>
      </p:sp>
      <p:sp>
        <p:nvSpPr>
          <p:cNvPr id="78" name="Rectangle 3"/>
          <p:cNvSpPr/>
          <p:nvPr/>
        </p:nvSpPr>
        <p:spPr>
          <a:xfrm>
            <a:off x="2308680" y="1154880"/>
            <a:ext cx="2205360" cy="1182960"/>
          </a:xfrm>
          <a:prstGeom prst="rect">
            <a:avLst/>
          </a:prstGeom>
          <a:solidFill>
            <a:srgbClr val="fbc7ec"/>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79" name="TextBox 25"/>
          <p:cNvSpPr/>
          <p:nvPr/>
        </p:nvSpPr>
        <p:spPr>
          <a:xfrm>
            <a:off x="2390400" y="1208160"/>
            <a:ext cx="2160000" cy="9118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1200" spc="-1" strike="noStrike">
                <a:solidFill>
                  <a:schemeClr val="lt1"/>
                </a:solidFill>
                <a:latin typeface="Calibri"/>
              </a:rPr>
              <a:t>Cost Structure</a:t>
            </a:r>
            <a:endParaRPr b="0" lang="en-US" sz="1200" spc="-1" strike="noStrike">
              <a:solidFill>
                <a:srgbClr val="000000"/>
              </a:solidFill>
              <a:latin typeface="Arial"/>
            </a:endParaRPr>
          </a:p>
          <a:p>
            <a:pPr algn="ctr" defTabSz="914400">
              <a:lnSpc>
                <a:spcPct val="100000"/>
              </a:lnSpc>
            </a:pPr>
            <a:r>
              <a:rPr b="0" lang="en-US" sz="1050" spc="-1" strike="noStrike">
                <a:solidFill>
                  <a:srgbClr val="002060"/>
                </a:solidFill>
                <a:latin typeface="Segoe UI Light"/>
              </a:rPr>
              <a:t>• </a:t>
            </a:r>
            <a:r>
              <a:rPr b="0" lang="ar-JO" sz="1050" spc="-1" strike="noStrike">
                <a:solidFill>
                  <a:srgbClr val="002060"/>
                </a:solidFill>
                <a:latin typeface="Segoe UI Light"/>
                <a:cs typeface="Segoe UI Light"/>
              </a:rPr>
              <a:t>تكاليف التطبيق</a:t>
            </a:r>
            <a:endParaRPr b="0" lang="en-US" sz="1050" spc="-1" strike="noStrike">
              <a:solidFill>
                <a:srgbClr val="000000"/>
              </a:solidFill>
              <a:latin typeface="Arial"/>
            </a:endParaRPr>
          </a:p>
          <a:p>
            <a:pPr algn="ctr" defTabSz="914400">
              <a:lnSpc>
                <a:spcPct val="100000"/>
              </a:lnSpc>
            </a:pPr>
            <a:r>
              <a:rPr b="0" lang="en-US" sz="1050" spc="-1" strike="noStrike">
                <a:solidFill>
                  <a:srgbClr val="002060"/>
                </a:solidFill>
                <a:latin typeface="Segoe UI Light"/>
              </a:rPr>
              <a:t>• </a:t>
            </a:r>
            <a:r>
              <a:rPr b="0" lang="ar-JO" sz="1050" spc="-1" strike="noStrike">
                <a:solidFill>
                  <a:srgbClr val="002060"/>
                </a:solidFill>
                <a:latin typeface="Segoe UI Light"/>
                <a:cs typeface="Segoe UI Light"/>
              </a:rPr>
              <a:t>تكاليف صيانة الأجهزة</a:t>
            </a:r>
            <a:endParaRPr b="0" lang="en-US" sz="1050" spc="-1" strike="noStrike">
              <a:solidFill>
                <a:srgbClr val="000000"/>
              </a:solidFill>
              <a:latin typeface="Arial"/>
            </a:endParaRPr>
          </a:p>
          <a:p>
            <a:pPr algn="ctr" defTabSz="914400">
              <a:lnSpc>
                <a:spcPct val="100000"/>
              </a:lnSpc>
            </a:pPr>
            <a:r>
              <a:rPr b="0" lang="en-US" sz="1050" spc="-1" strike="noStrike">
                <a:solidFill>
                  <a:srgbClr val="002060"/>
                </a:solidFill>
                <a:latin typeface="Segoe UI Light"/>
              </a:rPr>
              <a:t>• </a:t>
            </a:r>
            <a:r>
              <a:rPr b="0" lang="ar-JO" sz="1050" spc="-1" strike="noStrike">
                <a:solidFill>
                  <a:srgbClr val="002060"/>
                </a:solidFill>
                <a:latin typeface="Segoe UI Light"/>
                <a:cs typeface="Segoe UI Light"/>
              </a:rPr>
              <a:t>رواتب الموظفين</a:t>
            </a:r>
            <a:r>
              <a:rPr b="0" lang="en-US" sz="1050" spc="-1" strike="noStrike">
                <a:solidFill>
                  <a:srgbClr val="002060"/>
                </a:solidFill>
                <a:latin typeface="Segoe UI Light"/>
              </a:rPr>
              <a:t> </a:t>
            </a:r>
            <a:endParaRPr b="0" lang="en-US" sz="1050" spc="-1" strike="noStrike">
              <a:solidFill>
                <a:srgbClr val="000000"/>
              </a:solidFill>
              <a:latin typeface="Arial"/>
            </a:endParaRPr>
          </a:p>
          <a:p>
            <a:pPr algn="ctr" defTabSz="914400">
              <a:lnSpc>
                <a:spcPct val="100000"/>
              </a:lnSpc>
            </a:pPr>
            <a:r>
              <a:rPr b="0" lang="en-US" sz="1050" spc="-1" strike="noStrike">
                <a:solidFill>
                  <a:srgbClr val="002060"/>
                </a:solidFill>
                <a:latin typeface="Segoe UI Light"/>
              </a:rPr>
              <a:t>• </a:t>
            </a:r>
            <a:r>
              <a:rPr b="0" lang="ar-JO" sz="1050" spc="-1" strike="noStrike">
                <a:solidFill>
                  <a:srgbClr val="002060"/>
                </a:solidFill>
                <a:latin typeface="Segoe UI Light"/>
                <a:cs typeface="Segoe UI Light"/>
              </a:rPr>
              <a:t>تكاليف شراء الحاويات وتجهيزها</a:t>
            </a:r>
            <a:r>
              <a:rPr b="0" lang="en-US" sz="1050" spc="-1" strike="noStrike">
                <a:solidFill>
                  <a:srgbClr val="002060"/>
                </a:solidFill>
                <a:latin typeface="Segoe UI Light"/>
              </a:rPr>
              <a:t> </a:t>
            </a:r>
            <a:endParaRPr b="0" lang="en-US" sz="1050" spc="-1" strike="noStrike">
              <a:solidFill>
                <a:srgbClr val="000000"/>
              </a:solidFill>
              <a:latin typeface="Arial"/>
            </a:endParaRPr>
          </a:p>
        </p:txBody>
      </p:sp>
      <p:sp>
        <p:nvSpPr>
          <p:cNvPr id="80" name="Rectangle 6"/>
          <p:cNvSpPr/>
          <p:nvPr/>
        </p:nvSpPr>
        <p:spPr>
          <a:xfrm>
            <a:off x="2315880" y="2131560"/>
            <a:ext cx="2205360" cy="2828520"/>
          </a:xfrm>
          <a:prstGeom prst="rect">
            <a:avLst/>
          </a:prstGeom>
          <a:solidFill>
            <a:srgbClr val="fff0de"/>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81" name="TextBox 22"/>
          <p:cNvSpPr/>
          <p:nvPr/>
        </p:nvSpPr>
        <p:spPr>
          <a:xfrm>
            <a:off x="2382480" y="2163240"/>
            <a:ext cx="2160000" cy="29667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1050" spc="-1" strike="noStrike">
                <a:solidFill>
                  <a:schemeClr val="lt1"/>
                </a:solidFill>
                <a:latin typeface="Calibri"/>
              </a:rPr>
              <a:t>Key Activities </a:t>
            </a:r>
            <a:endParaRPr b="0" lang="en-US" sz="1050" spc="-1" strike="noStrike">
              <a:solidFill>
                <a:srgbClr val="000000"/>
              </a:solidFill>
              <a:latin typeface="Arial"/>
            </a:endParaRPr>
          </a:p>
          <a:p>
            <a:pPr algn="r" defTabSz="914400">
              <a:lnSpc>
                <a:spcPct val="100000"/>
              </a:lnSpc>
            </a:pPr>
            <a:r>
              <a:rPr b="1" lang="en-US" sz="1050" spc="-1" strike="noStrike">
                <a:solidFill>
                  <a:schemeClr val="lt1"/>
                </a:solidFill>
                <a:latin typeface="Segoe UI Light"/>
              </a:rPr>
              <a:t>1</a:t>
            </a:r>
            <a:r>
              <a:rPr b="0" lang="en-US" sz="1050" spc="-1" strike="noStrike">
                <a:solidFill>
                  <a:schemeClr val="dk1"/>
                </a:solidFill>
                <a:latin typeface="Segoe UI Light"/>
              </a:rPr>
              <a:t> </a:t>
            </a:r>
            <a:r>
              <a:rPr b="0" lang="ar-JO" sz="1050" spc="-1" strike="noStrike">
                <a:solidFill>
                  <a:schemeClr val="dk1"/>
                </a:solidFill>
                <a:latin typeface="Segoe UI Light"/>
                <a:cs typeface="Segoe UI Light"/>
              </a:rPr>
              <a:t>توزيع حاويات مخصصة لجمع الأجهزة والقطع الالكترونية في أماكن مختلفة</a:t>
            </a:r>
            <a:endParaRPr b="0" lang="en-US" sz="1050" spc="-1" strike="noStrike">
              <a:solidFill>
                <a:srgbClr val="000000"/>
              </a:solidFill>
              <a:latin typeface="Arial"/>
            </a:endParaRPr>
          </a:p>
          <a:p>
            <a:pPr algn="r" defTabSz="914400">
              <a:lnSpc>
                <a:spcPct val="100000"/>
              </a:lnSpc>
            </a:pPr>
            <a:r>
              <a:rPr b="1" lang="en-US" sz="1050" spc="-1" strike="noStrike">
                <a:solidFill>
                  <a:schemeClr val="lt1"/>
                </a:solidFill>
                <a:latin typeface="Segoe UI Light"/>
              </a:rPr>
              <a:t>2</a:t>
            </a:r>
            <a:r>
              <a:rPr b="0" lang="en-US" sz="1050" spc="-1" strike="noStrike">
                <a:solidFill>
                  <a:schemeClr val="dk1"/>
                </a:solidFill>
                <a:latin typeface="Segoe UI Light"/>
              </a:rPr>
              <a:t> </a:t>
            </a:r>
            <a:r>
              <a:rPr b="0" lang="ar-JO" sz="1050" spc="-1" strike="noStrike">
                <a:solidFill>
                  <a:schemeClr val="dk1"/>
                </a:solidFill>
                <a:latin typeface="Segoe UI Light"/>
                <a:cs typeface="Segoe UI Light"/>
              </a:rPr>
              <a:t>تصميم تطبيق الكتروني ليتم من خلاله تتبع اماكن الحاويات</a:t>
            </a:r>
            <a:r>
              <a:rPr b="0" lang="en-US" sz="1050" spc="-1" strike="noStrike">
                <a:solidFill>
                  <a:schemeClr val="dk1"/>
                </a:solidFill>
                <a:latin typeface="Segoe UI Light"/>
              </a:rPr>
              <a:t> </a:t>
            </a:r>
            <a:endParaRPr b="0" lang="en-US" sz="1050" spc="-1" strike="noStrike">
              <a:solidFill>
                <a:srgbClr val="000000"/>
              </a:solidFill>
              <a:latin typeface="Arial"/>
            </a:endParaRPr>
          </a:p>
          <a:p>
            <a:pPr algn="r" defTabSz="914400">
              <a:lnSpc>
                <a:spcPct val="100000"/>
              </a:lnSpc>
            </a:pPr>
            <a:r>
              <a:rPr b="1" lang="en-US" sz="1050" spc="-1" strike="noStrike">
                <a:solidFill>
                  <a:schemeClr val="lt1"/>
                </a:solidFill>
                <a:latin typeface="Segoe UI Light"/>
              </a:rPr>
              <a:t>3</a:t>
            </a:r>
            <a:r>
              <a:rPr b="0" lang="en-US" sz="1050" spc="-1" strike="noStrike">
                <a:solidFill>
                  <a:schemeClr val="dk1"/>
                </a:solidFill>
                <a:latin typeface="Segoe UI Light"/>
              </a:rPr>
              <a:t> </a:t>
            </a:r>
            <a:r>
              <a:rPr b="0" lang="ar-JO" sz="1050" spc="-1" strike="noStrike">
                <a:solidFill>
                  <a:schemeClr val="dk1"/>
                </a:solidFill>
                <a:latin typeface="Segoe UI Light"/>
                <a:cs typeface="Segoe UI Light"/>
              </a:rPr>
              <a:t>فرز وتصنيف الاجهزة وفقا للتالي : أ.يتم بيع الاجهزة والقطع الصالحة للاستخدام بعد الفحص والصيانة ب. اويتم استخدامها كأحد مكونات جهاز آخر يحتاج للصيانة باستخدام تلك القطعة . ج. يتم ارسال القطع التالفة الى شركات مختصة باستخلاص المواد الكيميائية والمعادن المهمة وادخالها في تصنيع منتجات جديدة</a:t>
            </a:r>
            <a:r>
              <a:rPr b="0" lang="en-US" sz="1050" spc="-1" strike="noStrike">
                <a:solidFill>
                  <a:schemeClr val="dk1"/>
                </a:solidFill>
                <a:latin typeface="Segoe UI Light"/>
              </a:rPr>
              <a:t> </a:t>
            </a:r>
            <a:endParaRPr b="0" lang="en-US" sz="1050" spc="-1" strike="noStrike">
              <a:solidFill>
                <a:srgbClr val="000000"/>
              </a:solidFill>
              <a:latin typeface="Arial"/>
            </a:endParaRPr>
          </a:p>
          <a:p>
            <a:pPr algn="r" defTabSz="914400">
              <a:lnSpc>
                <a:spcPct val="100000"/>
              </a:lnSpc>
            </a:pPr>
            <a:r>
              <a:rPr b="1" lang="en-US" sz="1050" spc="-1" strike="noStrike">
                <a:solidFill>
                  <a:schemeClr val="lt1"/>
                </a:solidFill>
                <a:latin typeface="Segoe UI Light"/>
              </a:rPr>
              <a:t>4</a:t>
            </a:r>
            <a:r>
              <a:rPr b="0" lang="en-US" sz="1050" spc="-1" strike="noStrike">
                <a:solidFill>
                  <a:schemeClr val="dk1"/>
                </a:solidFill>
                <a:latin typeface="Segoe UI Light"/>
              </a:rPr>
              <a:t> </a:t>
            </a:r>
            <a:r>
              <a:rPr b="0" lang="ar-JO" sz="1050" spc="-1" strike="noStrike">
                <a:solidFill>
                  <a:schemeClr val="dk1"/>
                </a:solidFill>
                <a:latin typeface="Segoe UI Light"/>
                <a:cs typeface="Segoe UI Light"/>
              </a:rPr>
              <a:t>الترويج والتسويق للمشروع عن طريق وسائل التواصل الاجتماعي والاعلانات</a:t>
            </a:r>
            <a:r>
              <a:rPr b="0" lang="en-US" sz="1050" spc="-1" strike="noStrike">
                <a:solidFill>
                  <a:schemeClr val="dk1"/>
                </a:solidFill>
                <a:latin typeface="Segoe UI Light"/>
              </a:rPr>
              <a:t> </a:t>
            </a:r>
            <a:r>
              <a:rPr b="0" lang="en-US" sz="1050" spc="-1" strike="noStrike">
                <a:solidFill>
                  <a:schemeClr val="dk1"/>
                </a:solidFill>
                <a:latin typeface="Segoe UI Light"/>
              </a:rPr>
              <a:t>.</a:t>
            </a:r>
            <a:endParaRPr b="0" lang="en-US" sz="1050" spc="-1" strike="noStrike">
              <a:solidFill>
                <a:srgbClr val="000000"/>
              </a:solidFill>
              <a:latin typeface="Arial"/>
            </a:endParaRPr>
          </a:p>
        </p:txBody>
      </p:sp>
      <p:sp>
        <p:nvSpPr>
          <p:cNvPr id="82" name="Rectangle 7"/>
          <p:cNvSpPr/>
          <p:nvPr/>
        </p:nvSpPr>
        <p:spPr>
          <a:xfrm>
            <a:off x="-90720" y="-36000"/>
            <a:ext cx="2480760" cy="5120280"/>
          </a:xfrm>
          <a:prstGeom prst="rect">
            <a:avLst/>
          </a:prstGeom>
          <a:solidFill>
            <a:srgbClr val="b6e0d1"/>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83" name="TextBox 31"/>
          <p:cNvSpPr/>
          <p:nvPr/>
        </p:nvSpPr>
        <p:spPr>
          <a:xfrm>
            <a:off x="-28440" y="-63360"/>
            <a:ext cx="2379240" cy="51267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1000" spc="-1" strike="noStrike">
                <a:solidFill>
                  <a:schemeClr val="lt1"/>
                </a:solidFill>
                <a:latin typeface="Calibri"/>
              </a:rPr>
              <a:t>Key Resources</a:t>
            </a:r>
            <a:endParaRPr b="0" lang="en-US" sz="1000" spc="-1" strike="noStrike">
              <a:solidFill>
                <a:srgbClr val="000000"/>
              </a:solidFill>
              <a:latin typeface="Arial"/>
            </a:endParaRPr>
          </a:p>
          <a:p>
            <a:pPr algn="r" defTabSz="914400">
              <a:lnSpc>
                <a:spcPct val="100000"/>
              </a:lnSpc>
            </a:pPr>
            <a:r>
              <a:rPr b="1" lang="ar-JO" sz="1000" spc="-1" strike="noStrike">
                <a:solidFill>
                  <a:schemeClr val="dk1"/>
                </a:solidFill>
                <a:latin typeface="Segoe UI Light"/>
                <a:cs typeface="Segoe UI Light"/>
              </a:rPr>
              <a:t>رأس المال: </a:t>
            </a:r>
            <a:r>
              <a:rPr b="0" lang="ar-JO" sz="1000" spc="-1" strike="noStrike">
                <a:solidFill>
                  <a:schemeClr val="dk1"/>
                </a:solidFill>
                <a:latin typeface="Segoe UI Light"/>
                <a:cs typeface="Segoe UI Light"/>
              </a:rPr>
              <a:t>تأمين الأموال اللازمة لشراء حاويات، تجهيزها، وتغطية تكاليف البداية مثل تأجير المكاتب والمخازن، توظيف العاملين، وتسويق الشركة</a:t>
            </a:r>
            <a:r>
              <a:rPr b="0" lang="en-US" sz="1000" spc="-1" strike="noStrike">
                <a:solidFill>
                  <a:schemeClr val="dk1"/>
                </a:solidFill>
                <a:latin typeface="Segoe UI Light"/>
              </a:rPr>
              <a:t>.</a:t>
            </a:r>
            <a:endParaRPr b="0" lang="en-US" sz="1000" spc="-1" strike="noStrike">
              <a:solidFill>
                <a:srgbClr val="000000"/>
              </a:solidFill>
              <a:latin typeface="Arial"/>
            </a:endParaRPr>
          </a:p>
          <a:p>
            <a:pPr algn="r" defTabSz="914400">
              <a:lnSpc>
                <a:spcPct val="100000"/>
              </a:lnSpc>
            </a:pPr>
            <a:r>
              <a:rPr b="1" lang="ar-JO" sz="1000" spc="-1" strike="noStrike">
                <a:solidFill>
                  <a:schemeClr val="dk1"/>
                </a:solidFill>
                <a:latin typeface="Segoe UI Light"/>
                <a:cs typeface="Segoe UI Light"/>
              </a:rPr>
              <a:t>مكان تخزين وفرز: </a:t>
            </a:r>
            <a:r>
              <a:rPr b="0" lang="ar-JO" sz="1000" spc="-1" strike="noStrike">
                <a:solidFill>
                  <a:schemeClr val="dk1"/>
                </a:solidFill>
                <a:latin typeface="Segoe UI Light"/>
                <a:cs typeface="Segoe UI Light"/>
              </a:rPr>
              <a:t>مساحة كبيرة لتخزين الأجهزة الإلكترونية التالفة وفرزها اضافة إلى معدات فحص واختبار هذه الأجهزة</a:t>
            </a:r>
            <a:r>
              <a:rPr b="0" lang="en-US" sz="1000" spc="-1" strike="noStrike">
                <a:solidFill>
                  <a:schemeClr val="dk1"/>
                </a:solidFill>
                <a:latin typeface="Segoe UI Light"/>
              </a:rPr>
              <a:t>.</a:t>
            </a:r>
            <a:endParaRPr b="0" lang="en-US" sz="1000" spc="-1" strike="noStrike">
              <a:solidFill>
                <a:srgbClr val="000000"/>
              </a:solidFill>
              <a:latin typeface="Arial"/>
            </a:endParaRPr>
          </a:p>
          <a:p>
            <a:pPr algn="r" defTabSz="914400">
              <a:lnSpc>
                <a:spcPct val="100000"/>
              </a:lnSpc>
            </a:pPr>
            <a:r>
              <a:rPr b="0" lang="ar-JO" sz="1000" spc="-1" strike="noStrike">
                <a:solidFill>
                  <a:schemeClr val="dk1"/>
                </a:solidFill>
                <a:latin typeface="Segoe UI Light"/>
                <a:cs typeface="Segoe UI Light"/>
              </a:rPr>
              <a:t>ا</a:t>
            </a:r>
            <a:r>
              <a:rPr b="1" lang="ar-JO" sz="1000" spc="-1" strike="noStrike">
                <a:solidFill>
                  <a:schemeClr val="dk1"/>
                </a:solidFill>
                <a:latin typeface="Segoe UI Light"/>
                <a:cs typeface="Segoe UI Light"/>
              </a:rPr>
              <a:t>لتصاريح والتراخيص والقوانين والتنظيمات </a:t>
            </a:r>
            <a:r>
              <a:rPr b="0" lang="en-US" sz="1000" spc="-1" strike="noStrike">
                <a:solidFill>
                  <a:schemeClr val="dk1"/>
                </a:solidFill>
                <a:latin typeface="Segoe UI Light"/>
              </a:rPr>
              <a:t>: يمكن أن يكون هناك متطلبات خاصة للحصول على تصاريح وتراخيص لمعالجة وإعادة تدوير الأجهزة الإلكترونية والتخلص من المخلفات بشكل آمن وصديق للبيئة</a:t>
            </a:r>
            <a:r>
              <a:rPr b="0" lang="en-US" sz="1000" spc="-1" strike="noStrike">
                <a:solidFill>
                  <a:schemeClr val="dk1"/>
                </a:solidFill>
                <a:latin typeface="Segoe UI Light"/>
              </a:rPr>
              <a:t>.</a:t>
            </a:r>
            <a:endParaRPr b="0" lang="en-US" sz="1000" spc="-1" strike="noStrike">
              <a:solidFill>
                <a:srgbClr val="000000"/>
              </a:solidFill>
              <a:latin typeface="Arial"/>
            </a:endParaRPr>
          </a:p>
          <a:p>
            <a:pPr algn="r" defTabSz="914400">
              <a:lnSpc>
                <a:spcPct val="100000"/>
              </a:lnSpc>
            </a:pPr>
            <a:r>
              <a:rPr b="1" lang="ar-JO" sz="1000" spc="-1" strike="noStrike">
                <a:solidFill>
                  <a:schemeClr val="dk1"/>
                </a:solidFill>
                <a:latin typeface="Segoe UI Light"/>
                <a:cs typeface="Segoe UI Light"/>
              </a:rPr>
              <a:t>معرفة تقنية واختصاصية</a:t>
            </a:r>
            <a:r>
              <a:rPr b="0" lang="en-US" sz="1000" spc="-1" strike="noStrike">
                <a:solidFill>
                  <a:schemeClr val="dk1"/>
                </a:solidFill>
                <a:latin typeface="Segoe UI Light"/>
              </a:rPr>
              <a:t>: تأسيس مشروعنا يتطلب معرفة فهما عميقا للتكنولوجيا المستخدمة في هذه العمليات وخبراء في مجالات مثل الهندسة الصناعية وهندسة الحاسوب والبرمجيات والكيمياء وإدارة سلسلة التوريد</a:t>
            </a:r>
            <a:r>
              <a:rPr b="0" lang="en-US" sz="1000" spc="-1" strike="noStrike">
                <a:solidFill>
                  <a:schemeClr val="dk1"/>
                </a:solidFill>
                <a:latin typeface="Segoe UI Light"/>
              </a:rPr>
              <a:t>. </a:t>
            </a:r>
            <a:endParaRPr b="0" lang="en-US" sz="1000" spc="-1" strike="noStrike">
              <a:solidFill>
                <a:srgbClr val="000000"/>
              </a:solidFill>
              <a:latin typeface="Arial"/>
            </a:endParaRPr>
          </a:p>
          <a:p>
            <a:pPr algn="r" defTabSz="914400">
              <a:lnSpc>
                <a:spcPct val="100000"/>
              </a:lnSpc>
            </a:pPr>
            <a:r>
              <a:rPr b="1" lang="ar-JO" sz="1000" spc="-1" strike="noStrike">
                <a:solidFill>
                  <a:schemeClr val="dk1"/>
                </a:solidFill>
                <a:latin typeface="Segoe UI Light"/>
                <a:cs typeface="Segoe UI Light"/>
              </a:rPr>
              <a:t>تقنية وأنظمة معلومات : </a:t>
            </a:r>
            <a:r>
              <a:rPr b="0" lang="ar-JO" sz="1000" spc="-1" strike="noStrike">
                <a:solidFill>
                  <a:schemeClr val="dk1"/>
                </a:solidFill>
                <a:latin typeface="Segoe UI Light"/>
                <a:cs typeface="Segoe UI Light"/>
              </a:rPr>
              <a:t>أنظمة إدارة المخزون والتتبع تساعدنا في تنظيم العمليات وتحسين كفاءتها. وقد نحتاج أيضا إلى منصات للتواصل مع العملاء والموردين</a:t>
            </a:r>
            <a:r>
              <a:rPr b="0" lang="en-US" sz="1000" spc="-1" strike="noStrike">
                <a:solidFill>
                  <a:schemeClr val="dk1"/>
                </a:solidFill>
                <a:latin typeface="Segoe UI Light"/>
              </a:rPr>
              <a:t> </a:t>
            </a:r>
            <a:r>
              <a:rPr b="0" lang="en-US" sz="1000" spc="-1" strike="noStrike">
                <a:solidFill>
                  <a:schemeClr val="dk1"/>
                </a:solidFill>
                <a:latin typeface="Segoe UI Light"/>
              </a:rPr>
              <a:t>.</a:t>
            </a:r>
            <a:endParaRPr b="0" lang="en-US" sz="1000" spc="-1" strike="noStrike">
              <a:solidFill>
                <a:srgbClr val="000000"/>
              </a:solidFill>
              <a:latin typeface="Arial"/>
            </a:endParaRPr>
          </a:p>
          <a:p>
            <a:pPr algn="r" defTabSz="914400">
              <a:lnSpc>
                <a:spcPct val="100000"/>
              </a:lnSpc>
            </a:pPr>
            <a:r>
              <a:rPr b="1" lang="ar-JO" sz="1000" spc="-1" strike="noStrike">
                <a:solidFill>
                  <a:schemeClr val="dk1"/>
                </a:solidFill>
                <a:latin typeface="Segoe UI Light"/>
                <a:cs typeface="Segoe UI Light"/>
              </a:rPr>
              <a:t>شبكة توريد وتسويق: </a:t>
            </a:r>
            <a:r>
              <a:rPr b="0" lang="ar-JO" sz="1000" spc="-1" strike="noStrike">
                <a:solidFill>
                  <a:schemeClr val="dk1"/>
                </a:solidFill>
                <a:latin typeface="Segoe UI Light"/>
                <a:cs typeface="Segoe UI Light"/>
              </a:rPr>
              <a:t>إقامة علاقات مع موردين يمكنهم تزويدنا بالأجهزة الإلكترونية التالفة. على الجانب الآخر،سنحتاج إلى تسويق منتجاتنا المعاد تصنيعها أو تدويرها إلى العملاء المحتملين</a:t>
            </a:r>
            <a:endParaRPr b="0" lang="en-US" sz="1000" spc="-1" strike="noStrike">
              <a:solidFill>
                <a:srgbClr val="000000"/>
              </a:solidFill>
              <a:latin typeface="Arial"/>
            </a:endParaRPr>
          </a:p>
          <a:p>
            <a:pPr algn="r" defTabSz="914400">
              <a:lnSpc>
                <a:spcPct val="100000"/>
              </a:lnSpc>
            </a:pPr>
            <a:r>
              <a:rPr b="1" lang="ar-JO" sz="1000" spc="-1" strike="noStrike">
                <a:solidFill>
                  <a:schemeClr val="dk1"/>
                </a:solidFill>
                <a:latin typeface="Segoe UI Light"/>
                <a:cs typeface="Segoe UI Light"/>
              </a:rPr>
              <a:t>الابتكار والبحث : </a:t>
            </a:r>
            <a:r>
              <a:rPr b="0" lang="ar-JO" sz="1000" spc="-1" strike="noStrike">
                <a:solidFill>
                  <a:schemeClr val="dk1"/>
                </a:solidFill>
                <a:latin typeface="Segoe UI Light"/>
                <a:cs typeface="Segoe UI Light"/>
              </a:rPr>
              <a:t>تتطور التكنولوجيا باستمرارفسنحتاج إلى متابعة أحدث ابتكارات إعادة التدوير والتصنيع لنبقى في صدارة هذا المجال</a:t>
            </a:r>
            <a:r>
              <a:rPr b="0" lang="en-US" sz="1000" spc="-1" strike="noStrike">
                <a:solidFill>
                  <a:schemeClr val="dk1"/>
                </a:solidFill>
                <a:latin typeface="Segoe UI Light"/>
              </a:rPr>
              <a:t>.</a:t>
            </a:r>
            <a:endParaRPr b="0" lang="en-US" sz="1000" spc="-1" strike="noStrike">
              <a:solidFill>
                <a:srgbClr val="000000"/>
              </a:solidFill>
              <a:latin typeface="Arial"/>
            </a:endParaRPr>
          </a:p>
        </p:txBody>
      </p:sp>
      <p:sp>
        <p:nvSpPr>
          <p:cNvPr id="84" name="Rectangle 8"/>
          <p:cNvSpPr/>
          <p:nvPr/>
        </p:nvSpPr>
        <p:spPr>
          <a:xfrm>
            <a:off x="-105120" y="4912560"/>
            <a:ext cx="5174640" cy="194508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85" name="TextBox 32"/>
          <p:cNvSpPr/>
          <p:nvPr/>
        </p:nvSpPr>
        <p:spPr>
          <a:xfrm>
            <a:off x="-29160" y="4919040"/>
            <a:ext cx="4879440" cy="26499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1200" spc="-1" strike="noStrike">
                <a:solidFill>
                  <a:schemeClr val="lt1"/>
                </a:solidFill>
                <a:latin typeface="Calibri"/>
              </a:rPr>
              <a:t>Key Partners</a:t>
            </a:r>
            <a:endParaRPr b="0" lang="en-US" sz="1200" spc="-1" strike="noStrike">
              <a:solidFill>
                <a:srgbClr val="000000"/>
              </a:solidFill>
              <a:latin typeface="Arial"/>
            </a:endParaRPr>
          </a:p>
          <a:p>
            <a:pPr algn="ctr" defTabSz="914400">
              <a:lnSpc>
                <a:spcPct val="100000"/>
              </a:lnSpc>
            </a:pPr>
            <a:r>
              <a:rPr b="1" lang="en-US" sz="1200" spc="-1" strike="noStrike">
                <a:solidFill>
                  <a:schemeClr val="lt1"/>
                </a:solidFill>
                <a:latin typeface="Segoe UI Light"/>
              </a:rPr>
              <a:t>1</a:t>
            </a:r>
            <a:r>
              <a:rPr b="0" lang="en-US" sz="1200" spc="-1" strike="noStrike">
                <a:solidFill>
                  <a:schemeClr val="dk1"/>
                </a:solidFill>
                <a:latin typeface="Segoe UI Light"/>
              </a:rPr>
              <a:t>.</a:t>
            </a:r>
            <a:r>
              <a:rPr b="0" lang="ar-JO" sz="1200" spc="-1" strike="noStrike">
                <a:solidFill>
                  <a:schemeClr val="dk1"/>
                </a:solidFill>
                <a:latin typeface="Segoe UI Light"/>
                <a:cs typeface="Segoe UI Light"/>
              </a:rPr>
              <a:t>الموردين ومزودي الاجهزة الالكترونية التالفة كمتاجر الالكترونيات والمصانع والشركات</a:t>
            </a:r>
            <a:endParaRPr b="0" lang="en-US" sz="1200" spc="-1" strike="noStrike">
              <a:solidFill>
                <a:srgbClr val="000000"/>
              </a:solidFill>
              <a:latin typeface="Arial"/>
            </a:endParaRPr>
          </a:p>
          <a:p>
            <a:pPr algn="ctr" defTabSz="914400">
              <a:lnSpc>
                <a:spcPct val="100000"/>
              </a:lnSpc>
            </a:pPr>
            <a:r>
              <a:rPr b="1" lang="en-US" sz="1200" spc="-1" strike="noStrike">
                <a:solidFill>
                  <a:schemeClr val="lt1"/>
                </a:solidFill>
                <a:latin typeface="Segoe UI Light"/>
              </a:rPr>
              <a:t>2</a:t>
            </a:r>
            <a:r>
              <a:rPr b="0" lang="en-US" sz="1200" spc="-1" strike="noStrike">
                <a:solidFill>
                  <a:schemeClr val="dk1"/>
                </a:solidFill>
                <a:latin typeface="Segoe UI Light"/>
              </a:rPr>
              <a:t> </a:t>
            </a:r>
            <a:r>
              <a:rPr b="0" lang="ar-JO" sz="1200" spc="-1" strike="noStrike">
                <a:solidFill>
                  <a:schemeClr val="dk1"/>
                </a:solidFill>
                <a:latin typeface="Segoe UI Light"/>
                <a:cs typeface="Segoe UI Light"/>
              </a:rPr>
              <a:t>شركات التوصيل والشحن لنقل من والى موقع التجميع</a:t>
            </a:r>
            <a:endParaRPr b="0" lang="en-US" sz="1200" spc="-1" strike="noStrike">
              <a:solidFill>
                <a:srgbClr val="000000"/>
              </a:solidFill>
              <a:latin typeface="Arial"/>
            </a:endParaRPr>
          </a:p>
          <a:p>
            <a:pPr algn="ctr" defTabSz="914400">
              <a:lnSpc>
                <a:spcPct val="100000"/>
              </a:lnSpc>
            </a:pPr>
            <a:endParaRPr b="0" lang="en-US" sz="1200" spc="-1" strike="noStrike">
              <a:solidFill>
                <a:srgbClr val="000000"/>
              </a:solidFill>
              <a:latin typeface="Arial"/>
            </a:endParaRPr>
          </a:p>
          <a:p>
            <a:pPr algn="ctr" defTabSz="914400">
              <a:lnSpc>
                <a:spcPct val="100000"/>
              </a:lnSpc>
            </a:pPr>
            <a:r>
              <a:rPr b="1" lang="en-US" sz="1200" spc="-1" strike="noStrike">
                <a:solidFill>
                  <a:schemeClr val="lt1"/>
                </a:solidFill>
                <a:latin typeface="Segoe UI Light"/>
              </a:rPr>
              <a:t>3</a:t>
            </a:r>
            <a:r>
              <a:rPr b="0" lang="en-US" sz="1200" spc="-1" strike="noStrike">
                <a:solidFill>
                  <a:schemeClr val="dk1"/>
                </a:solidFill>
                <a:latin typeface="Segoe UI Light"/>
              </a:rPr>
              <a:t> </a:t>
            </a:r>
            <a:r>
              <a:rPr b="0" lang="ar-JO" sz="1200" spc="-1" strike="noStrike">
                <a:solidFill>
                  <a:schemeClr val="dk1"/>
                </a:solidFill>
                <a:latin typeface="Segoe UI Light"/>
                <a:cs typeface="Segoe UI Light"/>
              </a:rPr>
              <a:t>العملاء والأسواق المستهدفة: العملاء هم أحد ًضا يمكننا أن نتعاون م الشركاء الأساسيين أي ع الشركات والمؤسسات التي تحتاج إلى إعادة استخدام أو تصنيع الأجهزة الإلكترونية</a:t>
            </a:r>
            <a:endParaRPr b="0" lang="en-US" sz="1200" spc="-1" strike="noStrike">
              <a:solidFill>
                <a:srgbClr val="000000"/>
              </a:solidFill>
              <a:latin typeface="Arial"/>
            </a:endParaRPr>
          </a:p>
          <a:p>
            <a:pPr algn="ctr" defTabSz="914400">
              <a:lnSpc>
                <a:spcPct val="100000"/>
              </a:lnSpc>
            </a:pPr>
            <a:endParaRPr b="0" lang="en-US" sz="1200" spc="-1" strike="noStrike">
              <a:solidFill>
                <a:srgbClr val="000000"/>
              </a:solidFill>
              <a:latin typeface="Arial"/>
            </a:endParaRPr>
          </a:p>
          <a:p>
            <a:pPr algn="ctr" defTabSz="914400">
              <a:lnSpc>
                <a:spcPct val="100000"/>
              </a:lnSpc>
            </a:pPr>
            <a:r>
              <a:rPr b="1" lang="en-US" sz="1200" spc="-1" strike="noStrike">
                <a:solidFill>
                  <a:schemeClr val="lt1"/>
                </a:solidFill>
                <a:latin typeface="Segoe UI Light"/>
              </a:rPr>
              <a:t>4 </a:t>
            </a:r>
            <a:r>
              <a:rPr b="0" lang="ar-JO" sz="1200" spc="-1" strike="noStrike">
                <a:solidFill>
                  <a:schemeClr val="dk1"/>
                </a:solidFill>
                <a:latin typeface="Segoe UI Light"/>
                <a:cs typeface="Segoe UI Light"/>
              </a:rPr>
              <a:t>المجتمع المحلي والشركات البيئية والمستدامة : للمجتمع المحلي دور مهم في دعم وتأييد مبادراتنا بالإضافة إلى الشركات البيئية للتأكد من الامتثال لمعايير السلامة والبيئة</a:t>
            </a:r>
            <a:endParaRPr b="0" lang="en-US" sz="1200" spc="-1" strike="noStrike">
              <a:solidFill>
                <a:srgbClr val="000000"/>
              </a:solidFill>
              <a:latin typeface="Arial"/>
            </a:endParaRPr>
          </a:p>
          <a:p>
            <a:pPr algn="ctr" defTabSz="914400">
              <a:lnSpc>
                <a:spcPct val="100000"/>
              </a:lnSpc>
            </a:pPr>
            <a:endParaRPr b="0" lang="en-US" sz="1200" spc="-1" strike="noStrike">
              <a:solidFill>
                <a:srgbClr val="000000"/>
              </a:solidFill>
              <a:latin typeface="Arial"/>
            </a:endParaRPr>
          </a:p>
          <a:p>
            <a:pPr algn="ctr" defTabSz="914400">
              <a:lnSpc>
                <a:spcPct val="100000"/>
              </a:lnSpc>
            </a:pPr>
            <a:endParaRPr b="0" lang="en-US" sz="1200" spc="-1" strike="noStrike">
              <a:solidFill>
                <a:srgbClr val="000000"/>
              </a:solidFill>
              <a:latin typeface="Arial"/>
            </a:endParaRPr>
          </a:p>
        </p:txBody>
      </p:sp>
      <p:sp>
        <p:nvSpPr>
          <p:cNvPr id="86" name="Rectangle 9"/>
          <p:cNvSpPr/>
          <p:nvPr/>
        </p:nvSpPr>
        <p:spPr>
          <a:xfrm>
            <a:off x="4857840" y="4895280"/>
            <a:ext cx="7382160" cy="2041920"/>
          </a:xfrm>
          <a:prstGeom prst="rect">
            <a:avLst/>
          </a:prstGeom>
          <a:solidFill>
            <a:srgbClr val="75a5b4"/>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87" name="TextBox 30"/>
          <p:cNvSpPr/>
          <p:nvPr/>
        </p:nvSpPr>
        <p:spPr>
          <a:xfrm>
            <a:off x="4912560" y="5004720"/>
            <a:ext cx="7212240" cy="18558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1100" spc="-1" strike="noStrike">
                <a:solidFill>
                  <a:schemeClr val="lt1"/>
                </a:solidFill>
                <a:latin typeface="Calibri"/>
              </a:rPr>
              <a:t>Customer Relationship </a:t>
            </a:r>
            <a:endParaRPr b="0" lang="en-US" sz="1100" spc="-1" strike="noStrike">
              <a:solidFill>
                <a:srgbClr val="000000"/>
              </a:solidFill>
              <a:latin typeface="Arial"/>
            </a:endParaRPr>
          </a:p>
          <a:p>
            <a:pPr algn="r" defTabSz="914400">
              <a:lnSpc>
                <a:spcPct val="100000"/>
              </a:lnSpc>
            </a:pPr>
            <a:r>
              <a:rPr b="0" lang="ar-JO" sz="1050" spc="-1" strike="noStrike">
                <a:solidFill>
                  <a:schemeClr val="dk1"/>
                </a:solidFill>
                <a:latin typeface="Segoe UI Light"/>
                <a:cs typeface="Segoe UI Light"/>
              </a:rPr>
              <a:t>تستند نجاح هذا المشروع الريادي إلى بناء علاقات قوية مع مختلف شرائح العملاء المستهدفة . بدءا من الأفراد والأسر، يتعين على الشركة توفيرتجربة سهلة ً وميسرة لتسليم اجهزتهم الإلكترونية القديمة، من خلال التطبيق الذي يسمح لهم بتحديد مواقع الحاويات ًض وإعلامهم بالأوقات المناسبة للتسليم. ا تقديم مزايا مثل تخفيض يمكن أي ات على رسوم الخدمة لزيادة مشاركة العملاء الفرديين. بالنسبة للشركات والمؤسسات، تعتبر تلك العلاقات حيوية لإدارة الأجهزة القديمة بشكل ًقا مستدام وفعال. فيمكننا تقديم حلول مخصصة لجمع الأجهزة والتخلص منها وف لاحتياجات وجداول زمنية محددة وتعزز هذه الخدمات من سمعة الشركات وتساهم في تحسين سجلاتها فيما يتعلق بالمسؤولية البيئية. من خلال التعاون مع مراكز إعادة التدوير والتجميع، نساهم في توفير المواد الخام اللازمة لعمليات إعادة التصنيع. هذا التعاون يستند إلى الثقة والشفافية في تبادل المعلومات والتعامل المشترك. تعكس العلاقات مع المستهلكين البيئيين التزامهم بالاستدامة وحماية البيئة. فنقوم بتقديم تقارير دورية حول تأثير جمع وإعادة تدوير الأجهزة القديمة على تقليل النفايات الإلكترونية</a:t>
            </a:r>
            <a:r>
              <a:rPr b="0" lang="en-US" sz="1050" spc="-1" strike="noStrike">
                <a:solidFill>
                  <a:schemeClr val="dk1"/>
                </a:solidFill>
                <a:latin typeface="Segoe UI Light"/>
              </a:rPr>
              <a:t>.</a:t>
            </a:r>
            <a:endParaRPr b="0" lang="en-US" sz="1050" spc="-1" strike="noStrike">
              <a:solidFill>
                <a:srgbClr val="000000"/>
              </a:solidFill>
              <a:latin typeface="Arial"/>
            </a:endParaRPr>
          </a:p>
          <a:p>
            <a:pPr algn="r" defTabSz="914400">
              <a:lnSpc>
                <a:spcPct val="100000"/>
              </a:lnSpc>
            </a:pPr>
            <a:r>
              <a:rPr b="0" lang="ar-JO" sz="1050" spc="-1" strike="noStrike">
                <a:solidFill>
                  <a:schemeClr val="dk1"/>
                </a:solidFill>
                <a:latin typeface="Segoe UI Light"/>
                <a:cs typeface="Segoe UI Light"/>
              </a:rPr>
              <a:t>من خلال التعاون مع الجمعيات والمؤسسات البيئية يمكننا تنظيم حملات توعية مشتركة وفعاليات لزيادة الوعي حول أهمية إعادة تدوير الأجهزة الإلكترونية وتأثيرها الإيجابي على البيئة</a:t>
            </a:r>
            <a:r>
              <a:rPr b="0" lang="en-US" sz="1050" spc="-1" strike="noStrike">
                <a:solidFill>
                  <a:schemeClr val="dk1"/>
                </a:solidFill>
                <a:latin typeface="Segoe UI Light"/>
              </a:rPr>
              <a:t>.</a:t>
            </a:r>
            <a:endParaRPr b="0" lang="en-US" sz="10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 Box 1"/>
          <p:cNvSpPr/>
          <p:nvPr/>
        </p:nvSpPr>
        <p:spPr>
          <a:xfrm>
            <a:off x="6535440" y="984240"/>
            <a:ext cx="5101200" cy="5444280"/>
          </a:xfrm>
          <a:prstGeom prst="rect">
            <a:avLst/>
          </a:prstGeom>
          <a:solidFill>
            <a:srgbClr val="b2d3d4"/>
          </a:solidFill>
          <a:ln w="6350">
            <a:noFill/>
          </a:ln>
        </p:spPr>
        <p:style>
          <a:lnRef idx="0"/>
          <a:fillRef idx="0"/>
          <a:effectRef idx="0"/>
          <a:fontRef idx="minor"/>
        </p:style>
        <p:txBody>
          <a:bodyPr numCol="1" spcCol="0" anchor="t">
            <a:noAutofit/>
          </a:bodyPr>
          <a:p>
            <a:pPr algn="r" defTabSz="914400" rtl="1">
              <a:lnSpc>
                <a:spcPct val="107000"/>
              </a:lnSpc>
              <a:spcAft>
                <a:spcPts val="799"/>
              </a:spcAft>
            </a:pPr>
            <a:r>
              <a:rPr b="0" lang="en-US" sz="1100" spc="-1" strike="noStrike">
                <a:solidFill>
                  <a:schemeClr val="dk1"/>
                </a:solidFill>
                <a:latin typeface="Arial"/>
                <a:ea typeface="Calibri"/>
              </a:rPr>
              <a:t> </a:t>
            </a:r>
            <a:endParaRPr b="0" lang="en-US" sz="1100" spc="-1" strike="noStrike">
              <a:solidFill>
                <a:srgbClr val="000000"/>
              </a:solidFill>
              <a:latin typeface="Arial"/>
            </a:endParaRPr>
          </a:p>
          <a:p>
            <a:pPr algn="ctr" defTabSz="914400">
              <a:lnSpc>
                <a:spcPct val="107000"/>
              </a:lnSpc>
              <a:spcAft>
                <a:spcPts val="799"/>
              </a:spcAft>
            </a:pPr>
            <a:r>
              <a:rPr b="0" lang="en-US" sz="1100" spc="-1" strike="noStrike">
                <a:solidFill>
                  <a:schemeClr val="dk1"/>
                </a:solidFill>
                <a:latin typeface="Calibri"/>
                <a:ea typeface="Calibri"/>
              </a:rPr>
              <a:t> </a:t>
            </a:r>
            <a:endParaRPr b="0" lang="en-US" sz="1100" spc="-1" strike="noStrike">
              <a:solidFill>
                <a:srgbClr val="000000"/>
              </a:solidFill>
              <a:latin typeface="Arial"/>
            </a:endParaRPr>
          </a:p>
          <a:p>
            <a:pPr algn="ctr" defTabSz="914400" rtl="1">
              <a:lnSpc>
                <a:spcPct val="107000"/>
              </a:lnSpc>
              <a:spcAft>
                <a:spcPts val="799"/>
              </a:spcAft>
            </a:pPr>
            <a:r>
              <a:rPr b="0" lang="en-US" sz="1200" spc="-1" strike="noStrike">
                <a:solidFill>
                  <a:srgbClr val="002060"/>
                </a:solidFill>
                <a:latin typeface="Segoe UI"/>
                <a:ea typeface="Calibri"/>
              </a:rPr>
              <a:t>. </a:t>
            </a:r>
            <a:r>
              <a:rPr b="0" lang="ar-SA" sz="1200" spc="-1" strike="noStrike">
                <a:solidFill>
                  <a:srgbClr val="002060"/>
                </a:solidFill>
                <a:latin typeface="Segoe UI"/>
                <a:cs typeface="Segoe UI"/>
              </a:rPr>
              <a:t>الأفراد والأسر</a:t>
            </a:r>
            <a:r>
              <a:rPr b="0" lang="en-US" sz="1200" spc="-1" strike="noStrike">
                <a:solidFill>
                  <a:srgbClr val="002060"/>
                </a:solidFill>
                <a:latin typeface="Cascadia Code"/>
                <a:ea typeface="Cascadia Code"/>
              </a:rPr>
              <a:t>: </a:t>
            </a:r>
            <a:r>
              <a:rPr b="0" lang="ar-SA" sz="1200" spc="-1" strike="noStrike">
                <a:solidFill>
                  <a:srgbClr val="002060"/>
                </a:solidFill>
                <a:latin typeface="Segoe UI Light"/>
                <a:cs typeface="Segoe UI Light"/>
              </a:rPr>
              <a:t>تقدم "</a:t>
            </a:r>
            <a:r>
              <a:rPr b="0" lang="en-US" sz="1200" spc="-1" strike="noStrike">
                <a:solidFill>
                  <a:srgbClr val="002060"/>
                </a:solidFill>
                <a:latin typeface="Segoe UI Light"/>
                <a:ea typeface="Calibri"/>
              </a:rPr>
              <a:t>Tech Treasure Hunt</a:t>
            </a:r>
            <a:r>
              <a:rPr b="0" lang="en-US" sz="1200" spc="-1" strike="noStrike">
                <a:solidFill>
                  <a:srgbClr val="002060"/>
                </a:solidFill>
                <a:latin typeface="Segoe UI Light"/>
                <a:ea typeface="Calibri"/>
              </a:rPr>
              <a:t>" حلاً مميزًا للأفراد والأسر الذين يمتلكون أجهزة إلكترونية قديمة ويرغبون في التخلص منها بشكل صحيح ومستدام.</a:t>
            </a:r>
            <a:endParaRPr b="0" lang="en-US" sz="1200" spc="-1" strike="noStrike">
              <a:solidFill>
                <a:srgbClr val="000000"/>
              </a:solidFill>
              <a:latin typeface="Arial"/>
            </a:endParaRPr>
          </a:p>
          <a:p>
            <a:pPr algn="ctr" defTabSz="914400" rtl="1">
              <a:lnSpc>
                <a:spcPct val="107000"/>
              </a:lnSpc>
              <a:spcAft>
                <a:spcPts val="799"/>
              </a:spcAft>
            </a:pPr>
            <a:r>
              <a:rPr b="0" lang="en-US" sz="1200" spc="-1" strike="noStrike">
                <a:solidFill>
                  <a:srgbClr val="002060"/>
                </a:solidFill>
                <a:latin typeface="Segoe UI Light"/>
                <a:ea typeface="Calibri"/>
              </a:rPr>
              <a:t> </a:t>
            </a:r>
            <a:endParaRPr b="0" lang="en-US" sz="1200" spc="-1" strike="noStrike">
              <a:solidFill>
                <a:srgbClr val="000000"/>
              </a:solidFill>
              <a:latin typeface="Arial"/>
            </a:endParaRPr>
          </a:p>
          <a:p>
            <a:pPr algn="ctr" defTabSz="914400" rtl="1">
              <a:lnSpc>
                <a:spcPct val="107000"/>
              </a:lnSpc>
              <a:spcAft>
                <a:spcPts val="799"/>
              </a:spcAft>
            </a:pPr>
            <a:r>
              <a:rPr b="0" lang="en-US" sz="1200" spc="-1" strike="noStrike">
                <a:solidFill>
                  <a:srgbClr val="002060"/>
                </a:solidFill>
                <a:latin typeface="Segoe UI"/>
                <a:ea typeface="Cascadia Code"/>
              </a:rPr>
              <a:t>. الشركات والمؤسسات</a:t>
            </a:r>
            <a:r>
              <a:rPr b="0" lang="en-US" sz="1200" spc="-1" strike="noStrike">
                <a:solidFill>
                  <a:srgbClr val="002060"/>
                </a:solidFill>
                <a:latin typeface="Cascadia Code"/>
                <a:ea typeface="Cascadia Code"/>
              </a:rPr>
              <a:t>: </a:t>
            </a:r>
            <a:r>
              <a:rPr b="0" lang="ar-SA" sz="1200" spc="-1" strike="noStrike">
                <a:solidFill>
                  <a:srgbClr val="002060"/>
                </a:solidFill>
                <a:latin typeface="Segoe UI Light"/>
                <a:cs typeface="Segoe UI Light"/>
              </a:rPr>
              <a:t>نقدم خدماتنا للشركات والمؤسسات التي ترغب في التخلص من الأجهزة القديمة بطريقة فعالة وبيئية، مما يساهم في تحسين بيئة العمل.</a:t>
            </a:r>
            <a:endParaRPr b="0" lang="en-US" sz="1200" spc="-1" strike="noStrike">
              <a:solidFill>
                <a:srgbClr val="000000"/>
              </a:solidFill>
              <a:latin typeface="Arial"/>
            </a:endParaRPr>
          </a:p>
          <a:p>
            <a:pPr algn="ctr" defTabSz="914400" rtl="1">
              <a:lnSpc>
                <a:spcPct val="107000"/>
              </a:lnSpc>
              <a:spcAft>
                <a:spcPts val="799"/>
              </a:spcAft>
            </a:pPr>
            <a:r>
              <a:rPr b="0" lang="en-US" sz="1200" spc="-1" strike="noStrike">
                <a:solidFill>
                  <a:srgbClr val="002060"/>
                </a:solidFill>
                <a:latin typeface="Segoe UI Light"/>
                <a:ea typeface="Calibri"/>
              </a:rPr>
              <a:t> </a:t>
            </a:r>
            <a:endParaRPr b="0" lang="en-US" sz="1200" spc="-1" strike="noStrike">
              <a:solidFill>
                <a:srgbClr val="000000"/>
              </a:solidFill>
              <a:latin typeface="Arial"/>
            </a:endParaRPr>
          </a:p>
          <a:p>
            <a:pPr algn="ctr" defTabSz="914400" rtl="1">
              <a:lnSpc>
                <a:spcPct val="107000"/>
              </a:lnSpc>
              <a:spcAft>
                <a:spcPts val="799"/>
              </a:spcAft>
            </a:pPr>
            <a:r>
              <a:rPr b="0" lang="en-US" sz="1200" spc="-1" strike="noStrike">
                <a:solidFill>
                  <a:srgbClr val="002060"/>
                </a:solidFill>
                <a:latin typeface="Segoe UI Light"/>
                <a:ea typeface="Calibri"/>
              </a:rPr>
              <a:t>. </a:t>
            </a:r>
            <a:r>
              <a:rPr b="0" lang="ar-SA" sz="1200" spc="-1" strike="noStrike">
                <a:solidFill>
                  <a:srgbClr val="002060"/>
                </a:solidFill>
                <a:latin typeface="Segoe UI"/>
                <a:cs typeface="Segoe UI"/>
              </a:rPr>
              <a:t>مراكز إعادة التدوير والتجميع</a:t>
            </a:r>
            <a:r>
              <a:rPr b="0" lang="en-US" sz="1200" spc="-1" strike="noStrike">
                <a:solidFill>
                  <a:srgbClr val="002060"/>
                </a:solidFill>
                <a:latin typeface="Cascadia Code"/>
                <a:ea typeface="Cascadia Code"/>
              </a:rPr>
              <a:t>:</a:t>
            </a:r>
            <a:r>
              <a:rPr b="0" lang="en-US" sz="1200" spc="-1" strike="noStrike">
                <a:solidFill>
                  <a:srgbClr val="002060"/>
                </a:solidFill>
                <a:latin typeface="Cascadia Code"/>
                <a:ea typeface="Cascadia Code"/>
              </a:rPr>
              <a:t> </a:t>
            </a:r>
            <a:r>
              <a:rPr b="0" lang="en-US" sz="1200" spc="-1" strike="noStrike">
                <a:solidFill>
                  <a:srgbClr val="002060"/>
                </a:solidFill>
                <a:latin typeface="Segoe UI Light"/>
                <a:ea typeface="Calibri"/>
              </a:rPr>
              <a:t>"</a:t>
            </a:r>
            <a:r>
              <a:rPr b="0" lang="en-US" sz="1200" spc="-1" strike="noStrike">
                <a:solidFill>
                  <a:srgbClr val="002060"/>
                </a:solidFill>
                <a:latin typeface="Segoe UI Light"/>
                <a:ea typeface="Calibri"/>
              </a:rPr>
              <a:t>Tech Treasure Hunt</a:t>
            </a:r>
            <a:r>
              <a:rPr b="0" lang="en-US" sz="1200" spc="-1" strike="noStrike">
                <a:solidFill>
                  <a:srgbClr val="002060"/>
                </a:solidFill>
                <a:latin typeface="Segoe UI Light"/>
                <a:ea typeface="Calibri"/>
              </a:rPr>
              <a:t>" تعتبر شريكًا موثوقًا لمراكز إعادة التدوير والتجميع، حيث تسهم في توفير المواد الخام لإعادة تصنيع الأجهزة القديمة.</a:t>
            </a:r>
            <a:endParaRPr b="0" lang="en-US" sz="1200" spc="-1" strike="noStrike">
              <a:solidFill>
                <a:srgbClr val="000000"/>
              </a:solidFill>
              <a:latin typeface="Arial"/>
            </a:endParaRPr>
          </a:p>
          <a:p>
            <a:pPr algn="ctr" defTabSz="914400" rtl="1">
              <a:lnSpc>
                <a:spcPct val="107000"/>
              </a:lnSpc>
              <a:spcAft>
                <a:spcPts val="799"/>
              </a:spcAft>
            </a:pPr>
            <a:r>
              <a:rPr b="0" lang="en-US" sz="1200" spc="-1" strike="noStrike">
                <a:solidFill>
                  <a:srgbClr val="002060"/>
                </a:solidFill>
                <a:latin typeface="Segoe UI Light"/>
                <a:ea typeface="Calibri"/>
              </a:rPr>
              <a:t> </a:t>
            </a:r>
            <a:endParaRPr b="0" lang="en-US" sz="1200" spc="-1" strike="noStrike">
              <a:solidFill>
                <a:srgbClr val="000000"/>
              </a:solidFill>
              <a:latin typeface="Arial"/>
            </a:endParaRPr>
          </a:p>
          <a:p>
            <a:pPr algn="ctr" defTabSz="914400" rtl="1">
              <a:lnSpc>
                <a:spcPct val="107000"/>
              </a:lnSpc>
              <a:spcAft>
                <a:spcPts val="799"/>
              </a:spcAft>
            </a:pPr>
            <a:r>
              <a:rPr b="0" lang="en-US" sz="1200" spc="-1" strike="noStrike">
                <a:solidFill>
                  <a:srgbClr val="002060"/>
                </a:solidFill>
                <a:latin typeface="Segoe UI"/>
                <a:ea typeface="Calibri"/>
              </a:rPr>
              <a:t>. </a:t>
            </a:r>
            <a:r>
              <a:rPr b="0" lang="ar-SA" sz="1200" spc="-1" strike="noStrike">
                <a:solidFill>
                  <a:srgbClr val="002060"/>
                </a:solidFill>
                <a:latin typeface="Segoe UI"/>
                <a:cs typeface="Segoe UI"/>
              </a:rPr>
              <a:t>المستهلكين البيئيين</a:t>
            </a:r>
            <a:r>
              <a:rPr b="0" lang="en-US" sz="1200" spc="-1" strike="noStrike">
                <a:solidFill>
                  <a:srgbClr val="002060"/>
                </a:solidFill>
                <a:latin typeface="Cascadia Code"/>
                <a:ea typeface="Cascadia Code"/>
              </a:rPr>
              <a:t>: </a:t>
            </a:r>
            <a:r>
              <a:rPr b="0" lang="ar-SA" sz="1200" spc="-1" strike="noStrike">
                <a:solidFill>
                  <a:srgbClr val="002060"/>
                </a:solidFill>
                <a:latin typeface="Segoe UI Light"/>
                <a:cs typeface="Segoe UI Light"/>
              </a:rPr>
              <a:t>يعكس مشروعنا اهتمام المستهلكين البيئيين بالمساهمة في حماية البيئة من خلال التخلص المستدام من الأجهزة القديمة.</a:t>
            </a:r>
            <a:endParaRPr b="0" lang="en-US" sz="1200" spc="-1" strike="noStrike">
              <a:solidFill>
                <a:srgbClr val="000000"/>
              </a:solidFill>
              <a:latin typeface="Arial"/>
            </a:endParaRPr>
          </a:p>
          <a:p>
            <a:pPr algn="ctr" defTabSz="914400" rtl="1">
              <a:lnSpc>
                <a:spcPct val="107000"/>
              </a:lnSpc>
              <a:spcAft>
                <a:spcPts val="799"/>
              </a:spcAft>
            </a:pPr>
            <a:r>
              <a:rPr b="0" lang="en-US" sz="1200" spc="-1" strike="noStrike">
                <a:solidFill>
                  <a:srgbClr val="002060"/>
                </a:solidFill>
                <a:latin typeface="Segoe UI Light"/>
                <a:ea typeface="Calibri"/>
              </a:rPr>
              <a:t> </a:t>
            </a:r>
            <a:endParaRPr b="0" lang="en-US" sz="1200" spc="-1" strike="noStrike">
              <a:solidFill>
                <a:srgbClr val="000000"/>
              </a:solidFill>
              <a:latin typeface="Arial"/>
            </a:endParaRPr>
          </a:p>
          <a:p>
            <a:pPr algn="ctr" defTabSz="914400" rtl="1">
              <a:lnSpc>
                <a:spcPct val="107000"/>
              </a:lnSpc>
              <a:spcAft>
                <a:spcPts val="799"/>
              </a:spcAft>
            </a:pPr>
            <a:r>
              <a:rPr b="0" lang="en-US" sz="1200" spc="-1" strike="noStrike">
                <a:solidFill>
                  <a:srgbClr val="002060"/>
                </a:solidFill>
                <a:latin typeface="Segoe UI Light"/>
                <a:ea typeface="Calibri"/>
              </a:rPr>
              <a:t>. </a:t>
            </a:r>
            <a:r>
              <a:rPr b="0" lang="ar-SA" sz="1200" spc="-1" strike="noStrike">
                <a:solidFill>
                  <a:srgbClr val="002060"/>
                </a:solidFill>
                <a:latin typeface="Cascadia Code"/>
                <a:cs typeface="Segoe UI"/>
              </a:rPr>
              <a:t>الجمعيات والمؤسسات البيئية</a:t>
            </a:r>
            <a:r>
              <a:rPr b="0" lang="en-US" sz="1200" spc="-1" strike="noStrike">
                <a:solidFill>
                  <a:srgbClr val="002060"/>
                </a:solidFill>
                <a:latin typeface="Cascadia Code"/>
                <a:ea typeface="Cascadia Code"/>
              </a:rPr>
              <a:t>:</a:t>
            </a:r>
            <a:r>
              <a:rPr b="0" lang="en-US" sz="1200" spc="-1" strike="noStrike">
                <a:solidFill>
                  <a:srgbClr val="002060"/>
                </a:solidFill>
                <a:latin typeface="Cascadia Code"/>
                <a:ea typeface="Cascadia Code"/>
              </a:rPr>
              <a:t> </a:t>
            </a:r>
            <a:r>
              <a:rPr b="0" lang="ar-SA" sz="1200" spc="-1" strike="noStrike">
                <a:solidFill>
                  <a:srgbClr val="002060"/>
                </a:solidFill>
                <a:latin typeface="Segoe UI Light"/>
                <a:cs typeface="Segoe UI Light"/>
              </a:rPr>
              <a:t>نعمل جنبًا إلى جنب مع الجمعيات والمؤسسات البيئية لتحقيق أهدافنا المشتركة في مجال الاستدامة والحفاظ على البيئة</a:t>
            </a:r>
            <a:r>
              <a:rPr b="0" lang="en-US" sz="1200" spc="-1" strike="noStrike">
                <a:solidFill>
                  <a:srgbClr val="002060"/>
                </a:solidFill>
                <a:latin typeface="Calibri"/>
                <a:ea typeface="Calibri"/>
              </a:rPr>
              <a:t>.</a:t>
            </a:r>
            <a:endParaRPr b="0" lang="en-US" sz="1200" spc="-1" strike="noStrike">
              <a:solidFill>
                <a:srgbClr val="000000"/>
              </a:solidFill>
              <a:latin typeface="Arial"/>
            </a:endParaRPr>
          </a:p>
          <a:p>
            <a:pPr algn="ctr" defTabSz="914400" rtl="1">
              <a:lnSpc>
                <a:spcPct val="107000"/>
              </a:lnSpc>
              <a:spcAft>
                <a:spcPts val="799"/>
              </a:spcAft>
            </a:pPr>
            <a:endParaRPr b="0" lang="en-US" sz="1200" spc="-1" strike="noStrike">
              <a:solidFill>
                <a:srgbClr val="000000"/>
              </a:solidFill>
              <a:latin typeface="Arial"/>
            </a:endParaRPr>
          </a:p>
          <a:p>
            <a:pPr algn="ctr" defTabSz="914400" rtl="1">
              <a:lnSpc>
                <a:spcPct val="107000"/>
              </a:lnSpc>
              <a:spcAft>
                <a:spcPts val="799"/>
              </a:spcAft>
            </a:pPr>
            <a:r>
              <a:rPr b="0" lang="en-US" sz="1200" spc="-1" strike="noStrike">
                <a:solidFill>
                  <a:srgbClr val="002060"/>
                </a:solidFill>
                <a:latin typeface="Calibri"/>
                <a:ea typeface="Calibri"/>
              </a:rPr>
              <a:t> </a:t>
            </a:r>
            <a:endParaRPr b="0" lang="en-US" sz="1200" spc="-1" strike="noStrike">
              <a:solidFill>
                <a:srgbClr val="000000"/>
              </a:solidFill>
              <a:latin typeface="Arial"/>
            </a:endParaRPr>
          </a:p>
        </p:txBody>
      </p:sp>
      <p:pic>
        <p:nvPicPr>
          <p:cNvPr id="89" name="Picture 8" descr="A white rectangular frame with blue lines&#10;&#10;Description automatically generated"/>
          <p:cNvPicPr/>
          <p:nvPr/>
        </p:nvPicPr>
        <p:blipFill>
          <a:blip r:embed="rId1"/>
          <a:stretch/>
        </p:blipFill>
        <p:spPr>
          <a:xfrm>
            <a:off x="7795080" y="99720"/>
            <a:ext cx="2793600" cy="1182960"/>
          </a:xfrm>
          <a:prstGeom prst="rect">
            <a:avLst/>
          </a:prstGeom>
          <a:ln w="0">
            <a:noFill/>
          </a:ln>
        </p:spPr>
      </p:pic>
      <p:sp>
        <p:nvSpPr>
          <p:cNvPr id="90" name="TextBox 10"/>
          <p:cNvSpPr/>
          <p:nvPr/>
        </p:nvSpPr>
        <p:spPr>
          <a:xfrm>
            <a:off x="7696440" y="359640"/>
            <a:ext cx="2990880" cy="9126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1800" spc="-1" strike="noStrike">
                <a:solidFill>
                  <a:srgbClr val="002060"/>
                </a:solidFill>
                <a:latin typeface="Cascadia Code"/>
                <a:ea typeface="Calibri"/>
              </a:rPr>
              <a:t>Customer Segments    </a:t>
            </a:r>
            <a:r>
              <a:rPr b="1" lang="ar-JO" sz="1800" spc="-1" strike="noStrike">
                <a:solidFill>
                  <a:srgbClr val="002060"/>
                </a:solidFill>
                <a:latin typeface="Segoe UI"/>
                <a:cs typeface="Segoe UI"/>
              </a:rPr>
              <a:t>شرائح العملاء</a:t>
            </a:r>
            <a:r>
              <a:rPr b="1" lang="en-US" sz="1800" spc="-1" strike="noStrike">
                <a:solidFill>
                  <a:srgbClr val="002060"/>
                </a:solidFill>
                <a:latin typeface="Segoe UI"/>
                <a:ea typeface="Calibri"/>
              </a:rPr>
              <a:t> </a:t>
            </a:r>
            <a:endParaRPr b="0" lang="en-US" sz="1800" spc="-1" strike="noStrike">
              <a:solidFill>
                <a:srgbClr val="000000"/>
              </a:solidFill>
              <a:latin typeface="Arial"/>
            </a:endParaRPr>
          </a:p>
          <a:p>
            <a:pPr algn="ctr" defTabSz="914400">
              <a:lnSpc>
                <a:spcPct val="100000"/>
              </a:lnSpc>
            </a:pPr>
            <a:endParaRPr b="0" lang="en-US" sz="1800" spc="-1" strike="noStrike">
              <a:solidFill>
                <a:srgbClr val="000000"/>
              </a:solidFill>
              <a:latin typeface="Arial"/>
            </a:endParaRPr>
          </a:p>
        </p:txBody>
      </p:sp>
      <p:sp>
        <p:nvSpPr>
          <p:cNvPr id="91" name="Text Box 2"/>
          <p:cNvSpPr/>
          <p:nvPr/>
        </p:nvSpPr>
        <p:spPr>
          <a:xfrm>
            <a:off x="684000" y="956880"/>
            <a:ext cx="5245920" cy="5621040"/>
          </a:xfrm>
          <a:prstGeom prst="rect">
            <a:avLst/>
          </a:prstGeom>
          <a:solidFill>
            <a:srgbClr val="b2d3d4"/>
          </a:solidFill>
          <a:ln w="6350">
            <a:noFill/>
          </a:ln>
        </p:spPr>
        <p:style>
          <a:lnRef idx="0"/>
          <a:fillRef idx="0"/>
          <a:effectRef idx="0"/>
          <a:fontRef idx="minor"/>
        </p:style>
        <p:txBody>
          <a:bodyPr numCol="1" spcCol="0" anchor="t">
            <a:noAutofit/>
          </a:bodyPr>
          <a:p>
            <a:pPr marL="457200" algn="r" defTabSz="914400" rtl="1">
              <a:lnSpc>
                <a:spcPct val="107000"/>
              </a:lnSpc>
              <a:spcAft>
                <a:spcPts val="799"/>
              </a:spcAft>
            </a:pPr>
            <a:r>
              <a:rPr b="0" lang="en-US" sz="1100" spc="-1" strike="noStrike">
                <a:solidFill>
                  <a:schemeClr val="dk1"/>
                </a:solidFill>
                <a:latin typeface="Calibri"/>
                <a:ea typeface="Calibri"/>
              </a:rPr>
              <a:t> </a:t>
            </a:r>
            <a:endParaRPr b="0" lang="en-US" sz="1100" spc="-1" strike="noStrike">
              <a:solidFill>
                <a:srgbClr val="000000"/>
              </a:solidFill>
              <a:latin typeface="Arial"/>
            </a:endParaRPr>
          </a:p>
          <a:p>
            <a:pPr algn="r" defTabSz="914400" rtl="1">
              <a:lnSpc>
                <a:spcPct val="107000"/>
              </a:lnSpc>
              <a:spcAft>
                <a:spcPts val="799"/>
              </a:spcAft>
            </a:pPr>
            <a:endParaRPr b="0" lang="en-US" sz="1100" spc="-1" strike="noStrike">
              <a:solidFill>
                <a:srgbClr val="000000"/>
              </a:solidFill>
              <a:latin typeface="Arial"/>
            </a:endParaRPr>
          </a:p>
          <a:p>
            <a:pPr algn="r" defTabSz="914400" rtl="1">
              <a:lnSpc>
                <a:spcPct val="107000"/>
              </a:lnSpc>
              <a:spcAft>
                <a:spcPts val="799"/>
              </a:spcAft>
            </a:pPr>
            <a:r>
              <a:rPr b="0" lang="en-US" sz="1200" spc="-1" strike="noStrike">
                <a:solidFill>
                  <a:srgbClr val="002060"/>
                </a:solidFill>
                <a:latin typeface="Segoe UI Light"/>
                <a:ea typeface="Calibri"/>
              </a:rPr>
              <a:t>.</a:t>
            </a:r>
            <a:r>
              <a:rPr b="0" lang="en-US" sz="1200" spc="-1" strike="noStrike">
                <a:solidFill>
                  <a:srgbClr val="002060"/>
                </a:solidFill>
                <a:latin typeface="Segoe UI Light"/>
                <a:ea typeface="Calibri"/>
              </a:rPr>
              <a:t> </a:t>
            </a:r>
            <a:r>
              <a:rPr b="0" lang="ar-SA" sz="1200" spc="-1" strike="noStrike">
                <a:solidFill>
                  <a:srgbClr val="002060"/>
                </a:solidFill>
                <a:latin typeface="Segoe UI"/>
                <a:cs typeface="Segoe UI"/>
              </a:rPr>
              <a:t>زيادة القيمة للعملاء </a:t>
            </a:r>
            <a:r>
              <a:rPr b="0" lang="en-US" sz="1200" spc="-1" strike="noStrike">
                <a:solidFill>
                  <a:srgbClr val="002060"/>
                </a:solidFill>
                <a:latin typeface="Cascadia Code"/>
                <a:ea typeface="Cascadia Code"/>
              </a:rPr>
              <a:t>: </a:t>
            </a:r>
            <a:r>
              <a:rPr b="0" lang="ar-SA" sz="1200" spc="-1" strike="noStrike">
                <a:solidFill>
                  <a:srgbClr val="002060"/>
                </a:solidFill>
                <a:latin typeface="Segoe UI Light"/>
                <a:cs typeface="Segoe UI Light"/>
              </a:rPr>
              <a:t>نحن نقدم لعملائنا فرصة للانتفاع من منتجات وخدمات محسنة ومبتكرة تتناسب مع احتياجاتهم وتفوق توقعاتهم.</a:t>
            </a:r>
            <a:endParaRPr b="0" lang="en-US" sz="1200" spc="-1" strike="noStrike">
              <a:solidFill>
                <a:srgbClr val="000000"/>
              </a:solidFill>
              <a:latin typeface="Arial"/>
            </a:endParaRPr>
          </a:p>
          <a:p>
            <a:pPr algn="r" defTabSz="914400" rtl="1">
              <a:lnSpc>
                <a:spcPct val="107000"/>
              </a:lnSpc>
              <a:spcAft>
                <a:spcPts val="799"/>
              </a:spcAft>
            </a:pPr>
            <a:r>
              <a:rPr b="0" lang="en-US" sz="1200" spc="-1" strike="noStrike">
                <a:solidFill>
                  <a:srgbClr val="002060"/>
                </a:solidFill>
                <a:latin typeface="Segoe UI Light"/>
                <a:ea typeface="Calibri"/>
              </a:rPr>
              <a:t> </a:t>
            </a:r>
            <a:endParaRPr b="0" lang="en-US" sz="1200" spc="-1" strike="noStrike">
              <a:solidFill>
                <a:srgbClr val="000000"/>
              </a:solidFill>
              <a:latin typeface="Arial"/>
            </a:endParaRPr>
          </a:p>
          <a:p>
            <a:pPr algn="r" defTabSz="914400" rtl="1">
              <a:lnSpc>
                <a:spcPct val="107000"/>
              </a:lnSpc>
              <a:spcAft>
                <a:spcPts val="799"/>
              </a:spcAft>
            </a:pPr>
            <a:r>
              <a:rPr b="0" lang="en-US" sz="1200" spc="-1" strike="noStrike">
                <a:solidFill>
                  <a:srgbClr val="002060"/>
                </a:solidFill>
                <a:latin typeface="Segoe UI Light"/>
                <a:ea typeface="Calibri"/>
              </a:rPr>
              <a:t>. </a:t>
            </a:r>
            <a:r>
              <a:rPr b="0" lang="ar-SA" sz="1200" spc="-1" strike="noStrike">
                <a:solidFill>
                  <a:srgbClr val="002060"/>
                </a:solidFill>
                <a:latin typeface="Segoe UI"/>
                <a:cs typeface="Segoe UI"/>
              </a:rPr>
              <a:t>توفير الخصوصية والسرية </a:t>
            </a:r>
            <a:r>
              <a:rPr b="0" lang="en-US" sz="1200" spc="-1" strike="noStrike">
                <a:solidFill>
                  <a:srgbClr val="002060"/>
                </a:solidFill>
                <a:latin typeface="Cascadia Code"/>
                <a:ea typeface="Cascadia Code"/>
              </a:rPr>
              <a:t>: </a:t>
            </a:r>
            <a:r>
              <a:rPr b="0" lang="ar-SA" sz="1200" spc="-1" strike="noStrike">
                <a:solidFill>
                  <a:srgbClr val="002060"/>
                </a:solidFill>
                <a:latin typeface="Segoe UI Light"/>
                <a:cs typeface="Segoe UI Light"/>
              </a:rPr>
              <a:t>فنحن نحرص على التخلص بشكل تام ونهائي من  البيانات  والمعلومات التي تحتويها الأجهزة مما يوفر للعميل الثقة بآدائنا , نظرا  بان بعض ممتلكي الأجهزة القديمة والتالفة  سواء شركات او أشخاص يرفضوا التخلص منها بسبب خوفهم من امكانية الوصول الى بي</a:t>
            </a:r>
            <a:r>
              <a:rPr b="0" lang="ar-JO" sz="1200" spc="-1" strike="noStrike">
                <a:solidFill>
                  <a:srgbClr val="002060"/>
                </a:solidFill>
                <a:latin typeface="Segoe UI Light"/>
                <a:cs typeface="Segoe UI Light"/>
              </a:rPr>
              <a:t>ا</a:t>
            </a:r>
            <a:r>
              <a:rPr b="0" lang="ar-SA" sz="1200" spc="-1" strike="noStrike">
                <a:solidFill>
                  <a:srgbClr val="002060"/>
                </a:solidFill>
                <a:latin typeface="Segoe UI Light"/>
                <a:cs typeface="Segoe UI Light"/>
              </a:rPr>
              <a:t>ناتهم ومعلوماتهم</a:t>
            </a:r>
            <a:endParaRPr b="0" lang="en-US" sz="1200" spc="-1" strike="noStrike">
              <a:solidFill>
                <a:srgbClr val="000000"/>
              </a:solidFill>
              <a:latin typeface="Arial"/>
            </a:endParaRPr>
          </a:p>
          <a:p>
            <a:pPr algn="r" defTabSz="914400" rtl="1">
              <a:lnSpc>
                <a:spcPct val="107000"/>
              </a:lnSpc>
              <a:spcAft>
                <a:spcPts val="799"/>
              </a:spcAft>
            </a:pPr>
            <a:r>
              <a:rPr b="0" lang="en-US" sz="1200" spc="-1" strike="noStrike">
                <a:solidFill>
                  <a:srgbClr val="002060"/>
                </a:solidFill>
                <a:latin typeface="Segoe UI Light"/>
                <a:ea typeface="Calibri"/>
              </a:rPr>
              <a:t> </a:t>
            </a:r>
            <a:endParaRPr b="0" lang="en-US" sz="1200" spc="-1" strike="noStrike">
              <a:solidFill>
                <a:srgbClr val="000000"/>
              </a:solidFill>
              <a:latin typeface="Arial"/>
            </a:endParaRPr>
          </a:p>
          <a:p>
            <a:pPr algn="r" defTabSz="914400" rtl="1">
              <a:lnSpc>
                <a:spcPct val="107000"/>
              </a:lnSpc>
              <a:spcAft>
                <a:spcPts val="799"/>
              </a:spcAft>
            </a:pPr>
            <a:r>
              <a:rPr b="0" lang="en-US" sz="1200" spc="-1" strike="noStrike">
                <a:solidFill>
                  <a:srgbClr val="002060"/>
                </a:solidFill>
                <a:latin typeface="Segoe UI"/>
                <a:ea typeface="Calibri"/>
              </a:rPr>
              <a:t>. </a:t>
            </a:r>
            <a:r>
              <a:rPr b="0" lang="ar-SA" sz="1200" spc="-1" strike="noStrike">
                <a:solidFill>
                  <a:srgbClr val="002060"/>
                </a:solidFill>
                <a:latin typeface="Segoe UI"/>
                <a:cs typeface="Segoe UI"/>
              </a:rPr>
              <a:t>تلبية توجهات السوق:  </a:t>
            </a:r>
            <a:r>
              <a:rPr b="0" lang="ar-SA" sz="1200" spc="-1" strike="noStrike">
                <a:solidFill>
                  <a:srgbClr val="002060"/>
                </a:solidFill>
                <a:latin typeface="Segoe UI Light"/>
                <a:cs typeface="Segoe UI Light"/>
              </a:rPr>
              <a:t>بالتحسين المستمر والابتكار، يمكننا تلبية توقعات العملاء ومتطلبات السوق بشكل أفضل.</a:t>
            </a:r>
            <a:endParaRPr b="0" lang="en-US" sz="1200" spc="-1" strike="noStrike">
              <a:solidFill>
                <a:srgbClr val="000000"/>
              </a:solidFill>
              <a:latin typeface="Arial"/>
            </a:endParaRPr>
          </a:p>
          <a:p>
            <a:pPr algn="r" defTabSz="914400" rtl="1">
              <a:lnSpc>
                <a:spcPct val="107000"/>
              </a:lnSpc>
              <a:spcAft>
                <a:spcPts val="799"/>
              </a:spcAft>
            </a:pPr>
            <a:r>
              <a:rPr b="0" lang="en-US" sz="1200" spc="-1" strike="noStrike">
                <a:solidFill>
                  <a:srgbClr val="002060"/>
                </a:solidFill>
                <a:latin typeface="Segoe UI Light"/>
                <a:ea typeface="Calibri"/>
              </a:rPr>
              <a:t> </a:t>
            </a:r>
            <a:endParaRPr b="0" lang="en-US" sz="1200" spc="-1" strike="noStrike">
              <a:solidFill>
                <a:srgbClr val="000000"/>
              </a:solidFill>
              <a:latin typeface="Arial"/>
            </a:endParaRPr>
          </a:p>
          <a:p>
            <a:pPr algn="r" defTabSz="914400" rtl="1">
              <a:lnSpc>
                <a:spcPct val="107000"/>
              </a:lnSpc>
              <a:spcAft>
                <a:spcPts val="799"/>
              </a:spcAft>
            </a:pPr>
            <a:r>
              <a:rPr b="0" lang="en-US" sz="1200" spc="-1" strike="noStrike">
                <a:solidFill>
                  <a:srgbClr val="002060"/>
                </a:solidFill>
                <a:latin typeface="Segoe UI"/>
                <a:ea typeface="Calibri"/>
              </a:rPr>
              <a:t>. </a:t>
            </a:r>
            <a:r>
              <a:rPr b="0" lang="ar-SA" sz="1200" spc="-1" strike="noStrike">
                <a:solidFill>
                  <a:srgbClr val="002060"/>
                </a:solidFill>
                <a:latin typeface="Segoe UI"/>
                <a:cs typeface="Segoe UI"/>
              </a:rPr>
              <a:t>الاستدامة البيئية </a:t>
            </a:r>
            <a:r>
              <a:rPr b="0" lang="en-US" sz="1200" spc="-1" strike="noStrike">
                <a:solidFill>
                  <a:srgbClr val="002060"/>
                </a:solidFill>
                <a:latin typeface="Cascadia Code"/>
                <a:ea typeface="Cascadia Code"/>
              </a:rPr>
              <a:t>: </a:t>
            </a:r>
            <a:r>
              <a:rPr b="0" lang="ar-SA" sz="1200" spc="-1" strike="noStrike">
                <a:solidFill>
                  <a:srgbClr val="002060"/>
                </a:solidFill>
                <a:latin typeface="Segoe UI Light"/>
                <a:cs typeface="Segoe UI Light"/>
              </a:rPr>
              <a:t>بتقليل الهدر والاستهلاك غير الضروري، يمكن لمشروعنا الحد من التأثير على البيئة والمساهمة في الاستدامة.</a:t>
            </a:r>
            <a:endParaRPr b="0" lang="en-US" sz="1200" spc="-1" strike="noStrike">
              <a:solidFill>
                <a:srgbClr val="000000"/>
              </a:solidFill>
              <a:latin typeface="Arial"/>
            </a:endParaRPr>
          </a:p>
          <a:p>
            <a:pPr algn="r" defTabSz="914400" rtl="1">
              <a:lnSpc>
                <a:spcPct val="107000"/>
              </a:lnSpc>
              <a:spcAft>
                <a:spcPts val="799"/>
              </a:spcAft>
            </a:pPr>
            <a:r>
              <a:rPr b="0" lang="en-US" sz="1200" spc="-1" strike="noStrike">
                <a:solidFill>
                  <a:srgbClr val="002060"/>
                </a:solidFill>
                <a:latin typeface="Segoe UI Light"/>
                <a:ea typeface="Calibri"/>
              </a:rPr>
              <a:t> </a:t>
            </a:r>
            <a:endParaRPr b="0" lang="en-US" sz="1200" spc="-1" strike="noStrike">
              <a:solidFill>
                <a:srgbClr val="000000"/>
              </a:solidFill>
              <a:latin typeface="Arial"/>
            </a:endParaRPr>
          </a:p>
          <a:p>
            <a:pPr algn="r" defTabSz="914400" rtl="1">
              <a:lnSpc>
                <a:spcPct val="107000"/>
              </a:lnSpc>
              <a:spcAft>
                <a:spcPts val="799"/>
              </a:spcAft>
            </a:pPr>
            <a:r>
              <a:rPr b="0" lang="en-US" sz="1200" spc="-1" strike="noStrike">
                <a:solidFill>
                  <a:srgbClr val="002060"/>
                </a:solidFill>
                <a:latin typeface="Segoe UI"/>
                <a:ea typeface="Calibri"/>
              </a:rPr>
              <a:t>   . </a:t>
            </a:r>
            <a:r>
              <a:rPr b="0" lang="ar-SA" sz="1200" spc="-1" strike="noStrike">
                <a:solidFill>
                  <a:srgbClr val="002060"/>
                </a:solidFill>
                <a:latin typeface="Segoe UI"/>
                <a:cs typeface="Segoe UI"/>
              </a:rPr>
              <a:t>تحسين الجودة والأداء </a:t>
            </a:r>
            <a:r>
              <a:rPr b="0" lang="en-US" sz="1200" spc="-1" strike="noStrike">
                <a:solidFill>
                  <a:srgbClr val="002060"/>
                </a:solidFill>
                <a:latin typeface="Cascadia Code"/>
                <a:ea typeface="Cascadia Code"/>
              </a:rPr>
              <a:t>: </a:t>
            </a:r>
            <a:r>
              <a:rPr b="0" lang="ar-SA" sz="1200" spc="-1" strike="noStrike">
                <a:solidFill>
                  <a:srgbClr val="002060"/>
                </a:solidFill>
                <a:latin typeface="Segoe UI Light"/>
                <a:cs typeface="Segoe UI Light"/>
              </a:rPr>
              <a:t>من خلال تجديد التصميم واستخدام التقنيات المتقدمة، يمكننا  تحسين جودة المنتجات وزيادة ادائها. </a:t>
            </a:r>
            <a:endParaRPr b="0" lang="en-US" sz="1200" spc="-1" strike="noStrike">
              <a:solidFill>
                <a:srgbClr val="000000"/>
              </a:solidFill>
              <a:latin typeface="Arial"/>
            </a:endParaRPr>
          </a:p>
          <a:p>
            <a:pPr algn="r" defTabSz="914400" rtl="1">
              <a:lnSpc>
                <a:spcPct val="107000"/>
              </a:lnSpc>
              <a:spcAft>
                <a:spcPts val="799"/>
              </a:spcAft>
            </a:pPr>
            <a:r>
              <a:rPr b="0" lang="en-US" sz="1200" spc="-1" strike="noStrike">
                <a:solidFill>
                  <a:srgbClr val="002060"/>
                </a:solidFill>
                <a:latin typeface="Segoe UI Light"/>
                <a:ea typeface="Calibri"/>
              </a:rPr>
              <a:t> </a:t>
            </a:r>
            <a:endParaRPr b="0" lang="en-US" sz="1200" spc="-1" strike="noStrike">
              <a:solidFill>
                <a:srgbClr val="000000"/>
              </a:solidFill>
              <a:latin typeface="Arial"/>
            </a:endParaRPr>
          </a:p>
          <a:p>
            <a:pPr algn="r" defTabSz="914400" rtl="1">
              <a:lnSpc>
                <a:spcPct val="107000"/>
              </a:lnSpc>
              <a:spcAft>
                <a:spcPts val="799"/>
              </a:spcAft>
            </a:pPr>
            <a:r>
              <a:rPr b="0" lang="en-US" sz="1200" spc="-1" strike="noStrike">
                <a:solidFill>
                  <a:srgbClr val="002060"/>
                </a:solidFill>
                <a:latin typeface="Segoe UI Light"/>
                <a:ea typeface="Calibri"/>
              </a:rPr>
              <a:t>. </a:t>
            </a:r>
            <a:r>
              <a:rPr b="0" lang="ar-SA" sz="1200" spc="-1" strike="noStrike">
                <a:solidFill>
                  <a:srgbClr val="002060"/>
                </a:solidFill>
                <a:latin typeface="Segoe UI"/>
                <a:cs typeface="Segoe UI"/>
              </a:rPr>
              <a:t>تقليل التكاليف وتحسين الربحية </a:t>
            </a:r>
            <a:r>
              <a:rPr b="0" lang="en-US" sz="1200" spc="-1" strike="noStrike">
                <a:solidFill>
                  <a:srgbClr val="002060"/>
                </a:solidFill>
                <a:latin typeface="Cascadia Code"/>
                <a:ea typeface="Cascadia Code"/>
              </a:rPr>
              <a:t>: </a:t>
            </a:r>
            <a:r>
              <a:rPr b="0" lang="ar-SA" sz="1200" spc="-1" strike="noStrike">
                <a:solidFill>
                  <a:srgbClr val="002060"/>
                </a:solidFill>
                <a:latin typeface="Segoe UI Light"/>
                <a:cs typeface="Segoe UI Light"/>
              </a:rPr>
              <a:t>بفضل التحسينات التي يجلبها إعادة التصنيع المبتكر، يمكننا هذا من تقليل تكاليف الإنتاج والتشغيل ، وبالتالي زيادة الربحية.</a:t>
            </a:r>
            <a:endParaRPr b="0" lang="en-US" sz="1200" spc="-1" strike="noStrike">
              <a:solidFill>
                <a:srgbClr val="000000"/>
              </a:solidFill>
              <a:latin typeface="Arial"/>
            </a:endParaRPr>
          </a:p>
          <a:p>
            <a:pPr algn="r" defTabSz="914400" rtl="1">
              <a:lnSpc>
                <a:spcPct val="107000"/>
              </a:lnSpc>
              <a:spcAft>
                <a:spcPts val="799"/>
              </a:spcAft>
            </a:pPr>
            <a:r>
              <a:rPr b="0" lang="en-US" sz="1200" spc="-1" strike="noStrike">
                <a:solidFill>
                  <a:srgbClr val="002060"/>
                </a:solidFill>
                <a:latin typeface="Segoe UI Light"/>
                <a:ea typeface="Calibri"/>
              </a:rPr>
              <a:t> </a:t>
            </a:r>
            <a:endParaRPr b="0" lang="en-US" sz="1200" spc="-1" strike="noStrike">
              <a:solidFill>
                <a:srgbClr val="000000"/>
              </a:solidFill>
              <a:latin typeface="Arial"/>
            </a:endParaRPr>
          </a:p>
          <a:p>
            <a:pPr marL="457200" algn="ctr" defTabSz="914400" rtl="1">
              <a:lnSpc>
                <a:spcPct val="107000"/>
              </a:lnSpc>
              <a:spcAft>
                <a:spcPts val="799"/>
              </a:spcAft>
            </a:pPr>
            <a:r>
              <a:rPr b="0" lang="en-US" sz="1100" spc="-1" strike="noStrike">
                <a:solidFill>
                  <a:schemeClr val="dk1"/>
                </a:solidFill>
                <a:latin typeface="Calibri"/>
                <a:ea typeface="Calibri"/>
              </a:rPr>
              <a:t> </a:t>
            </a:r>
            <a:endParaRPr b="0" lang="en-US" sz="1100" spc="-1" strike="noStrike">
              <a:solidFill>
                <a:srgbClr val="000000"/>
              </a:solidFill>
              <a:latin typeface="Arial"/>
            </a:endParaRPr>
          </a:p>
        </p:txBody>
      </p:sp>
      <p:pic>
        <p:nvPicPr>
          <p:cNvPr id="92" name="Picture 24" descr="A white rectangular frame with blue lines&#10;&#10;Description automatically generated"/>
          <p:cNvPicPr/>
          <p:nvPr/>
        </p:nvPicPr>
        <p:blipFill>
          <a:blip r:embed="rId2"/>
          <a:stretch/>
        </p:blipFill>
        <p:spPr>
          <a:xfrm>
            <a:off x="1978920" y="99720"/>
            <a:ext cx="2793600" cy="1182960"/>
          </a:xfrm>
          <a:prstGeom prst="rect">
            <a:avLst/>
          </a:prstGeom>
          <a:ln w="0">
            <a:noFill/>
          </a:ln>
        </p:spPr>
      </p:pic>
      <p:sp>
        <p:nvSpPr>
          <p:cNvPr id="93" name="TextBox 22"/>
          <p:cNvSpPr/>
          <p:nvPr/>
        </p:nvSpPr>
        <p:spPr>
          <a:xfrm>
            <a:off x="1880280" y="336240"/>
            <a:ext cx="2990880" cy="6382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lang="en-US" sz="1800" spc="-1" strike="noStrike">
                <a:solidFill>
                  <a:srgbClr val="002060"/>
                </a:solidFill>
                <a:latin typeface="Cascadia Code"/>
                <a:ea typeface="Cascadia Code"/>
              </a:rPr>
              <a:t>Value Proposition</a:t>
            </a:r>
            <a:endParaRPr b="0" lang="en-US" sz="1800" spc="-1" strike="noStrike">
              <a:solidFill>
                <a:srgbClr val="000000"/>
              </a:solidFill>
              <a:latin typeface="Arial"/>
            </a:endParaRPr>
          </a:p>
          <a:p>
            <a:pPr algn="ctr" defTabSz="914400">
              <a:lnSpc>
                <a:spcPct val="100000"/>
              </a:lnSpc>
            </a:pPr>
            <a:r>
              <a:rPr b="1" lang="ar-JO" sz="1800" spc="-1" strike="noStrike">
                <a:solidFill>
                  <a:srgbClr val="002060"/>
                </a:solidFill>
                <a:latin typeface="Segoe UI"/>
                <a:cs typeface="Segoe UI"/>
              </a:rPr>
              <a:t>عرض القيمة</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 Box 3"/>
          <p:cNvSpPr/>
          <p:nvPr/>
        </p:nvSpPr>
        <p:spPr>
          <a:xfrm>
            <a:off x="6960960" y="1194480"/>
            <a:ext cx="5097240" cy="5339880"/>
          </a:xfrm>
          <a:prstGeom prst="rect">
            <a:avLst/>
          </a:prstGeom>
          <a:solidFill>
            <a:srgbClr val="fff2bd"/>
          </a:solidFill>
          <a:ln w="6350">
            <a:noFill/>
          </a:ln>
        </p:spPr>
        <p:style>
          <a:lnRef idx="0"/>
          <a:fillRef idx="0"/>
          <a:effectRef idx="0"/>
          <a:fontRef idx="minor"/>
        </p:style>
        <p:txBody>
          <a:bodyPr numCol="1" spcCol="0" anchor="t">
            <a:noAutofit/>
          </a:bodyPr>
          <a:p>
            <a:pPr algn="ctr" defTabSz="914400" rtl="1">
              <a:lnSpc>
                <a:spcPct val="107000"/>
              </a:lnSpc>
              <a:spcAft>
                <a:spcPts val="799"/>
              </a:spcAft>
            </a:pPr>
            <a:endParaRPr b="0" lang="en-US" sz="1100" spc="-1" strike="noStrike">
              <a:solidFill>
                <a:srgbClr val="000000"/>
              </a:solidFill>
              <a:latin typeface="Arial"/>
            </a:endParaRPr>
          </a:p>
          <a:p>
            <a:pPr algn="ctr" defTabSz="914400" rtl="1">
              <a:lnSpc>
                <a:spcPct val="107000"/>
              </a:lnSpc>
              <a:spcAft>
                <a:spcPts val="799"/>
              </a:spcAft>
            </a:pPr>
            <a:r>
              <a:rPr b="0" lang="ar-JO" sz="1200" spc="-1" strike="noStrike">
                <a:solidFill>
                  <a:srgbClr val="002060"/>
                </a:solidFill>
                <a:latin typeface="Segoe UI Light"/>
                <a:cs typeface="Segoe UI Light"/>
              </a:rPr>
              <a:t>تستند نجاح هذا المشروع الريادي إلى بناء علاقات قوية مع مختلف شرائح العملاء المستهدفة. بدءًا من الأفراد والأسر، يتعين على الشركة توفير تجربة سهلة وميسرة لتسليم أجهزتهم الإلكترونية القديمة، من خلال التطبيق الذي يسمح لهم بتحديد مواقع الحاويات وإعلامهم بالأوقات المناسبة للتسليم. يمكن أيضًا تقديم مزايا مثل تخفيضات على رسوم الخدمة لزيادة مشاركة العملاء الفرديين.</a:t>
            </a:r>
            <a:endParaRPr b="0" lang="en-US" sz="1200" spc="-1" strike="noStrike">
              <a:solidFill>
                <a:srgbClr val="000000"/>
              </a:solidFill>
              <a:latin typeface="Arial"/>
            </a:endParaRPr>
          </a:p>
          <a:p>
            <a:pPr algn="ctr" defTabSz="914400" rtl="1">
              <a:lnSpc>
                <a:spcPct val="107000"/>
              </a:lnSpc>
              <a:spcAft>
                <a:spcPts val="799"/>
              </a:spcAft>
            </a:pPr>
            <a:r>
              <a:rPr b="0" lang="en-US" sz="1200" spc="-1" strike="noStrike">
                <a:solidFill>
                  <a:srgbClr val="002060"/>
                </a:solidFill>
                <a:latin typeface="Segoe UI Light"/>
                <a:ea typeface="Calibri"/>
              </a:rPr>
              <a:t> </a:t>
            </a:r>
            <a:endParaRPr b="0" lang="en-US" sz="1200" spc="-1" strike="noStrike">
              <a:solidFill>
                <a:srgbClr val="000000"/>
              </a:solidFill>
              <a:latin typeface="Arial"/>
            </a:endParaRPr>
          </a:p>
          <a:p>
            <a:pPr algn="ctr" defTabSz="914400" rtl="1">
              <a:lnSpc>
                <a:spcPct val="107000"/>
              </a:lnSpc>
              <a:spcAft>
                <a:spcPts val="799"/>
              </a:spcAft>
            </a:pPr>
            <a:r>
              <a:rPr b="0" lang="ar-JO" sz="1200" spc="-1" strike="noStrike">
                <a:solidFill>
                  <a:srgbClr val="002060"/>
                </a:solidFill>
                <a:latin typeface="Segoe UI Light"/>
                <a:cs typeface="Segoe UI Light"/>
              </a:rPr>
              <a:t>بالنسبة للشركات والمؤسسات، تعتبر تلك العلاقات حيوية لإدارة الأجهزة القديمة بشكل مستدام وفعال. فيمكننا تقديم حلول مخصصة لجمع الأجهزة والتخلص منها وفقًا لاحتياجات وجداول زمنية محددة وتعزز هذه الخدمات من سمعة الشركات وتساهم في تحسين سجلاتها فيما يتعلق بالمسؤولية البيئية.</a:t>
            </a:r>
            <a:endParaRPr b="0" lang="en-US" sz="1200" spc="-1" strike="noStrike">
              <a:solidFill>
                <a:srgbClr val="000000"/>
              </a:solidFill>
              <a:latin typeface="Arial"/>
            </a:endParaRPr>
          </a:p>
          <a:p>
            <a:pPr algn="ctr" defTabSz="914400" rtl="1">
              <a:lnSpc>
                <a:spcPct val="107000"/>
              </a:lnSpc>
              <a:spcAft>
                <a:spcPts val="799"/>
              </a:spcAft>
            </a:pPr>
            <a:r>
              <a:rPr b="0" lang="ar-JO" sz="1200" spc="-1" strike="noStrike">
                <a:solidFill>
                  <a:srgbClr val="002060"/>
                </a:solidFill>
                <a:latin typeface="Segoe UI Light"/>
                <a:cs typeface="Segoe UI Light"/>
              </a:rPr>
              <a:t>من خلال التعاون مع مراكز إعادة التدوير والتجميع، نساهم في توفير المواد الخام اللازمة لعمليات إعادة التصنيع. هذا التعاون يستند إلى الثقة والشفافية في تبادل المعلومات والتعامل المشترك.</a:t>
            </a:r>
            <a:endParaRPr b="0" lang="en-US" sz="1200" spc="-1" strike="noStrike">
              <a:solidFill>
                <a:srgbClr val="000000"/>
              </a:solidFill>
              <a:latin typeface="Arial"/>
            </a:endParaRPr>
          </a:p>
          <a:p>
            <a:pPr algn="ctr" defTabSz="914400" rtl="1">
              <a:lnSpc>
                <a:spcPct val="107000"/>
              </a:lnSpc>
              <a:spcAft>
                <a:spcPts val="799"/>
              </a:spcAft>
            </a:pPr>
            <a:r>
              <a:rPr b="0" lang="ar-JO" sz="1200" spc="-1" strike="noStrike">
                <a:solidFill>
                  <a:srgbClr val="002060"/>
                </a:solidFill>
                <a:latin typeface="Segoe UI Light"/>
                <a:cs typeface="Segoe UI Light"/>
              </a:rPr>
              <a:t>تعكس العلاقات مع المستهلكين البيئيين التزامهم بالاستدامة وحماية البيئة. فنقوم بتقديم تقارير دورية حول تأثير جمع وإعادة تدوير الأجهزة القديمة على تقليل النفايات الإلكترونية.</a:t>
            </a:r>
            <a:endParaRPr b="0" lang="en-US" sz="1200" spc="-1" strike="noStrike">
              <a:solidFill>
                <a:srgbClr val="000000"/>
              </a:solidFill>
              <a:latin typeface="Arial"/>
            </a:endParaRPr>
          </a:p>
          <a:p>
            <a:pPr algn="ctr" defTabSz="914400" rtl="1">
              <a:lnSpc>
                <a:spcPct val="107000"/>
              </a:lnSpc>
              <a:spcAft>
                <a:spcPts val="799"/>
              </a:spcAft>
            </a:pPr>
            <a:r>
              <a:rPr b="0" lang="ar-JO" sz="1200" spc="-1" strike="noStrike">
                <a:solidFill>
                  <a:srgbClr val="002060"/>
                </a:solidFill>
                <a:latin typeface="Segoe UI Light"/>
                <a:cs typeface="Segoe UI Light"/>
              </a:rPr>
              <a:t>من خلال التعاون مع الجمعيات والمؤسسات البيئية يمكننا تنظيم حملات توعية مشتركة وفعاليات لزيادة الوعي حول أهمية إعادة تدوير الأجهزة الإلكترونية وتأثيرها الإيجابي على البيئة.</a:t>
            </a:r>
            <a:endParaRPr b="0" lang="en-US" sz="1200" spc="-1" strike="noStrike">
              <a:solidFill>
                <a:srgbClr val="000000"/>
              </a:solidFill>
              <a:latin typeface="Arial"/>
            </a:endParaRPr>
          </a:p>
          <a:p>
            <a:pPr algn="ctr" defTabSz="914400" rtl="1">
              <a:lnSpc>
                <a:spcPct val="107000"/>
              </a:lnSpc>
              <a:spcAft>
                <a:spcPts val="799"/>
              </a:spcAft>
            </a:pPr>
            <a:r>
              <a:rPr b="0" lang="ar-JO" sz="1200" spc="-1" strike="noStrike">
                <a:solidFill>
                  <a:srgbClr val="002060"/>
                </a:solidFill>
                <a:latin typeface="Segoe UI Light"/>
                <a:cs typeface="Segoe UI Light"/>
              </a:rPr>
              <a:t>باختصار، تستند علاقات العملاء في هذا المشروع إلى تلبية احتياجات وتطلعات مجموعة متنوعة من العملاء، مع التركيز على السهولة، والمرونة، والاستدامة، والشراكات المؤسسية لتحقيق نجاح مستدام.</a:t>
            </a:r>
            <a:endParaRPr b="0" lang="en-US" sz="1200" spc="-1" strike="noStrike">
              <a:solidFill>
                <a:srgbClr val="000000"/>
              </a:solidFill>
              <a:latin typeface="Arial"/>
            </a:endParaRPr>
          </a:p>
        </p:txBody>
      </p:sp>
      <p:pic>
        <p:nvPicPr>
          <p:cNvPr id="95" name="Picture 5" descr=""/>
          <p:cNvPicPr/>
          <p:nvPr/>
        </p:nvPicPr>
        <p:blipFill>
          <a:blip r:embed="rId1"/>
          <a:srcRect l="1635" t="4778" r="1578" b="0"/>
          <a:stretch/>
        </p:blipFill>
        <p:spPr>
          <a:xfrm>
            <a:off x="7815600" y="518040"/>
            <a:ext cx="3387960" cy="879120"/>
          </a:xfrm>
          <a:prstGeom prst="rect">
            <a:avLst/>
          </a:prstGeom>
          <a:ln w="0">
            <a:noFill/>
          </a:ln>
        </p:spPr>
      </p:pic>
      <p:sp>
        <p:nvSpPr>
          <p:cNvPr id="96" name="TextBox 7"/>
          <p:cNvSpPr/>
          <p:nvPr/>
        </p:nvSpPr>
        <p:spPr>
          <a:xfrm>
            <a:off x="7994520" y="664200"/>
            <a:ext cx="3232080" cy="383040"/>
          </a:xfrm>
          <a:prstGeom prst="rect">
            <a:avLst/>
          </a:prstGeom>
          <a:noFill/>
          <a:ln w="0">
            <a:noFill/>
          </a:ln>
        </p:spPr>
        <p:style>
          <a:lnRef idx="0"/>
          <a:fillRef idx="0"/>
          <a:effectRef idx="0"/>
          <a:fontRef idx="minor"/>
        </p:style>
        <p:txBody>
          <a:bodyPr lIns="90000" rIns="90000" tIns="45000" bIns="45000" anchor="t">
            <a:spAutoFit/>
          </a:bodyPr>
          <a:p>
            <a:pPr algn="ctr" defTabSz="914400" rtl="1">
              <a:lnSpc>
                <a:spcPct val="107000"/>
              </a:lnSpc>
              <a:spcAft>
                <a:spcPts val="799"/>
              </a:spcAft>
            </a:pPr>
            <a:r>
              <a:rPr b="1" lang="en-US" sz="1800" spc="-1" strike="noStrike">
                <a:solidFill>
                  <a:srgbClr val="002060"/>
                </a:solidFill>
                <a:latin typeface="Cascadia Code"/>
                <a:ea typeface="Calibri"/>
              </a:rPr>
              <a:t>Customer Relationship</a:t>
            </a:r>
            <a:endParaRPr b="0" lang="en-US" sz="1800" spc="-1" strike="noStrike">
              <a:solidFill>
                <a:srgbClr val="000000"/>
              </a:solidFill>
              <a:latin typeface="Arial"/>
            </a:endParaRPr>
          </a:p>
        </p:txBody>
      </p:sp>
      <p:sp>
        <p:nvSpPr>
          <p:cNvPr id="97" name="TextBox 9"/>
          <p:cNvSpPr/>
          <p:nvPr/>
        </p:nvSpPr>
        <p:spPr>
          <a:xfrm>
            <a:off x="8291880" y="939240"/>
            <a:ext cx="2636640" cy="383040"/>
          </a:xfrm>
          <a:prstGeom prst="rect">
            <a:avLst/>
          </a:prstGeom>
          <a:noFill/>
          <a:ln w="0">
            <a:noFill/>
          </a:ln>
        </p:spPr>
        <p:style>
          <a:lnRef idx="0"/>
          <a:fillRef idx="0"/>
          <a:effectRef idx="0"/>
          <a:fontRef idx="minor"/>
        </p:style>
        <p:txBody>
          <a:bodyPr lIns="90000" rIns="90000" tIns="45000" bIns="45000" anchor="t">
            <a:spAutoFit/>
          </a:bodyPr>
          <a:p>
            <a:pPr algn="ctr" defTabSz="914400" rtl="1">
              <a:lnSpc>
                <a:spcPct val="107000"/>
              </a:lnSpc>
              <a:spcAft>
                <a:spcPts val="799"/>
              </a:spcAft>
            </a:pPr>
            <a:r>
              <a:rPr b="1" lang="ar-JO" sz="1800" spc="-1" strike="noStrike">
                <a:solidFill>
                  <a:srgbClr val="002060"/>
                </a:solidFill>
                <a:latin typeface="Calibri"/>
                <a:cs typeface="Segoe UI"/>
              </a:rPr>
              <a:t>علاقات</a:t>
            </a:r>
            <a:r>
              <a:rPr b="1" lang="en-US" sz="1800" spc="-1" strike="noStrike">
                <a:solidFill>
                  <a:schemeClr val="dk1"/>
                </a:solidFill>
                <a:latin typeface="Calibri"/>
                <a:ea typeface="Calibri"/>
              </a:rPr>
              <a:t> </a:t>
            </a:r>
            <a:r>
              <a:rPr b="1" lang="ar-JO" sz="1800" spc="-1" strike="noStrike">
                <a:solidFill>
                  <a:srgbClr val="002060"/>
                </a:solidFill>
                <a:latin typeface="Calibri"/>
                <a:cs typeface="Segoe UI"/>
              </a:rPr>
              <a:t>العملاء</a:t>
            </a:r>
            <a:r>
              <a:rPr b="1" lang="en-US" sz="1800" spc="-1" strike="noStrike">
                <a:solidFill>
                  <a:schemeClr val="dk1"/>
                </a:solidFill>
                <a:latin typeface="Calibri"/>
                <a:ea typeface="Calibri"/>
              </a:rPr>
              <a:t>     </a:t>
            </a:r>
            <a:endParaRPr b="0" lang="en-US" sz="1800" spc="-1" strike="noStrike">
              <a:solidFill>
                <a:srgbClr val="000000"/>
              </a:solidFill>
              <a:latin typeface="Arial"/>
            </a:endParaRPr>
          </a:p>
        </p:txBody>
      </p:sp>
      <p:sp>
        <p:nvSpPr>
          <p:cNvPr id="98" name="Text Box 4"/>
          <p:cNvSpPr/>
          <p:nvPr/>
        </p:nvSpPr>
        <p:spPr>
          <a:xfrm>
            <a:off x="310680" y="703440"/>
            <a:ext cx="6451200" cy="5993280"/>
          </a:xfrm>
          <a:prstGeom prst="rect">
            <a:avLst/>
          </a:prstGeom>
          <a:solidFill>
            <a:srgbClr val="fff2bd"/>
          </a:solidFill>
          <a:ln w="6350">
            <a:noFill/>
          </a:ln>
        </p:spPr>
        <p:style>
          <a:lnRef idx="0"/>
          <a:fillRef idx="0"/>
          <a:effectRef idx="0"/>
          <a:fontRef idx="minor"/>
        </p:style>
        <p:txBody>
          <a:bodyPr numCol="1" spcCol="0" anchor="t">
            <a:noAutofit/>
          </a:bodyPr>
          <a:p>
            <a:pPr algn="ctr" defTabSz="914400" rtl="1">
              <a:lnSpc>
                <a:spcPct val="107000"/>
              </a:lnSpc>
              <a:spcAft>
                <a:spcPts val="799"/>
              </a:spcAft>
            </a:pPr>
            <a:r>
              <a:rPr b="0" lang="en-GB" sz="1100" spc="-1" strike="noStrike">
                <a:solidFill>
                  <a:schemeClr val="dk1"/>
                </a:solidFill>
                <a:latin typeface="Calibri"/>
                <a:ea typeface="Calibri"/>
              </a:rPr>
              <a:t> </a:t>
            </a:r>
            <a:endParaRPr b="0" lang="en-US" sz="1100" spc="-1" strike="noStrike">
              <a:solidFill>
                <a:srgbClr val="000000"/>
              </a:solidFill>
              <a:latin typeface="Arial"/>
            </a:endParaRPr>
          </a:p>
          <a:p>
            <a:pPr algn="ctr" defTabSz="914400" rtl="1">
              <a:lnSpc>
                <a:spcPct val="107000"/>
              </a:lnSpc>
              <a:spcAft>
                <a:spcPts val="799"/>
              </a:spcAft>
            </a:pPr>
            <a:r>
              <a:rPr b="0" lang="en-GB" sz="1200" spc="-1" strike="noStrike">
                <a:solidFill>
                  <a:srgbClr val="002060"/>
                </a:solidFill>
                <a:latin typeface="Calibri"/>
                <a:ea typeface="Calibri"/>
              </a:rPr>
              <a:t>1</a:t>
            </a:r>
            <a:r>
              <a:rPr b="1" lang="en-GB" sz="1200" spc="-1" strike="noStrike">
                <a:solidFill>
                  <a:srgbClr val="002060"/>
                </a:solidFill>
                <a:latin typeface="Cascadia Code"/>
                <a:ea typeface="Cascadia Code"/>
              </a:rPr>
              <a:t>. وسائل التواصل الاجتماعي (مثل فيسبوك وإنستجرام):</a:t>
            </a:r>
            <a:endParaRPr b="0" lang="en-US" sz="1200" spc="-1" strike="noStrike">
              <a:solidFill>
                <a:srgbClr val="000000"/>
              </a:solidFill>
              <a:latin typeface="Arial"/>
            </a:endParaRPr>
          </a:p>
          <a:p>
            <a:pPr algn="ctr" defTabSz="914400" rtl="1">
              <a:lnSpc>
                <a:spcPct val="107000"/>
              </a:lnSpc>
              <a:spcAft>
                <a:spcPts val="799"/>
              </a:spcAft>
            </a:pPr>
            <a:r>
              <a:rPr b="0" lang="en-GB" sz="1200" spc="-1" strike="noStrike">
                <a:solidFill>
                  <a:srgbClr val="002060"/>
                </a:solidFill>
                <a:latin typeface="Calibri"/>
                <a:ea typeface="Calibri"/>
              </a:rPr>
              <a:t>   - تسمح لنا بالوصول إلى جمهور واسع ومتنوع من الأفراد والشركات.</a:t>
            </a:r>
            <a:endParaRPr b="0" lang="en-US" sz="1200" spc="-1" strike="noStrike">
              <a:solidFill>
                <a:srgbClr val="000000"/>
              </a:solidFill>
              <a:latin typeface="Arial"/>
            </a:endParaRPr>
          </a:p>
          <a:p>
            <a:pPr algn="ctr" defTabSz="914400" rtl="1">
              <a:lnSpc>
                <a:spcPct val="107000"/>
              </a:lnSpc>
              <a:spcAft>
                <a:spcPts val="799"/>
              </a:spcAft>
            </a:pPr>
            <a:r>
              <a:rPr b="0" lang="en-GB" sz="1200" spc="-1" strike="noStrike">
                <a:solidFill>
                  <a:srgbClr val="002060"/>
                </a:solidFill>
                <a:latin typeface="Calibri"/>
                <a:ea typeface="Calibri"/>
              </a:rPr>
              <a:t>   - تمكّننا من نشر محتوى متنوع مثل الصور والفيديوهات لجذب انتباه الجمهور وتعزيز الوعي بمشروعنا.</a:t>
            </a:r>
            <a:endParaRPr b="0" lang="en-US" sz="1200" spc="-1" strike="noStrike">
              <a:solidFill>
                <a:srgbClr val="000000"/>
              </a:solidFill>
              <a:latin typeface="Arial"/>
            </a:endParaRPr>
          </a:p>
          <a:p>
            <a:pPr algn="ctr" defTabSz="914400" rtl="1">
              <a:lnSpc>
                <a:spcPct val="107000"/>
              </a:lnSpc>
              <a:spcAft>
                <a:spcPts val="799"/>
              </a:spcAft>
            </a:pPr>
            <a:r>
              <a:rPr b="0" lang="en-GB" sz="1200" spc="-1" strike="noStrike">
                <a:solidFill>
                  <a:srgbClr val="002060"/>
                </a:solidFill>
                <a:latin typeface="Calibri"/>
                <a:ea typeface="Calibri"/>
              </a:rPr>
              <a:t>   - تقديم وسيلة تفاعلية للتواصل المستمر مع العملاء من خلال التعليقات والردود السريعة. </a:t>
            </a:r>
            <a:endParaRPr b="0" lang="en-US" sz="1200" spc="-1" strike="noStrike">
              <a:solidFill>
                <a:srgbClr val="000000"/>
              </a:solidFill>
              <a:latin typeface="Arial"/>
            </a:endParaRPr>
          </a:p>
          <a:p>
            <a:pPr algn="ctr" defTabSz="914400" rtl="1">
              <a:lnSpc>
                <a:spcPct val="107000"/>
              </a:lnSpc>
              <a:spcAft>
                <a:spcPts val="799"/>
              </a:spcAft>
            </a:pPr>
            <a:r>
              <a:rPr b="1" lang="en-GB" sz="1200" spc="-1" strike="noStrike">
                <a:solidFill>
                  <a:srgbClr val="002060"/>
                </a:solidFill>
                <a:latin typeface="Calibri"/>
                <a:ea typeface="Calibri"/>
              </a:rPr>
              <a:t>2</a:t>
            </a:r>
            <a:r>
              <a:rPr b="1" lang="en-GB" sz="1200" spc="-1" strike="noStrike">
                <a:solidFill>
                  <a:srgbClr val="002060"/>
                </a:solidFill>
                <a:latin typeface="Cascadia Code"/>
                <a:ea typeface="Cascadia Code"/>
              </a:rPr>
              <a:t>. موقع الويب والتطبيق</a:t>
            </a:r>
            <a:r>
              <a:rPr b="1" lang="en-GB" sz="1200" spc="-1" strike="noStrike">
                <a:solidFill>
                  <a:srgbClr val="002060"/>
                </a:solidFill>
                <a:latin typeface="Cascadia Code"/>
                <a:ea typeface="Cascadia Code"/>
              </a:rPr>
              <a:t> الالكتروني </a:t>
            </a:r>
            <a:r>
              <a:rPr b="1" lang="en-GB" sz="1200" spc="-1" strike="noStrike">
                <a:solidFill>
                  <a:srgbClr val="002060"/>
                </a:solidFill>
                <a:latin typeface="Cascadia Code"/>
                <a:ea typeface="Cascadia Code"/>
              </a:rPr>
              <a:t>:</a:t>
            </a:r>
            <a:endParaRPr b="0" lang="en-US" sz="1200" spc="-1" strike="noStrike">
              <a:solidFill>
                <a:srgbClr val="000000"/>
              </a:solidFill>
              <a:latin typeface="Arial"/>
            </a:endParaRPr>
          </a:p>
          <a:p>
            <a:pPr algn="ctr" defTabSz="914400" rtl="1">
              <a:lnSpc>
                <a:spcPct val="107000"/>
              </a:lnSpc>
              <a:spcAft>
                <a:spcPts val="799"/>
              </a:spcAft>
            </a:pPr>
            <a:r>
              <a:rPr b="0" lang="en-GB" sz="1200" spc="-1" strike="noStrike">
                <a:solidFill>
                  <a:srgbClr val="002060"/>
                </a:solidFill>
                <a:latin typeface="Calibri"/>
                <a:ea typeface="Calibri"/>
              </a:rPr>
              <a:t>   - يوفر مصدرًا مركزيًا للمعلومات حول خدماتنا وكيفية الاستفادة منها.</a:t>
            </a:r>
            <a:endParaRPr b="0" lang="en-US" sz="1200" spc="-1" strike="noStrike">
              <a:solidFill>
                <a:srgbClr val="000000"/>
              </a:solidFill>
              <a:latin typeface="Arial"/>
            </a:endParaRPr>
          </a:p>
          <a:p>
            <a:pPr algn="ctr" defTabSz="914400" rtl="1">
              <a:lnSpc>
                <a:spcPct val="107000"/>
              </a:lnSpc>
              <a:spcAft>
                <a:spcPts val="799"/>
              </a:spcAft>
            </a:pPr>
            <a:r>
              <a:rPr b="0" lang="en-GB" sz="1200" spc="-1" strike="noStrike">
                <a:solidFill>
                  <a:srgbClr val="002060"/>
                </a:solidFill>
                <a:latin typeface="Calibri"/>
                <a:ea typeface="Calibri"/>
              </a:rPr>
              <a:t>   - يمكن للعملاء من جميع الشرائح تصفح المحتوى والخدمات بسهولة وفهم أفضل لكيفية التعاون معنا.</a:t>
            </a:r>
            <a:endParaRPr b="0" lang="en-US" sz="1200" spc="-1" strike="noStrike">
              <a:solidFill>
                <a:srgbClr val="000000"/>
              </a:solidFill>
              <a:latin typeface="Arial"/>
            </a:endParaRPr>
          </a:p>
          <a:p>
            <a:pPr algn="ctr" defTabSz="914400" rtl="1">
              <a:lnSpc>
                <a:spcPct val="107000"/>
              </a:lnSpc>
              <a:spcAft>
                <a:spcPts val="799"/>
              </a:spcAft>
            </a:pPr>
            <a:r>
              <a:rPr b="0" lang="en-GB" sz="1200" spc="-1" strike="noStrike">
                <a:solidFill>
                  <a:srgbClr val="002060"/>
                </a:solidFill>
                <a:latin typeface="Calibri"/>
                <a:ea typeface="Calibri"/>
              </a:rPr>
              <a:t>   - يوفر وسيلة للتواصل المباشر معنا من خلال نماذج الاتصال أو طلبات الحجز. </a:t>
            </a:r>
            <a:endParaRPr b="0" lang="en-US" sz="1200" spc="-1" strike="noStrike">
              <a:solidFill>
                <a:srgbClr val="000000"/>
              </a:solidFill>
              <a:latin typeface="Arial"/>
            </a:endParaRPr>
          </a:p>
          <a:p>
            <a:pPr algn="ctr" defTabSz="914400" rtl="1">
              <a:lnSpc>
                <a:spcPct val="107000"/>
              </a:lnSpc>
              <a:spcAft>
                <a:spcPts val="799"/>
              </a:spcAft>
            </a:pPr>
            <a:r>
              <a:rPr b="1" lang="en-GB" sz="1200" spc="-1" strike="noStrike">
                <a:solidFill>
                  <a:srgbClr val="002060"/>
                </a:solidFill>
                <a:latin typeface="Calibri"/>
                <a:ea typeface="Calibri"/>
              </a:rPr>
              <a:t>3</a:t>
            </a:r>
            <a:r>
              <a:rPr b="1" lang="en-GB" sz="1200" spc="-1" strike="noStrike">
                <a:solidFill>
                  <a:srgbClr val="002060"/>
                </a:solidFill>
                <a:latin typeface="Cascadia Code"/>
                <a:ea typeface="Cascadia Code"/>
              </a:rPr>
              <a:t>. البريد الإلكتروني:</a:t>
            </a:r>
            <a:endParaRPr b="0" lang="en-US" sz="1200" spc="-1" strike="noStrike">
              <a:solidFill>
                <a:srgbClr val="000000"/>
              </a:solidFill>
              <a:latin typeface="Arial"/>
            </a:endParaRPr>
          </a:p>
          <a:p>
            <a:pPr algn="ctr" defTabSz="914400" rtl="1">
              <a:lnSpc>
                <a:spcPct val="107000"/>
              </a:lnSpc>
              <a:spcAft>
                <a:spcPts val="799"/>
              </a:spcAft>
            </a:pPr>
            <a:r>
              <a:rPr b="0" lang="en-GB" sz="1200" spc="-1" strike="noStrike">
                <a:solidFill>
                  <a:srgbClr val="002060"/>
                </a:solidFill>
                <a:latin typeface="Calibri"/>
                <a:ea typeface="Calibri"/>
              </a:rPr>
              <a:t>   - يتيح لنا إرسال رسائل موجهة وعروض خاصة للعملاء المهتمين.</a:t>
            </a:r>
            <a:endParaRPr b="0" lang="en-US" sz="1200" spc="-1" strike="noStrike">
              <a:solidFill>
                <a:srgbClr val="000000"/>
              </a:solidFill>
              <a:latin typeface="Arial"/>
            </a:endParaRPr>
          </a:p>
          <a:p>
            <a:pPr algn="ctr" defTabSz="914400" rtl="1">
              <a:lnSpc>
                <a:spcPct val="107000"/>
              </a:lnSpc>
              <a:spcAft>
                <a:spcPts val="799"/>
              </a:spcAft>
            </a:pPr>
            <a:r>
              <a:rPr b="0" lang="en-GB" sz="1200" spc="-1" strike="noStrike">
                <a:solidFill>
                  <a:srgbClr val="002060"/>
                </a:solidFill>
                <a:latin typeface="Calibri"/>
                <a:ea typeface="Calibri"/>
              </a:rPr>
              <a:t>   - يسهم في تفاعل أعمق مع العملاء من خلال التواصل الشخصي والاهتمام بتلبية احتياجاتهم. </a:t>
            </a:r>
            <a:endParaRPr b="0" lang="en-US" sz="1200" spc="-1" strike="noStrike">
              <a:solidFill>
                <a:srgbClr val="000000"/>
              </a:solidFill>
              <a:latin typeface="Arial"/>
            </a:endParaRPr>
          </a:p>
          <a:p>
            <a:pPr algn="ctr" defTabSz="914400" rtl="1">
              <a:lnSpc>
                <a:spcPct val="107000"/>
              </a:lnSpc>
              <a:spcAft>
                <a:spcPts val="799"/>
              </a:spcAft>
            </a:pPr>
            <a:r>
              <a:rPr b="1" lang="en-GB" sz="1200" spc="-1" strike="noStrike">
                <a:solidFill>
                  <a:srgbClr val="002060"/>
                </a:solidFill>
                <a:latin typeface="Calibri"/>
                <a:ea typeface="Calibri"/>
              </a:rPr>
              <a:t>4</a:t>
            </a:r>
            <a:r>
              <a:rPr b="1" lang="en-GB" sz="1200" spc="-1" strike="noStrike">
                <a:solidFill>
                  <a:srgbClr val="002060"/>
                </a:solidFill>
                <a:latin typeface="Cascadia Code"/>
                <a:ea typeface="Cascadia Code"/>
              </a:rPr>
              <a:t>. الفعاليات والمعارض:</a:t>
            </a:r>
            <a:endParaRPr b="0" lang="en-US" sz="1200" spc="-1" strike="noStrike">
              <a:solidFill>
                <a:srgbClr val="000000"/>
              </a:solidFill>
              <a:latin typeface="Arial"/>
            </a:endParaRPr>
          </a:p>
          <a:p>
            <a:pPr algn="ctr" defTabSz="914400" rtl="1">
              <a:lnSpc>
                <a:spcPct val="107000"/>
              </a:lnSpc>
              <a:spcAft>
                <a:spcPts val="799"/>
              </a:spcAft>
            </a:pPr>
            <a:r>
              <a:rPr b="0" lang="en-GB" sz="1200" spc="-1" strike="noStrike">
                <a:solidFill>
                  <a:srgbClr val="002060"/>
                </a:solidFill>
                <a:latin typeface="Calibri"/>
                <a:ea typeface="Calibri"/>
              </a:rPr>
              <a:t>   - تمكيننا من التفاعل المباشر مع العملاء والمهتمين لشرح تفاصيل مشروعنا والاستجابة لاستفساراتهم.</a:t>
            </a:r>
            <a:endParaRPr b="0" lang="en-US" sz="1200" spc="-1" strike="noStrike">
              <a:solidFill>
                <a:srgbClr val="000000"/>
              </a:solidFill>
              <a:latin typeface="Arial"/>
            </a:endParaRPr>
          </a:p>
          <a:p>
            <a:pPr algn="ctr" defTabSz="914400" rtl="1">
              <a:lnSpc>
                <a:spcPct val="107000"/>
              </a:lnSpc>
              <a:spcAft>
                <a:spcPts val="799"/>
              </a:spcAft>
            </a:pPr>
            <a:r>
              <a:rPr b="0" lang="en-GB" sz="1200" spc="-1" strike="noStrike">
                <a:solidFill>
                  <a:srgbClr val="002060"/>
                </a:solidFill>
                <a:latin typeface="Calibri"/>
                <a:ea typeface="Calibri"/>
              </a:rPr>
              <a:t>   - فرصة لعرض الأجهزة القديمة وشرح فوائدها المحتملة أمام الجمهور.</a:t>
            </a:r>
            <a:endParaRPr b="0" lang="en-US" sz="1200" spc="-1" strike="noStrike">
              <a:solidFill>
                <a:srgbClr val="000000"/>
              </a:solidFill>
              <a:latin typeface="Arial"/>
            </a:endParaRPr>
          </a:p>
          <a:p>
            <a:pPr algn="ctr" defTabSz="914400" rtl="1">
              <a:lnSpc>
                <a:spcPct val="107000"/>
              </a:lnSpc>
              <a:spcAft>
                <a:spcPts val="799"/>
              </a:spcAft>
            </a:pPr>
            <a:r>
              <a:rPr b="0" lang="en-GB" sz="1200" spc="-1" strike="noStrike">
                <a:solidFill>
                  <a:srgbClr val="002060"/>
                </a:solidFill>
                <a:latin typeface="Calibri"/>
                <a:ea typeface="Calibri"/>
              </a:rPr>
              <a:t>   - تعزيز الثقة من خلال التواجد الشخصي وتقديم الحلول والاستشارات. </a:t>
            </a:r>
            <a:endParaRPr b="0" lang="en-US" sz="1200" spc="-1" strike="noStrike">
              <a:solidFill>
                <a:srgbClr val="000000"/>
              </a:solidFill>
              <a:latin typeface="Arial"/>
            </a:endParaRPr>
          </a:p>
          <a:p>
            <a:pPr algn="ctr" defTabSz="914400" rtl="1">
              <a:lnSpc>
                <a:spcPct val="107000"/>
              </a:lnSpc>
              <a:spcAft>
                <a:spcPts val="799"/>
              </a:spcAft>
            </a:pPr>
            <a:r>
              <a:rPr b="1" lang="en-GB" sz="1200" spc="-1" strike="noStrike">
                <a:solidFill>
                  <a:srgbClr val="002060"/>
                </a:solidFill>
                <a:latin typeface="Calibri"/>
                <a:ea typeface="Calibri"/>
              </a:rPr>
              <a:t>5</a:t>
            </a:r>
            <a:r>
              <a:rPr b="1" lang="en-GB" sz="1200" spc="-1" strike="noStrike">
                <a:solidFill>
                  <a:srgbClr val="002060"/>
                </a:solidFill>
                <a:latin typeface="Cascadia Code"/>
                <a:ea typeface="Cascadia Code"/>
              </a:rPr>
              <a:t>. الجمعيات والمؤسسات البيئية</a:t>
            </a:r>
            <a:r>
              <a:rPr b="1" lang="en-GB" sz="1200" spc="-1" strike="noStrike">
                <a:solidFill>
                  <a:srgbClr val="002060"/>
                </a:solidFill>
                <a:latin typeface="Cascadia Code"/>
                <a:ea typeface="Cascadia Code"/>
              </a:rPr>
              <a:t>:</a:t>
            </a:r>
            <a:endParaRPr b="0" lang="en-US" sz="1200" spc="-1" strike="noStrike">
              <a:solidFill>
                <a:srgbClr val="000000"/>
              </a:solidFill>
              <a:latin typeface="Arial"/>
            </a:endParaRPr>
          </a:p>
          <a:p>
            <a:pPr algn="ctr" defTabSz="914400" rtl="1">
              <a:lnSpc>
                <a:spcPct val="107000"/>
              </a:lnSpc>
              <a:spcAft>
                <a:spcPts val="799"/>
              </a:spcAft>
            </a:pPr>
            <a:r>
              <a:rPr b="0" lang="en-GB" sz="1200" spc="-1" strike="noStrike">
                <a:solidFill>
                  <a:srgbClr val="002060"/>
                </a:solidFill>
                <a:latin typeface="Calibri"/>
                <a:ea typeface="Calibri"/>
              </a:rPr>
              <a:t>   - تعزز من مصداقية مشروعنا من خلال الشراكة مع منظمات بيئية موثوقة.</a:t>
            </a:r>
            <a:endParaRPr b="0" lang="en-US" sz="1200" spc="-1" strike="noStrike">
              <a:solidFill>
                <a:srgbClr val="000000"/>
              </a:solidFill>
              <a:latin typeface="Arial"/>
            </a:endParaRPr>
          </a:p>
          <a:p>
            <a:pPr algn="ctr" defTabSz="914400" rtl="1">
              <a:lnSpc>
                <a:spcPct val="107000"/>
              </a:lnSpc>
              <a:spcAft>
                <a:spcPts val="799"/>
              </a:spcAft>
            </a:pPr>
            <a:r>
              <a:rPr b="0" lang="en-GB" sz="1200" spc="-1" strike="noStrike">
                <a:solidFill>
                  <a:srgbClr val="002060"/>
                </a:solidFill>
                <a:latin typeface="Calibri"/>
                <a:ea typeface="Calibri"/>
              </a:rPr>
              <a:t>   - تمكننا من الوصول إلى جمهور مشترك مهتم بالاستدامة والحفاظ على البيئة.</a:t>
            </a:r>
            <a:endParaRPr b="0" lang="en-US" sz="1200" spc="-1" strike="noStrike">
              <a:solidFill>
                <a:srgbClr val="000000"/>
              </a:solidFill>
              <a:latin typeface="Arial"/>
            </a:endParaRPr>
          </a:p>
        </p:txBody>
      </p:sp>
      <p:pic>
        <p:nvPicPr>
          <p:cNvPr id="99" name="Picture 15" descr=""/>
          <p:cNvPicPr/>
          <p:nvPr/>
        </p:nvPicPr>
        <p:blipFill>
          <a:blip r:embed="rId2"/>
          <a:srcRect l="1635" t="4778" r="1578" b="0"/>
          <a:stretch/>
        </p:blipFill>
        <p:spPr>
          <a:xfrm>
            <a:off x="1805400" y="9360"/>
            <a:ext cx="3387960" cy="879120"/>
          </a:xfrm>
          <a:prstGeom prst="rect">
            <a:avLst/>
          </a:prstGeom>
          <a:ln w="0">
            <a:noFill/>
          </a:ln>
        </p:spPr>
      </p:pic>
      <p:sp>
        <p:nvSpPr>
          <p:cNvPr id="100" name="TextBox 16"/>
          <p:cNvSpPr/>
          <p:nvPr/>
        </p:nvSpPr>
        <p:spPr>
          <a:xfrm>
            <a:off x="1883520" y="98280"/>
            <a:ext cx="3232080" cy="383040"/>
          </a:xfrm>
          <a:prstGeom prst="rect">
            <a:avLst/>
          </a:prstGeom>
          <a:noFill/>
          <a:ln w="0">
            <a:noFill/>
          </a:ln>
        </p:spPr>
        <p:style>
          <a:lnRef idx="0"/>
          <a:fillRef idx="0"/>
          <a:effectRef idx="0"/>
          <a:fontRef idx="minor"/>
        </p:style>
        <p:txBody>
          <a:bodyPr lIns="90000" rIns="90000" tIns="45000" bIns="45000" anchor="t">
            <a:spAutoFit/>
          </a:bodyPr>
          <a:p>
            <a:pPr algn="ctr" defTabSz="914400" rtl="1">
              <a:lnSpc>
                <a:spcPct val="107000"/>
              </a:lnSpc>
              <a:spcAft>
                <a:spcPts val="799"/>
              </a:spcAft>
            </a:pPr>
            <a:r>
              <a:rPr b="1" lang="en-US" sz="1800" spc="-1" strike="noStrike">
                <a:solidFill>
                  <a:srgbClr val="002060"/>
                </a:solidFill>
                <a:latin typeface="Cascadia Code"/>
                <a:ea typeface="Calibri"/>
              </a:rPr>
              <a:t>Channels</a:t>
            </a:r>
            <a:endParaRPr b="0" lang="en-US" sz="1800" spc="-1" strike="noStrike">
              <a:solidFill>
                <a:srgbClr val="000000"/>
              </a:solidFill>
              <a:latin typeface="Arial"/>
            </a:endParaRPr>
          </a:p>
        </p:txBody>
      </p:sp>
      <p:sp>
        <p:nvSpPr>
          <p:cNvPr id="101" name="TextBox 17"/>
          <p:cNvSpPr/>
          <p:nvPr/>
        </p:nvSpPr>
        <p:spPr>
          <a:xfrm>
            <a:off x="2217960" y="397800"/>
            <a:ext cx="2636640" cy="383040"/>
          </a:xfrm>
          <a:prstGeom prst="rect">
            <a:avLst/>
          </a:prstGeom>
          <a:noFill/>
          <a:ln w="0">
            <a:noFill/>
          </a:ln>
        </p:spPr>
        <p:style>
          <a:lnRef idx="0"/>
          <a:fillRef idx="0"/>
          <a:effectRef idx="0"/>
          <a:fontRef idx="minor"/>
        </p:style>
        <p:txBody>
          <a:bodyPr lIns="90000" rIns="90000" tIns="45000" bIns="45000" anchor="t">
            <a:spAutoFit/>
          </a:bodyPr>
          <a:p>
            <a:pPr algn="ctr" defTabSz="914400" rtl="1">
              <a:lnSpc>
                <a:spcPct val="107000"/>
              </a:lnSpc>
              <a:spcAft>
                <a:spcPts val="799"/>
              </a:spcAft>
            </a:pPr>
            <a:r>
              <a:rPr b="1" lang="ar-JO" sz="1800" spc="-1" strike="noStrike">
                <a:solidFill>
                  <a:srgbClr val="002060"/>
                </a:solidFill>
                <a:latin typeface="Calibri"/>
                <a:cs typeface="Segoe UI"/>
              </a:rPr>
              <a:t>القنوات</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 Box 1"/>
          <p:cNvSpPr/>
          <p:nvPr/>
        </p:nvSpPr>
        <p:spPr>
          <a:xfrm>
            <a:off x="7211880" y="1382400"/>
            <a:ext cx="4710240" cy="3965400"/>
          </a:xfrm>
          <a:prstGeom prst="rect">
            <a:avLst/>
          </a:prstGeom>
          <a:solidFill>
            <a:srgbClr val="f2deec"/>
          </a:solidFill>
          <a:ln w="6350">
            <a:noFill/>
          </a:ln>
        </p:spPr>
        <p:style>
          <a:lnRef idx="0"/>
          <a:fillRef idx="0"/>
          <a:effectRef idx="0"/>
          <a:fontRef idx="minor"/>
        </p:style>
        <p:txBody>
          <a:bodyPr numCol="1" spcCol="0" anchor="t">
            <a:noAutofit/>
          </a:bodyPr>
          <a:p>
            <a:pPr algn="ctr" defTabSz="914400">
              <a:lnSpc>
                <a:spcPct val="107000"/>
              </a:lnSpc>
              <a:spcAft>
                <a:spcPts val="799"/>
              </a:spcAft>
            </a:pPr>
            <a:endParaRPr b="0" lang="en-US" sz="1100" spc="-1" strike="noStrike">
              <a:solidFill>
                <a:srgbClr val="000000"/>
              </a:solidFill>
              <a:latin typeface="Arial"/>
            </a:endParaRPr>
          </a:p>
          <a:p>
            <a:pPr algn="ctr" defTabSz="914400">
              <a:lnSpc>
                <a:spcPct val="107000"/>
              </a:lnSpc>
              <a:spcAft>
                <a:spcPts val="799"/>
              </a:spcAft>
            </a:pPr>
            <a:r>
              <a:rPr b="0" lang="en-US" sz="1200" spc="-1" strike="noStrike">
                <a:solidFill>
                  <a:srgbClr val="002060"/>
                </a:solidFill>
                <a:latin typeface="Cascadia Code"/>
                <a:ea typeface="Cascadia Code"/>
              </a:rPr>
              <a:t>1</a:t>
            </a:r>
            <a:r>
              <a:rPr b="0" lang="en-US" sz="1200" spc="-1" strike="noStrike">
                <a:solidFill>
                  <a:srgbClr val="002060"/>
                </a:solidFill>
                <a:latin typeface="Segoe UI"/>
                <a:ea typeface="Cascadia Code"/>
              </a:rPr>
              <a:t>. </a:t>
            </a:r>
            <a:r>
              <a:rPr b="0" lang="ar-JO" sz="1200" spc="-1" strike="noStrike">
                <a:solidFill>
                  <a:srgbClr val="002060"/>
                </a:solidFill>
                <a:latin typeface="Segoe UI"/>
                <a:cs typeface="Segoe UI"/>
              </a:rPr>
              <a:t>توزيع حاويات مخصصة لجمع الأجهزة والقطع الالكترونية في أماكن مختلفة</a:t>
            </a:r>
            <a:endParaRPr b="0" lang="en-US" sz="1200" spc="-1" strike="noStrike">
              <a:solidFill>
                <a:srgbClr val="000000"/>
              </a:solidFill>
              <a:latin typeface="Arial"/>
            </a:endParaRPr>
          </a:p>
          <a:p>
            <a:pPr algn="ctr" defTabSz="914400">
              <a:lnSpc>
                <a:spcPct val="107000"/>
              </a:lnSpc>
              <a:spcAft>
                <a:spcPts val="799"/>
              </a:spcAft>
            </a:pPr>
            <a:endParaRPr b="0" lang="en-US" sz="1200" spc="-1" strike="noStrike">
              <a:solidFill>
                <a:srgbClr val="000000"/>
              </a:solidFill>
              <a:latin typeface="Arial"/>
            </a:endParaRPr>
          </a:p>
          <a:p>
            <a:pPr algn="ctr" defTabSz="914400" rtl="1">
              <a:lnSpc>
                <a:spcPct val="107000"/>
              </a:lnSpc>
              <a:spcAft>
                <a:spcPts val="799"/>
              </a:spcAft>
            </a:pPr>
            <a:r>
              <a:rPr b="0" lang="en-US" sz="1200" spc="-1" strike="noStrike">
                <a:solidFill>
                  <a:srgbClr val="002060"/>
                </a:solidFill>
                <a:latin typeface="Segoe UI"/>
                <a:ea typeface="Cascadia Code"/>
              </a:rPr>
              <a:t>2</a:t>
            </a:r>
            <a:r>
              <a:rPr b="0" lang="en-US" sz="1200" spc="-1" strike="noStrike">
                <a:solidFill>
                  <a:srgbClr val="002060"/>
                </a:solidFill>
                <a:latin typeface="Segoe UI"/>
                <a:ea typeface="Cascadia Code"/>
              </a:rPr>
              <a:t>. تصميم تطبيق الكتروني ليتم من خلاله تتبع اماكن الحاويات</a:t>
            </a:r>
            <a:endParaRPr b="0" lang="en-US" sz="1200" spc="-1" strike="noStrike">
              <a:solidFill>
                <a:srgbClr val="000000"/>
              </a:solidFill>
              <a:latin typeface="Arial"/>
            </a:endParaRPr>
          </a:p>
          <a:p>
            <a:pPr algn="ctr" defTabSz="914400">
              <a:lnSpc>
                <a:spcPct val="107000"/>
              </a:lnSpc>
              <a:spcAft>
                <a:spcPts val="799"/>
              </a:spcAft>
            </a:pPr>
            <a:r>
              <a:rPr b="0" lang="en-US" sz="1200" spc="-1" strike="noStrike">
                <a:solidFill>
                  <a:srgbClr val="002060"/>
                </a:solidFill>
                <a:latin typeface="Segoe UI"/>
                <a:ea typeface="Cascadia Code"/>
              </a:rPr>
              <a:t>3. </a:t>
            </a:r>
            <a:r>
              <a:rPr b="0" lang="ar-JO" sz="1200" spc="-1" strike="noStrike">
                <a:solidFill>
                  <a:srgbClr val="002060"/>
                </a:solidFill>
                <a:latin typeface="Segoe UI"/>
                <a:cs typeface="Segoe UI"/>
              </a:rPr>
              <a:t>فرز وتصنيف الاجهزة  وفقا للتالي</a:t>
            </a:r>
            <a:r>
              <a:rPr b="0" lang="en-US" sz="1200" spc="-1" strike="noStrike">
                <a:solidFill>
                  <a:srgbClr val="002060"/>
                </a:solidFill>
                <a:latin typeface="Segoe UI"/>
                <a:ea typeface="Cascadia Code"/>
              </a:rPr>
              <a:t> </a:t>
            </a:r>
            <a:r>
              <a:rPr b="0" lang="en-US" sz="1200" spc="-1" strike="noStrike">
                <a:solidFill>
                  <a:srgbClr val="002060"/>
                </a:solidFill>
                <a:latin typeface="Segoe UI"/>
                <a:ea typeface="Cascadia Code"/>
              </a:rPr>
              <a:t>:</a:t>
            </a:r>
            <a:endParaRPr b="0" lang="en-US" sz="1200" spc="-1" strike="noStrike">
              <a:solidFill>
                <a:srgbClr val="000000"/>
              </a:solidFill>
              <a:latin typeface="Arial"/>
            </a:endParaRPr>
          </a:p>
          <a:p>
            <a:pPr marL="457200" algn="ctr" defTabSz="914400">
              <a:lnSpc>
                <a:spcPct val="107000"/>
              </a:lnSpc>
            </a:pPr>
            <a:r>
              <a:rPr b="0" lang="ar-JO" sz="1200" spc="-1" strike="noStrike">
                <a:solidFill>
                  <a:srgbClr val="002060"/>
                </a:solidFill>
                <a:latin typeface="Segoe UI Light"/>
                <a:cs typeface="Segoe UI Light"/>
              </a:rPr>
              <a:t>أ.يتم بيع الاجهزة والقطع الصالحة للاستخدام  بعد الفحص والصيانة</a:t>
            </a:r>
            <a:endParaRPr b="0" lang="en-US" sz="1200" spc="-1" strike="noStrike">
              <a:solidFill>
                <a:srgbClr val="000000"/>
              </a:solidFill>
              <a:latin typeface="Arial"/>
            </a:endParaRPr>
          </a:p>
          <a:p>
            <a:pPr marL="457200" algn="ctr" defTabSz="914400">
              <a:lnSpc>
                <a:spcPct val="107000"/>
              </a:lnSpc>
            </a:pPr>
            <a:r>
              <a:rPr b="0" lang="en-US" sz="1200" spc="-1" strike="noStrike">
                <a:solidFill>
                  <a:srgbClr val="002060"/>
                </a:solidFill>
                <a:latin typeface="Segoe UI Light"/>
                <a:ea typeface="Calibri"/>
              </a:rPr>
              <a:t> </a:t>
            </a:r>
            <a:endParaRPr b="0" lang="en-US" sz="1200" spc="-1" strike="noStrike">
              <a:solidFill>
                <a:srgbClr val="000000"/>
              </a:solidFill>
              <a:latin typeface="Arial"/>
            </a:endParaRPr>
          </a:p>
          <a:p>
            <a:pPr marL="457200" algn="ctr" defTabSz="914400">
              <a:lnSpc>
                <a:spcPct val="107000"/>
              </a:lnSpc>
            </a:pPr>
            <a:r>
              <a:rPr b="0" lang="ar-JO" sz="1200" spc="-1" strike="noStrike">
                <a:solidFill>
                  <a:srgbClr val="002060"/>
                </a:solidFill>
                <a:latin typeface="Segoe UI Light"/>
                <a:cs typeface="Segoe UI Light"/>
              </a:rPr>
              <a:t>ب. اويتم استخدامها كأحد مكونات جهاز آخر يحتاج للصيانة باستخدام تلك القطعة</a:t>
            </a:r>
            <a:r>
              <a:rPr b="0" lang="en-US" sz="1200" spc="-1" strike="noStrike">
                <a:solidFill>
                  <a:srgbClr val="002060"/>
                </a:solidFill>
                <a:latin typeface="Segoe UI Light"/>
                <a:ea typeface="Calibri"/>
              </a:rPr>
              <a:t> </a:t>
            </a:r>
            <a:r>
              <a:rPr b="0" lang="en-US" sz="1200" spc="-1" strike="noStrike">
                <a:solidFill>
                  <a:srgbClr val="002060"/>
                </a:solidFill>
                <a:latin typeface="Segoe UI Light"/>
                <a:ea typeface="Calibri"/>
              </a:rPr>
              <a:t>.</a:t>
            </a:r>
            <a:endParaRPr b="0" lang="en-US" sz="1200" spc="-1" strike="noStrike">
              <a:solidFill>
                <a:srgbClr val="000000"/>
              </a:solidFill>
              <a:latin typeface="Arial"/>
            </a:endParaRPr>
          </a:p>
          <a:p>
            <a:pPr marL="457200" algn="ctr" defTabSz="914400">
              <a:lnSpc>
                <a:spcPct val="107000"/>
              </a:lnSpc>
            </a:pPr>
            <a:r>
              <a:rPr b="0" lang="en-US" sz="1200" spc="-1" strike="noStrike">
                <a:solidFill>
                  <a:srgbClr val="002060"/>
                </a:solidFill>
                <a:latin typeface="Segoe UI Light"/>
                <a:ea typeface="Calibri"/>
              </a:rPr>
              <a:t> </a:t>
            </a:r>
            <a:endParaRPr b="0" lang="en-US" sz="1200" spc="-1" strike="noStrike">
              <a:solidFill>
                <a:srgbClr val="000000"/>
              </a:solidFill>
              <a:latin typeface="Arial"/>
            </a:endParaRPr>
          </a:p>
          <a:p>
            <a:pPr marL="457200" algn="ctr" defTabSz="914400">
              <a:lnSpc>
                <a:spcPct val="107000"/>
              </a:lnSpc>
            </a:pPr>
            <a:r>
              <a:rPr b="0" lang="ar-JO" sz="1200" spc="-1" strike="noStrike">
                <a:solidFill>
                  <a:srgbClr val="002060"/>
                </a:solidFill>
                <a:latin typeface="Segoe UI Light"/>
                <a:cs typeface="Segoe UI Light"/>
              </a:rPr>
              <a:t>ج. يتم ارسال القطع التالفة الى شركات مختصة باستخلاص المواد الكيميائية والمعادن المهمة وادخالها في تصنيع منتجات جديدة</a:t>
            </a:r>
            <a:r>
              <a:rPr b="0" lang="en-US" sz="1200" spc="-1" strike="noStrike">
                <a:solidFill>
                  <a:srgbClr val="002060"/>
                </a:solidFill>
                <a:latin typeface="Segoe UI Light"/>
                <a:ea typeface="Calibri"/>
              </a:rPr>
              <a:t> </a:t>
            </a:r>
            <a:r>
              <a:rPr b="0" lang="en-US" sz="1200" spc="-1" strike="noStrike">
                <a:solidFill>
                  <a:srgbClr val="002060"/>
                </a:solidFill>
                <a:latin typeface="Segoe UI Light"/>
                <a:ea typeface="Calibri"/>
              </a:rPr>
              <a:t>.</a:t>
            </a:r>
            <a:endParaRPr b="0" lang="en-US" sz="1200" spc="-1" strike="noStrike">
              <a:solidFill>
                <a:srgbClr val="000000"/>
              </a:solidFill>
              <a:latin typeface="Arial"/>
            </a:endParaRPr>
          </a:p>
          <a:p>
            <a:pPr marL="457200" algn="ctr" defTabSz="914400">
              <a:lnSpc>
                <a:spcPct val="107000"/>
              </a:lnSpc>
            </a:pPr>
            <a:r>
              <a:rPr b="0" lang="en-US" sz="1200" spc="-1" strike="noStrike">
                <a:solidFill>
                  <a:srgbClr val="002060"/>
                </a:solidFill>
                <a:latin typeface="Segoe UI Light"/>
                <a:ea typeface="Calibri"/>
              </a:rPr>
              <a:t> </a:t>
            </a:r>
            <a:endParaRPr b="0" lang="en-US" sz="1200" spc="-1" strike="noStrike">
              <a:solidFill>
                <a:srgbClr val="000000"/>
              </a:solidFill>
              <a:latin typeface="Arial"/>
            </a:endParaRPr>
          </a:p>
          <a:p>
            <a:pPr marL="457200" algn="ctr" defTabSz="914400">
              <a:lnSpc>
                <a:spcPct val="107000"/>
              </a:lnSpc>
            </a:pPr>
            <a:r>
              <a:rPr b="0" lang="en-US" sz="1200" spc="-1" strike="noStrike">
                <a:solidFill>
                  <a:srgbClr val="002060"/>
                </a:solidFill>
                <a:latin typeface="Cascadia Code"/>
                <a:ea typeface="Cascadia Code"/>
              </a:rPr>
              <a:t>4</a:t>
            </a:r>
            <a:r>
              <a:rPr b="0" lang="en-US" sz="1200" spc="-1" strike="noStrike">
                <a:solidFill>
                  <a:srgbClr val="002060"/>
                </a:solidFill>
                <a:latin typeface="Segoe UI"/>
                <a:ea typeface="Cascadia Code"/>
              </a:rPr>
              <a:t>. </a:t>
            </a:r>
            <a:r>
              <a:rPr b="0" lang="ar-JO" sz="1200" spc="-1" strike="noStrike">
                <a:solidFill>
                  <a:srgbClr val="002060"/>
                </a:solidFill>
                <a:latin typeface="Segoe UI"/>
                <a:cs typeface="Segoe UI"/>
              </a:rPr>
              <a:t>الترويج والتسويق للمشروع عن طريق وسائل التواصل الاجتماعي والاعلانات</a:t>
            </a:r>
            <a:r>
              <a:rPr b="0" lang="en-US" sz="1200" spc="-1" strike="noStrike">
                <a:solidFill>
                  <a:srgbClr val="002060"/>
                </a:solidFill>
                <a:latin typeface="Segoe UI"/>
                <a:ea typeface="Cascadia Code"/>
              </a:rPr>
              <a:t> </a:t>
            </a:r>
            <a:r>
              <a:rPr b="0" lang="en-US" sz="1200" spc="-1" strike="noStrike">
                <a:solidFill>
                  <a:srgbClr val="002060"/>
                </a:solidFill>
                <a:latin typeface="Segoe UI"/>
                <a:ea typeface="Cascadia Code"/>
              </a:rPr>
              <a:t>.</a:t>
            </a:r>
            <a:endParaRPr b="0" lang="en-US" sz="1200" spc="-1" strike="noStrike">
              <a:solidFill>
                <a:srgbClr val="000000"/>
              </a:solidFill>
              <a:latin typeface="Arial"/>
            </a:endParaRPr>
          </a:p>
          <a:p>
            <a:pPr marL="457200" algn="ctr" defTabSz="914400">
              <a:lnSpc>
                <a:spcPct val="107000"/>
              </a:lnSpc>
            </a:pPr>
            <a:r>
              <a:rPr b="0" lang="en-US" sz="1100" spc="-1" strike="noStrike">
                <a:solidFill>
                  <a:schemeClr val="dk1"/>
                </a:solidFill>
                <a:latin typeface="Segoe UI"/>
                <a:ea typeface="Cascadia Code"/>
              </a:rPr>
              <a:t> </a:t>
            </a:r>
            <a:endParaRPr b="0" lang="en-US" sz="1100" spc="-1" strike="noStrike">
              <a:solidFill>
                <a:srgbClr val="000000"/>
              </a:solidFill>
              <a:latin typeface="Arial"/>
            </a:endParaRPr>
          </a:p>
          <a:p>
            <a:pPr marL="457200" algn="ctr" defTabSz="914400">
              <a:lnSpc>
                <a:spcPct val="107000"/>
              </a:lnSpc>
              <a:spcAft>
                <a:spcPts val="799"/>
              </a:spcAft>
            </a:pPr>
            <a:r>
              <a:rPr b="0" lang="en-US" sz="1100" spc="-1" strike="noStrike">
                <a:solidFill>
                  <a:schemeClr val="dk1"/>
                </a:solidFill>
                <a:latin typeface="Segoe UI"/>
                <a:ea typeface="Calibri"/>
              </a:rPr>
              <a:t> </a:t>
            </a:r>
            <a:endParaRPr b="0" lang="en-US" sz="1100" spc="-1" strike="noStrike">
              <a:solidFill>
                <a:srgbClr val="000000"/>
              </a:solidFill>
              <a:latin typeface="Arial"/>
            </a:endParaRPr>
          </a:p>
          <a:p>
            <a:pPr algn="ctr" defTabSz="914400">
              <a:lnSpc>
                <a:spcPct val="107000"/>
              </a:lnSpc>
              <a:spcAft>
                <a:spcPts val="799"/>
              </a:spcAft>
            </a:pPr>
            <a:r>
              <a:rPr b="0" lang="en-US" sz="1100" spc="-1" strike="noStrike">
                <a:solidFill>
                  <a:schemeClr val="dk1"/>
                </a:solidFill>
                <a:latin typeface="Calibri"/>
                <a:ea typeface="Calibri"/>
              </a:rPr>
              <a:t> </a:t>
            </a:r>
            <a:endParaRPr b="0" lang="en-US" sz="1100" spc="-1" strike="noStrike">
              <a:solidFill>
                <a:srgbClr val="000000"/>
              </a:solidFill>
              <a:latin typeface="Arial"/>
            </a:endParaRPr>
          </a:p>
          <a:p>
            <a:pPr algn="ctr" defTabSz="914400">
              <a:lnSpc>
                <a:spcPct val="107000"/>
              </a:lnSpc>
              <a:spcAft>
                <a:spcPts val="799"/>
              </a:spcAft>
            </a:pPr>
            <a:r>
              <a:rPr b="0" lang="en-US" sz="1100" spc="-1" strike="noStrike">
                <a:solidFill>
                  <a:schemeClr val="dk1"/>
                </a:solidFill>
                <a:latin typeface="Calibri"/>
                <a:ea typeface="Calibri"/>
              </a:rPr>
              <a:t> </a:t>
            </a:r>
            <a:endParaRPr b="0" lang="en-US" sz="1100" spc="-1" strike="noStrike">
              <a:solidFill>
                <a:srgbClr val="000000"/>
              </a:solidFill>
              <a:latin typeface="Arial"/>
            </a:endParaRPr>
          </a:p>
          <a:p>
            <a:pPr algn="r" defTabSz="914400">
              <a:lnSpc>
                <a:spcPct val="107000"/>
              </a:lnSpc>
              <a:spcAft>
                <a:spcPts val="799"/>
              </a:spcAft>
            </a:pPr>
            <a:r>
              <a:rPr b="0" lang="en-US" sz="1100" spc="-1" strike="noStrike">
                <a:solidFill>
                  <a:schemeClr val="dk1"/>
                </a:solidFill>
                <a:latin typeface="Calibri"/>
                <a:ea typeface="Calibri"/>
              </a:rPr>
              <a:t> </a:t>
            </a:r>
            <a:endParaRPr b="0" lang="en-US" sz="1100" spc="-1" strike="noStrike">
              <a:solidFill>
                <a:srgbClr val="000000"/>
              </a:solidFill>
              <a:latin typeface="Arial"/>
            </a:endParaRPr>
          </a:p>
        </p:txBody>
      </p:sp>
      <p:sp>
        <p:nvSpPr>
          <p:cNvPr id="103" name="Text Box 7"/>
          <p:cNvSpPr/>
          <p:nvPr/>
        </p:nvSpPr>
        <p:spPr>
          <a:xfrm>
            <a:off x="450360" y="596160"/>
            <a:ext cx="6541560" cy="6137280"/>
          </a:xfrm>
          <a:prstGeom prst="rect">
            <a:avLst/>
          </a:prstGeom>
          <a:solidFill>
            <a:srgbClr val="f2deec"/>
          </a:solidFill>
          <a:ln w="6350">
            <a:noFill/>
          </a:ln>
        </p:spPr>
        <p:style>
          <a:lnRef idx="0"/>
          <a:fillRef idx="0"/>
          <a:effectRef idx="0"/>
          <a:fontRef idx="minor"/>
        </p:style>
        <p:txBody>
          <a:bodyPr numCol="1" spcCol="0" anchor="t">
            <a:noAutofit/>
          </a:bodyPr>
          <a:p>
            <a:pPr algn="ctr" defTabSz="914400" rtl="1">
              <a:lnSpc>
                <a:spcPct val="107000"/>
              </a:lnSpc>
              <a:spcAft>
                <a:spcPts val="799"/>
              </a:spcAft>
            </a:pPr>
            <a:endParaRPr b="0" lang="en-US" sz="1100" spc="-1" strike="noStrike">
              <a:solidFill>
                <a:srgbClr val="000000"/>
              </a:solidFill>
              <a:latin typeface="Arial"/>
            </a:endParaRPr>
          </a:p>
          <a:p>
            <a:pPr algn="ctr" defTabSz="914400" rtl="1">
              <a:lnSpc>
                <a:spcPct val="107000"/>
              </a:lnSpc>
              <a:spcAft>
                <a:spcPts val="799"/>
              </a:spcAft>
            </a:pPr>
            <a:r>
              <a:rPr b="0" lang="ar-JO" sz="1200" spc="-1" strike="noStrike">
                <a:solidFill>
                  <a:srgbClr val="002060"/>
                </a:solidFill>
                <a:latin typeface="Segoe UI"/>
                <a:cs typeface="Segoe UI"/>
              </a:rPr>
              <a:t>رأس المال: </a:t>
            </a:r>
            <a:r>
              <a:rPr b="0" lang="ar-JO" sz="1200" spc="-1" strike="noStrike">
                <a:solidFill>
                  <a:srgbClr val="002060"/>
                </a:solidFill>
                <a:latin typeface="Segoe UI Light"/>
                <a:cs typeface="Segoe UI Light"/>
              </a:rPr>
              <a:t>تأمين الأموال اللازمة لشراء حاويات، تجهيزها، وتغطية تكاليف البداية مثل تأجير المكاتب والمخازن، توظيف العاملين، وتسويق الشركة</a:t>
            </a:r>
            <a:r>
              <a:rPr b="0" lang="en-US" sz="1200" spc="-1" strike="noStrike">
                <a:solidFill>
                  <a:srgbClr val="002060"/>
                </a:solidFill>
                <a:latin typeface="Segoe UI Light"/>
                <a:ea typeface="Calibri"/>
              </a:rPr>
              <a:t>.</a:t>
            </a:r>
            <a:endParaRPr b="0" lang="en-US" sz="1200" spc="-1" strike="noStrike">
              <a:solidFill>
                <a:srgbClr val="000000"/>
              </a:solidFill>
              <a:latin typeface="Arial"/>
            </a:endParaRPr>
          </a:p>
          <a:p>
            <a:pPr algn="ctr" defTabSz="914400" rtl="1">
              <a:lnSpc>
                <a:spcPct val="107000"/>
              </a:lnSpc>
              <a:spcAft>
                <a:spcPts val="799"/>
              </a:spcAft>
            </a:pPr>
            <a:r>
              <a:rPr b="0" lang="en-US" sz="1200" spc="-1" strike="noStrike">
                <a:solidFill>
                  <a:srgbClr val="002060"/>
                </a:solidFill>
                <a:latin typeface="Segoe UI Light"/>
                <a:ea typeface="Calibri"/>
              </a:rPr>
              <a:t> </a:t>
            </a:r>
            <a:endParaRPr b="0" lang="en-US" sz="1200" spc="-1" strike="noStrike">
              <a:solidFill>
                <a:srgbClr val="000000"/>
              </a:solidFill>
              <a:latin typeface="Arial"/>
            </a:endParaRPr>
          </a:p>
          <a:p>
            <a:pPr algn="ctr" defTabSz="914400" rtl="1">
              <a:lnSpc>
                <a:spcPct val="107000"/>
              </a:lnSpc>
              <a:spcAft>
                <a:spcPts val="799"/>
              </a:spcAft>
            </a:pPr>
            <a:r>
              <a:rPr b="0" lang="ar-JO" sz="1200" spc="-1" strike="noStrike">
                <a:solidFill>
                  <a:srgbClr val="002060"/>
                </a:solidFill>
                <a:latin typeface="Segoe UI"/>
                <a:cs typeface="Segoe UI"/>
              </a:rPr>
              <a:t>مكان تخزين وفرز: </a:t>
            </a:r>
            <a:r>
              <a:rPr b="0" lang="ar-JO" sz="1200" spc="-1" strike="noStrike">
                <a:solidFill>
                  <a:srgbClr val="002060"/>
                </a:solidFill>
                <a:latin typeface="Segoe UI Light"/>
                <a:cs typeface="Segoe UI Light"/>
              </a:rPr>
              <a:t>مساحة كبيرة لتخزين الأجهزة الإلكترونية التالفة وفرزها اضافة  إلى معدات فحص واختبار هذه الأجهزة.</a:t>
            </a:r>
            <a:endParaRPr b="0" lang="en-US" sz="1200" spc="-1" strike="noStrike">
              <a:solidFill>
                <a:srgbClr val="000000"/>
              </a:solidFill>
              <a:latin typeface="Arial"/>
            </a:endParaRPr>
          </a:p>
          <a:p>
            <a:pPr algn="ctr" defTabSz="914400" rtl="1">
              <a:lnSpc>
                <a:spcPct val="107000"/>
              </a:lnSpc>
              <a:spcAft>
                <a:spcPts val="799"/>
              </a:spcAft>
            </a:pPr>
            <a:r>
              <a:rPr b="0" lang="en-US" sz="1200" spc="-1" strike="noStrike">
                <a:solidFill>
                  <a:srgbClr val="002060"/>
                </a:solidFill>
                <a:latin typeface="Segoe UI Light"/>
                <a:ea typeface="Calibri"/>
              </a:rPr>
              <a:t> </a:t>
            </a:r>
            <a:endParaRPr b="0" lang="en-US" sz="1200" spc="-1" strike="noStrike">
              <a:solidFill>
                <a:srgbClr val="000000"/>
              </a:solidFill>
              <a:latin typeface="Arial"/>
            </a:endParaRPr>
          </a:p>
          <a:p>
            <a:pPr algn="ctr" defTabSz="914400" rtl="1">
              <a:lnSpc>
                <a:spcPct val="107000"/>
              </a:lnSpc>
              <a:spcAft>
                <a:spcPts val="799"/>
              </a:spcAft>
            </a:pPr>
            <a:r>
              <a:rPr b="0" lang="ar-JO" sz="1200" spc="-1" strike="noStrike">
                <a:solidFill>
                  <a:srgbClr val="002060"/>
                </a:solidFill>
                <a:latin typeface="Segoe UI"/>
                <a:cs typeface="Segoe UI"/>
              </a:rPr>
              <a:t>التصاريح والتراخيص والقوانين والتنظيمات </a:t>
            </a:r>
            <a:r>
              <a:rPr b="0" lang="en-US" sz="1200" spc="-1" strike="noStrike">
                <a:solidFill>
                  <a:srgbClr val="002060"/>
                </a:solidFill>
                <a:latin typeface="Cascadia Code"/>
                <a:ea typeface="Cascadia Code"/>
              </a:rPr>
              <a:t>: </a:t>
            </a:r>
            <a:r>
              <a:rPr b="0" lang="ar-JO" sz="1200" spc="-1" strike="noStrike">
                <a:solidFill>
                  <a:srgbClr val="002060"/>
                </a:solidFill>
                <a:latin typeface="Segoe UI Light"/>
                <a:cs typeface="Segoe UI Light"/>
              </a:rPr>
              <a:t>يمكن أن يكون هناك متطلبات خاصة للحصول على تصاريح وتراخيص لمعالجة وإعادة تدوير الأجهزة الإلكترونية والتخلص من المخلفات بشكل آمن وصديق للبيئة.</a:t>
            </a:r>
            <a:endParaRPr b="0" lang="en-US" sz="1200" spc="-1" strike="noStrike">
              <a:solidFill>
                <a:srgbClr val="000000"/>
              </a:solidFill>
              <a:latin typeface="Arial"/>
            </a:endParaRPr>
          </a:p>
          <a:p>
            <a:pPr algn="ctr" defTabSz="914400" rtl="1">
              <a:lnSpc>
                <a:spcPct val="107000"/>
              </a:lnSpc>
              <a:spcAft>
                <a:spcPts val="799"/>
              </a:spcAft>
            </a:pPr>
            <a:r>
              <a:rPr b="0" lang="en-US" sz="1200" spc="-1" strike="noStrike">
                <a:solidFill>
                  <a:srgbClr val="002060"/>
                </a:solidFill>
                <a:latin typeface="Segoe UI Light"/>
                <a:ea typeface="Calibri"/>
              </a:rPr>
              <a:t> </a:t>
            </a:r>
            <a:endParaRPr b="0" lang="en-US" sz="1200" spc="-1" strike="noStrike">
              <a:solidFill>
                <a:srgbClr val="000000"/>
              </a:solidFill>
              <a:latin typeface="Arial"/>
            </a:endParaRPr>
          </a:p>
          <a:p>
            <a:pPr algn="ctr" defTabSz="914400" rtl="1">
              <a:lnSpc>
                <a:spcPct val="107000"/>
              </a:lnSpc>
              <a:spcAft>
                <a:spcPts val="799"/>
              </a:spcAft>
            </a:pPr>
            <a:r>
              <a:rPr b="0" lang="ar-JO" sz="1200" spc="-1" strike="noStrike">
                <a:solidFill>
                  <a:srgbClr val="002060"/>
                </a:solidFill>
                <a:latin typeface="Segoe UI"/>
                <a:cs typeface="Segoe UI"/>
              </a:rPr>
              <a:t>معرفة تقنية واختصاصية: </a:t>
            </a:r>
            <a:r>
              <a:rPr b="0" lang="ar-JO" sz="1200" spc="-1" strike="noStrike">
                <a:solidFill>
                  <a:srgbClr val="002060"/>
                </a:solidFill>
                <a:latin typeface="Segoe UI Light"/>
                <a:cs typeface="Segoe UI Light"/>
              </a:rPr>
              <a:t>تأسيس مشروعنا يتطلب فهمًا عميقًا للتكنولوجيا المستخدمة في هذه العمليات وخبراء في مجالات مثل الهندسة الصناعية وهندسة الحاسوب والبرمجيات والكيمياء وإدارة سلسلة التوريد.</a:t>
            </a:r>
            <a:endParaRPr b="0" lang="en-US" sz="1200" spc="-1" strike="noStrike">
              <a:solidFill>
                <a:srgbClr val="000000"/>
              </a:solidFill>
              <a:latin typeface="Arial"/>
            </a:endParaRPr>
          </a:p>
          <a:p>
            <a:pPr marL="457200" algn="ctr" defTabSz="914400">
              <a:lnSpc>
                <a:spcPct val="107000"/>
              </a:lnSpc>
            </a:pPr>
            <a:r>
              <a:rPr b="0" lang="en-US" sz="1200" spc="-1" strike="noStrike">
                <a:solidFill>
                  <a:srgbClr val="002060"/>
                </a:solidFill>
                <a:latin typeface="Segoe UI Light"/>
                <a:ea typeface="Calibri"/>
              </a:rPr>
              <a:t> </a:t>
            </a:r>
            <a:endParaRPr b="0" lang="en-US" sz="1200" spc="-1" strike="noStrike">
              <a:solidFill>
                <a:srgbClr val="000000"/>
              </a:solidFill>
              <a:latin typeface="Arial"/>
            </a:endParaRPr>
          </a:p>
          <a:p>
            <a:pPr marL="457200" algn="ctr" defTabSz="914400" rtl="1">
              <a:lnSpc>
                <a:spcPct val="107000"/>
              </a:lnSpc>
              <a:spcAft>
                <a:spcPts val="799"/>
              </a:spcAft>
            </a:pPr>
            <a:r>
              <a:rPr b="0" lang="en-US" sz="1200" spc="-1" strike="noStrike">
                <a:solidFill>
                  <a:srgbClr val="002060"/>
                </a:solidFill>
                <a:latin typeface="Segoe UI Light"/>
                <a:ea typeface="Calibri"/>
              </a:rPr>
              <a:t> </a:t>
            </a:r>
            <a:endParaRPr b="0" lang="en-US" sz="1200" spc="-1" strike="noStrike">
              <a:solidFill>
                <a:srgbClr val="000000"/>
              </a:solidFill>
              <a:latin typeface="Arial"/>
            </a:endParaRPr>
          </a:p>
          <a:p>
            <a:pPr algn="ctr" defTabSz="914400" rtl="1">
              <a:lnSpc>
                <a:spcPct val="107000"/>
              </a:lnSpc>
              <a:spcAft>
                <a:spcPts val="799"/>
              </a:spcAft>
            </a:pPr>
            <a:r>
              <a:rPr b="0" lang="ar-JO" sz="1200" spc="-1" strike="noStrike">
                <a:solidFill>
                  <a:srgbClr val="002060"/>
                </a:solidFill>
                <a:latin typeface="Segoe UI"/>
                <a:cs typeface="Segoe UI"/>
              </a:rPr>
              <a:t>تقنية وأنظمة معلومات:  </a:t>
            </a:r>
            <a:r>
              <a:rPr b="0" lang="ar-JO" sz="1200" spc="-1" strike="noStrike">
                <a:solidFill>
                  <a:srgbClr val="002060"/>
                </a:solidFill>
                <a:latin typeface="Segoe UI Light"/>
                <a:cs typeface="Segoe UI Light"/>
              </a:rPr>
              <a:t>أنظمة إدارة المخزون والتتبع تساعدنا في تنظيم العمليات وتحسين كفاءتها. قد نحتاج أيضًا إلى منصات للتواصل مع العملاء والموردين.</a:t>
            </a:r>
            <a:endParaRPr b="0" lang="en-US" sz="1200" spc="-1" strike="noStrike">
              <a:solidFill>
                <a:srgbClr val="000000"/>
              </a:solidFill>
              <a:latin typeface="Arial"/>
            </a:endParaRPr>
          </a:p>
          <a:p>
            <a:pPr algn="ctr" defTabSz="914400" rtl="1">
              <a:lnSpc>
                <a:spcPct val="107000"/>
              </a:lnSpc>
              <a:spcAft>
                <a:spcPts val="799"/>
              </a:spcAft>
            </a:pPr>
            <a:r>
              <a:rPr b="0" lang="en-US" sz="1200" spc="-1" strike="noStrike">
                <a:solidFill>
                  <a:srgbClr val="002060"/>
                </a:solidFill>
                <a:latin typeface="Segoe UI Light"/>
                <a:ea typeface="Calibri"/>
              </a:rPr>
              <a:t> </a:t>
            </a:r>
            <a:endParaRPr b="0" lang="en-US" sz="1200" spc="-1" strike="noStrike">
              <a:solidFill>
                <a:srgbClr val="000000"/>
              </a:solidFill>
              <a:latin typeface="Arial"/>
            </a:endParaRPr>
          </a:p>
          <a:p>
            <a:pPr algn="ctr" defTabSz="914400" rtl="1">
              <a:lnSpc>
                <a:spcPct val="107000"/>
              </a:lnSpc>
              <a:spcAft>
                <a:spcPts val="799"/>
              </a:spcAft>
            </a:pPr>
            <a:r>
              <a:rPr b="0" lang="ar-JO" sz="1200" spc="-1" strike="noStrike">
                <a:solidFill>
                  <a:srgbClr val="002060"/>
                </a:solidFill>
                <a:latin typeface="Segoe UI"/>
                <a:cs typeface="Segoe UI"/>
              </a:rPr>
              <a:t>شبكة توريد وتسويق: </a:t>
            </a:r>
            <a:r>
              <a:rPr b="0" lang="ar-JO" sz="1200" spc="-1" strike="noStrike">
                <a:solidFill>
                  <a:srgbClr val="002060"/>
                </a:solidFill>
                <a:latin typeface="Segoe UI Light"/>
                <a:cs typeface="Segoe UI Light"/>
              </a:rPr>
              <a:t>إقامة علاقات مع موردين يمكنهم تزويدنا بالأجهزة الإلكترونية التالفة. على الجانب الآخر،سنحتاج  إلى تسويق منتجاتنا المعاد تصنيعها أو تدويرها إلى العملاء المحتملين.</a:t>
            </a:r>
            <a:endParaRPr b="0" lang="en-US" sz="1200" spc="-1" strike="noStrike">
              <a:solidFill>
                <a:srgbClr val="000000"/>
              </a:solidFill>
              <a:latin typeface="Arial"/>
            </a:endParaRPr>
          </a:p>
          <a:p>
            <a:pPr algn="ctr" defTabSz="914400" rtl="1">
              <a:lnSpc>
                <a:spcPct val="107000"/>
              </a:lnSpc>
              <a:spcAft>
                <a:spcPts val="799"/>
              </a:spcAft>
            </a:pPr>
            <a:r>
              <a:rPr b="0" lang="en-US" sz="1200" spc="-1" strike="noStrike">
                <a:solidFill>
                  <a:srgbClr val="002060"/>
                </a:solidFill>
                <a:latin typeface="Segoe UI Light"/>
                <a:ea typeface="Calibri"/>
              </a:rPr>
              <a:t> </a:t>
            </a:r>
            <a:endParaRPr b="0" lang="en-US" sz="1200" spc="-1" strike="noStrike">
              <a:solidFill>
                <a:srgbClr val="000000"/>
              </a:solidFill>
              <a:latin typeface="Arial"/>
            </a:endParaRPr>
          </a:p>
          <a:p>
            <a:pPr algn="ctr" defTabSz="914400" rtl="1">
              <a:lnSpc>
                <a:spcPct val="107000"/>
              </a:lnSpc>
              <a:spcAft>
                <a:spcPts val="799"/>
              </a:spcAft>
            </a:pPr>
            <a:r>
              <a:rPr b="0" lang="ar-JO" sz="1200" spc="-1" strike="noStrike">
                <a:solidFill>
                  <a:srgbClr val="002060"/>
                </a:solidFill>
                <a:latin typeface="Segoe UI"/>
                <a:cs typeface="Segoe UI"/>
              </a:rPr>
              <a:t>الابتكار والبحث: </a:t>
            </a:r>
            <a:r>
              <a:rPr b="0" lang="ar-JO" sz="1200" spc="-1" strike="noStrike">
                <a:solidFill>
                  <a:srgbClr val="002060"/>
                </a:solidFill>
                <a:latin typeface="Segoe UI Light"/>
                <a:cs typeface="Segoe UI Light"/>
              </a:rPr>
              <a:t>تتطور التكنولوجيا باستمرارفسنحتاج  إلى متابعة أحدث ابتكارات إعادة التدوير والتصنيع لنبقى في صدارة هذا المجال.</a:t>
            </a:r>
            <a:endParaRPr b="0" lang="en-US" sz="1200" spc="-1" strike="noStrike">
              <a:solidFill>
                <a:srgbClr val="000000"/>
              </a:solidFill>
              <a:latin typeface="Arial"/>
            </a:endParaRPr>
          </a:p>
          <a:p>
            <a:pPr algn="ctr" defTabSz="914400">
              <a:lnSpc>
                <a:spcPct val="107000"/>
              </a:lnSpc>
              <a:spcAft>
                <a:spcPts val="799"/>
              </a:spcAft>
            </a:pPr>
            <a:r>
              <a:rPr b="0" lang="en-US" sz="1200" spc="-1" strike="noStrike">
                <a:solidFill>
                  <a:srgbClr val="002060"/>
                </a:solidFill>
                <a:latin typeface="Segoe UI Light"/>
                <a:ea typeface="Calibri"/>
              </a:rPr>
              <a:t> </a:t>
            </a:r>
            <a:endParaRPr b="0" lang="en-US" sz="1200" spc="-1" strike="noStrike">
              <a:solidFill>
                <a:srgbClr val="000000"/>
              </a:solidFill>
              <a:latin typeface="Arial"/>
            </a:endParaRPr>
          </a:p>
          <a:p>
            <a:pPr defTabSz="914400">
              <a:lnSpc>
                <a:spcPct val="107000"/>
              </a:lnSpc>
              <a:spcAft>
                <a:spcPts val="799"/>
              </a:spcAft>
            </a:pPr>
            <a:r>
              <a:rPr b="0" lang="en-US" sz="1100" spc="-1" strike="noStrike">
                <a:solidFill>
                  <a:schemeClr val="dk1"/>
                </a:solidFill>
                <a:latin typeface="Calibri"/>
                <a:ea typeface="Calibri"/>
              </a:rPr>
              <a:t> </a:t>
            </a:r>
            <a:endParaRPr b="0" lang="en-US" sz="1100" spc="-1" strike="noStrike">
              <a:solidFill>
                <a:srgbClr val="000000"/>
              </a:solidFill>
              <a:latin typeface="Arial"/>
            </a:endParaRPr>
          </a:p>
        </p:txBody>
      </p:sp>
      <p:sp>
        <p:nvSpPr>
          <p:cNvPr id="104" name="Freeform 6"/>
          <p:cNvSpPr/>
          <p:nvPr/>
        </p:nvSpPr>
        <p:spPr>
          <a:xfrm>
            <a:off x="8071920" y="828360"/>
            <a:ext cx="2990520" cy="856080"/>
          </a:xfrm>
          <a:custGeom>
            <a:avLst/>
            <a:gdLst>
              <a:gd name="textAreaLeft" fmla="*/ 0 w 2990520"/>
              <a:gd name="textAreaRight" fmla="*/ 2990880 w 2990520"/>
              <a:gd name="textAreaTop" fmla="*/ 0 h 856080"/>
              <a:gd name="textAreaBottom" fmla="*/ 856440 h 856080"/>
            </a:gdLst>
            <a:ahLst/>
            <a:rect l="textAreaLeft" t="textAreaTop" r="textAreaRight" b="textAreaBottom"/>
            <a:pathLst>
              <a:path w="3852671" h="1400971">
                <a:moveTo>
                  <a:pt x="0" y="0"/>
                </a:moveTo>
                <a:lnTo>
                  <a:pt x="3852671" y="0"/>
                </a:lnTo>
                <a:lnTo>
                  <a:pt x="3852671" y="1400972"/>
                </a:lnTo>
                <a:lnTo>
                  <a:pt x="0" y="1400972"/>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chemeClr val="dk1"/>
              </a:solidFill>
              <a:latin typeface="Calibri"/>
            </a:endParaRPr>
          </a:p>
        </p:txBody>
      </p:sp>
      <p:sp>
        <p:nvSpPr>
          <p:cNvPr id="105" name="TextBox 5"/>
          <p:cNvSpPr/>
          <p:nvPr/>
        </p:nvSpPr>
        <p:spPr>
          <a:xfrm>
            <a:off x="8249040" y="1154520"/>
            <a:ext cx="2636640" cy="383040"/>
          </a:xfrm>
          <a:prstGeom prst="rect">
            <a:avLst/>
          </a:prstGeom>
          <a:noFill/>
          <a:ln w="0">
            <a:noFill/>
          </a:ln>
        </p:spPr>
        <p:style>
          <a:lnRef idx="0"/>
          <a:fillRef idx="0"/>
          <a:effectRef idx="0"/>
          <a:fontRef idx="minor"/>
        </p:style>
        <p:txBody>
          <a:bodyPr lIns="90000" rIns="90000" tIns="45000" bIns="45000" anchor="t">
            <a:spAutoFit/>
          </a:bodyPr>
          <a:p>
            <a:pPr algn="ctr" defTabSz="914400" rtl="1">
              <a:lnSpc>
                <a:spcPct val="107000"/>
              </a:lnSpc>
              <a:spcAft>
                <a:spcPts val="799"/>
              </a:spcAft>
            </a:pPr>
            <a:r>
              <a:rPr b="1" lang="ar-JO" sz="1800" spc="-1" strike="noStrike">
                <a:solidFill>
                  <a:srgbClr val="002060"/>
                </a:solidFill>
                <a:latin typeface="Segoe UI"/>
                <a:cs typeface="Segoe UI"/>
              </a:rPr>
              <a:t>الانشطة الرئيسية</a:t>
            </a:r>
            <a:endParaRPr b="0" lang="en-US" sz="1800" spc="-1" strike="noStrike">
              <a:solidFill>
                <a:srgbClr val="000000"/>
              </a:solidFill>
              <a:latin typeface="Arial"/>
            </a:endParaRPr>
          </a:p>
        </p:txBody>
      </p:sp>
      <p:sp>
        <p:nvSpPr>
          <p:cNvPr id="106" name="TextBox 4"/>
          <p:cNvSpPr/>
          <p:nvPr/>
        </p:nvSpPr>
        <p:spPr>
          <a:xfrm>
            <a:off x="8562240" y="905760"/>
            <a:ext cx="219708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800" spc="-1" strike="noStrike">
                <a:solidFill>
                  <a:srgbClr val="002060"/>
                </a:solidFill>
                <a:latin typeface="Cascadia Code"/>
                <a:ea typeface="Cascadia Code"/>
              </a:rPr>
              <a:t>Key Activities</a:t>
            </a:r>
            <a:endParaRPr b="0" lang="en-US" sz="1800" spc="-1" strike="noStrike">
              <a:solidFill>
                <a:srgbClr val="000000"/>
              </a:solidFill>
              <a:latin typeface="Arial"/>
            </a:endParaRPr>
          </a:p>
          <a:p>
            <a:pPr algn="ctr" defTabSz="914400">
              <a:lnSpc>
                <a:spcPct val="100000"/>
              </a:lnSpc>
            </a:pPr>
            <a:endParaRPr b="0" lang="en-US" sz="1800" spc="-1" strike="noStrike">
              <a:solidFill>
                <a:srgbClr val="000000"/>
              </a:solidFill>
              <a:latin typeface="Arial"/>
            </a:endParaRPr>
          </a:p>
        </p:txBody>
      </p:sp>
      <p:sp>
        <p:nvSpPr>
          <p:cNvPr id="107" name="Freeform 6"/>
          <p:cNvSpPr/>
          <p:nvPr/>
        </p:nvSpPr>
        <p:spPr>
          <a:xfrm>
            <a:off x="2234880" y="70560"/>
            <a:ext cx="2823840" cy="779400"/>
          </a:xfrm>
          <a:custGeom>
            <a:avLst/>
            <a:gdLst>
              <a:gd name="textAreaLeft" fmla="*/ 0 w 2823840"/>
              <a:gd name="textAreaRight" fmla="*/ 2824200 w 2823840"/>
              <a:gd name="textAreaTop" fmla="*/ 0 h 779400"/>
              <a:gd name="textAreaBottom" fmla="*/ 779760 h 779400"/>
            </a:gdLst>
            <a:ahLst/>
            <a:rect l="textAreaLeft" t="textAreaTop" r="textAreaRight" b="textAreaBottom"/>
            <a:pathLst>
              <a:path w="3852671" h="1400971">
                <a:moveTo>
                  <a:pt x="0" y="0"/>
                </a:moveTo>
                <a:lnTo>
                  <a:pt x="3852671" y="0"/>
                </a:lnTo>
                <a:lnTo>
                  <a:pt x="3852671" y="1400972"/>
                </a:lnTo>
                <a:lnTo>
                  <a:pt x="0" y="1400972"/>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chemeClr val="dk1"/>
              </a:solidFill>
              <a:latin typeface="Calibri"/>
            </a:endParaRPr>
          </a:p>
        </p:txBody>
      </p:sp>
      <p:sp>
        <p:nvSpPr>
          <p:cNvPr id="108" name="TextBox 10"/>
          <p:cNvSpPr/>
          <p:nvPr/>
        </p:nvSpPr>
        <p:spPr>
          <a:xfrm>
            <a:off x="2403000" y="322560"/>
            <a:ext cx="2636640" cy="383040"/>
          </a:xfrm>
          <a:prstGeom prst="rect">
            <a:avLst/>
          </a:prstGeom>
          <a:noFill/>
          <a:ln w="0">
            <a:noFill/>
          </a:ln>
        </p:spPr>
        <p:style>
          <a:lnRef idx="0"/>
          <a:fillRef idx="0"/>
          <a:effectRef idx="0"/>
          <a:fontRef idx="minor"/>
        </p:style>
        <p:txBody>
          <a:bodyPr lIns="90000" rIns="90000" tIns="45000" bIns="45000" anchor="t">
            <a:spAutoFit/>
          </a:bodyPr>
          <a:p>
            <a:pPr algn="ctr" defTabSz="914400" rtl="1">
              <a:lnSpc>
                <a:spcPct val="107000"/>
              </a:lnSpc>
              <a:spcAft>
                <a:spcPts val="799"/>
              </a:spcAft>
            </a:pPr>
            <a:r>
              <a:rPr b="1" lang="ar-JO" sz="1800" spc="-1" strike="noStrike">
                <a:solidFill>
                  <a:srgbClr val="002060"/>
                </a:solidFill>
                <a:latin typeface="Segoe UI"/>
                <a:cs typeface="Segoe UI"/>
              </a:rPr>
              <a:t>الموارد الرئيسية</a:t>
            </a:r>
            <a:endParaRPr b="0" lang="en-US" sz="1800" spc="-1" strike="noStrike">
              <a:solidFill>
                <a:srgbClr val="000000"/>
              </a:solidFill>
              <a:latin typeface="Arial"/>
            </a:endParaRPr>
          </a:p>
        </p:txBody>
      </p:sp>
      <p:sp>
        <p:nvSpPr>
          <p:cNvPr id="109" name="TextBox 9"/>
          <p:cNvSpPr/>
          <p:nvPr/>
        </p:nvSpPr>
        <p:spPr>
          <a:xfrm>
            <a:off x="2729520" y="124200"/>
            <a:ext cx="219708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800" spc="-1" strike="noStrike">
                <a:solidFill>
                  <a:srgbClr val="002060"/>
                </a:solidFill>
                <a:latin typeface="Cascadia Code"/>
                <a:ea typeface="Cascadia Code"/>
              </a:rPr>
              <a:t>Key Resources</a:t>
            </a:r>
            <a:endParaRPr b="0" lang="en-US" sz="1800" spc="-1" strike="noStrike">
              <a:solidFill>
                <a:srgbClr val="000000"/>
              </a:solidFill>
              <a:latin typeface="Arial"/>
            </a:endParaRPr>
          </a:p>
          <a:p>
            <a:pPr algn="ctr" defTabSz="914400">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 Box 2"/>
          <p:cNvSpPr/>
          <p:nvPr/>
        </p:nvSpPr>
        <p:spPr>
          <a:xfrm>
            <a:off x="8262720" y="959040"/>
            <a:ext cx="3653280" cy="5073840"/>
          </a:xfrm>
          <a:prstGeom prst="rect">
            <a:avLst/>
          </a:prstGeom>
          <a:solidFill>
            <a:schemeClr val="accent3">
              <a:lumMod val="40000"/>
              <a:lumOff val="60000"/>
            </a:schemeClr>
          </a:solidFill>
          <a:ln w="6350">
            <a:noFill/>
          </a:ln>
        </p:spPr>
        <p:style>
          <a:lnRef idx="0"/>
          <a:fillRef idx="0"/>
          <a:effectRef idx="0"/>
          <a:fontRef idx="minor"/>
        </p:style>
        <p:txBody>
          <a:bodyPr numCol="1" spcCol="0" anchor="t">
            <a:noAutofit/>
          </a:bodyPr>
          <a:p>
            <a:pPr algn="ctr" defTabSz="914400" rtl="1">
              <a:lnSpc>
                <a:spcPct val="107000"/>
              </a:lnSpc>
              <a:spcAft>
                <a:spcPts val="799"/>
              </a:spcAft>
            </a:pPr>
            <a:endParaRPr b="0" lang="en-US" sz="1100" spc="-1" strike="noStrike">
              <a:solidFill>
                <a:srgbClr val="000000"/>
              </a:solidFill>
              <a:latin typeface="Arial"/>
            </a:endParaRPr>
          </a:p>
          <a:p>
            <a:pPr marL="457200" algn="ctr" defTabSz="914400">
              <a:lnSpc>
                <a:spcPct val="107000"/>
              </a:lnSpc>
            </a:pPr>
            <a:endParaRPr b="0" lang="en-US" sz="1200" spc="-1" strike="noStrike">
              <a:solidFill>
                <a:srgbClr val="000000"/>
              </a:solidFill>
              <a:latin typeface="Arial"/>
            </a:endParaRPr>
          </a:p>
          <a:p>
            <a:pPr marL="457200" algn="ctr" defTabSz="914400">
              <a:lnSpc>
                <a:spcPct val="107000"/>
              </a:lnSpc>
            </a:pPr>
            <a:r>
              <a:rPr b="0" lang="en-US" sz="1400" spc="-1" strike="noStrike">
                <a:solidFill>
                  <a:srgbClr val="002060"/>
                </a:solidFill>
                <a:latin typeface="Segoe UI Light"/>
                <a:ea typeface="Calibri"/>
              </a:rPr>
              <a:t>.</a:t>
            </a:r>
            <a:r>
              <a:rPr b="0" lang="ar-JO" sz="1400" spc="-1" strike="noStrike">
                <a:solidFill>
                  <a:srgbClr val="002060"/>
                </a:solidFill>
                <a:latin typeface="Segoe UI Light"/>
                <a:cs typeface="Segoe UI Light"/>
              </a:rPr>
              <a:t>الموردين ومزودي الاجهزة الالكترونية التالفة كمتاجر الالكترونيات والمصانع والشركات</a:t>
            </a:r>
            <a:endParaRPr b="0" lang="en-US" sz="1400" spc="-1" strike="noStrike">
              <a:solidFill>
                <a:srgbClr val="000000"/>
              </a:solidFill>
              <a:latin typeface="Arial"/>
            </a:endParaRPr>
          </a:p>
          <a:p>
            <a:pPr marL="457200" algn="ctr" defTabSz="914400">
              <a:lnSpc>
                <a:spcPct val="107000"/>
              </a:lnSpc>
            </a:pPr>
            <a:r>
              <a:rPr b="0" lang="en-US" sz="1400" spc="-1" strike="noStrike">
                <a:solidFill>
                  <a:srgbClr val="002060"/>
                </a:solidFill>
                <a:latin typeface="Segoe UI Light"/>
                <a:ea typeface="Calibri"/>
              </a:rPr>
              <a:t> </a:t>
            </a:r>
            <a:endParaRPr b="0" lang="en-US" sz="1400" spc="-1" strike="noStrike">
              <a:solidFill>
                <a:srgbClr val="000000"/>
              </a:solidFill>
              <a:latin typeface="Arial"/>
            </a:endParaRPr>
          </a:p>
          <a:p>
            <a:pPr marL="457200" algn="ctr" defTabSz="914400">
              <a:lnSpc>
                <a:spcPct val="107000"/>
              </a:lnSpc>
            </a:pPr>
            <a:r>
              <a:rPr b="0" lang="en-US" sz="1400" spc="-1" strike="noStrike">
                <a:solidFill>
                  <a:srgbClr val="002060"/>
                </a:solidFill>
                <a:latin typeface="Segoe UI Light"/>
                <a:ea typeface="Calibri"/>
              </a:rPr>
              <a:t>. </a:t>
            </a:r>
            <a:r>
              <a:rPr b="0" lang="ar-JO" sz="1400" spc="-1" strike="noStrike">
                <a:solidFill>
                  <a:srgbClr val="002060"/>
                </a:solidFill>
                <a:latin typeface="Segoe UI Light"/>
                <a:cs typeface="Segoe UI Light"/>
              </a:rPr>
              <a:t>شركات التوصيل والشحن لنقل من والى موقع التجميع</a:t>
            </a:r>
            <a:endParaRPr b="0" lang="en-US" sz="1400" spc="-1" strike="noStrike">
              <a:solidFill>
                <a:srgbClr val="000000"/>
              </a:solidFill>
              <a:latin typeface="Arial"/>
            </a:endParaRPr>
          </a:p>
          <a:p>
            <a:pPr marL="457200" algn="ctr" defTabSz="914400">
              <a:lnSpc>
                <a:spcPct val="107000"/>
              </a:lnSpc>
              <a:spcAft>
                <a:spcPts val="799"/>
              </a:spcAft>
            </a:pPr>
            <a:r>
              <a:rPr b="0" lang="en-US" sz="1400" spc="-1" strike="noStrike">
                <a:solidFill>
                  <a:srgbClr val="002060"/>
                </a:solidFill>
                <a:latin typeface="Segoe UI Light"/>
                <a:ea typeface="Calibri"/>
              </a:rPr>
              <a:t> </a:t>
            </a:r>
            <a:endParaRPr b="0" lang="en-US" sz="1400" spc="-1" strike="noStrike">
              <a:solidFill>
                <a:srgbClr val="000000"/>
              </a:solidFill>
              <a:latin typeface="Arial"/>
            </a:endParaRPr>
          </a:p>
          <a:p>
            <a:pPr marL="457200" algn="ctr" defTabSz="914400">
              <a:lnSpc>
                <a:spcPct val="107000"/>
              </a:lnSpc>
              <a:spcAft>
                <a:spcPts val="799"/>
              </a:spcAft>
            </a:pPr>
            <a:r>
              <a:rPr b="0" lang="en-US" sz="1400" spc="-1" strike="noStrike">
                <a:solidFill>
                  <a:srgbClr val="002060"/>
                </a:solidFill>
                <a:latin typeface="Segoe UI Light"/>
                <a:ea typeface="Calibri"/>
              </a:rPr>
              <a:t>. </a:t>
            </a:r>
            <a:r>
              <a:rPr b="0" lang="ar-JO" sz="1400" spc="-1" strike="noStrike">
                <a:solidFill>
                  <a:srgbClr val="002060"/>
                </a:solidFill>
                <a:latin typeface="Segoe UI Light"/>
                <a:cs typeface="Segoe UI Light"/>
              </a:rPr>
              <a:t>العملاء والأسواق المستهدفة: العملاء هم أحد الشركاء الأساسيين أيضًا يمكننا  أن نتعاون مع الشركات والمؤسسات التي تحتاج إلى إعادة استخدام أو تصنيع الأجهزة الإلكترونية</a:t>
            </a:r>
            <a:endParaRPr b="0" lang="en-US" sz="1400" spc="-1" strike="noStrike">
              <a:solidFill>
                <a:srgbClr val="000000"/>
              </a:solidFill>
              <a:latin typeface="Arial"/>
            </a:endParaRPr>
          </a:p>
          <a:p>
            <a:pPr marL="457200" algn="ctr" defTabSz="914400">
              <a:lnSpc>
                <a:spcPct val="107000"/>
              </a:lnSpc>
              <a:spcAft>
                <a:spcPts val="799"/>
              </a:spcAft>
            </a:pPr>
            <a:endParaRPr b="0" lang="en-US" sz="1400" spc="-1" strike="noStrike">
              <a:solidFill>
                <a:srgbClr val="000000"/>
              </a:solidFill>
              <a:latin typeface="Arial"/>
            </a:endParaRPr>
          </a:p>
          <a:p>
            <a:pPr marL="457200" algn="ctr" defTabSz="914400">
              <a:lnSpc>
                <a:spcPct val="107000"/>
              </a:lnSpc>
              <a:spcAft>
                <a:spcPts val="799"/>
              </a:spcAft>
            </a:pPr>
            <a:r>
              <a:rPr b="0" lang="en-US" sz="1400" spc="-1" strike="noStrike">
                <a:solidFill>
                  <a:srgbClr val="002060"/>
                </a:solidFill>
                <a:latin typeface="Segoe UI Light"/>
                <a:ea typeface="Calibri"/>
              </a:rPr>
              <a:t>. </a:t>
            </a:r>
            <a:r>
              <a:rPr b="0" lang="ar-JO" sz="1400" spc="-1" strike="noStrike">
                <a:solidFill>
                  <a:srgbClr val="002060"/>
                </a:solidFill>
                <a:latin typeface="Segoe UI Light"/>
                <a:cs typeface="Segoe UI Light"/>
              </a:rPr>
              <a:t>المجتمع المحلي والشركات البيئية والمستدامة : للمجتمع المحلي دور مهم في دعم وتأييد مبادراتنا  بالإضافة إلى الشركات البيئية للتأكد من الامتثال لمعايير السلامة والبيئة</a:t>
            </a:r>
            <a:endParaRPr b="0" lang="en-US" sz="1400" spc="-1" strike="noStrike">
              <a:solidFill>
                <a:srgbClr val="000000"/>
              </a:solidFill>
              <a:latin typeface="Arial"/>
            </a:endParaRPr>
          </a:p>
          <a:p>
            <a:pPr marL="457200" algn="r" defTabSz="914400">
              <a:lnSpc>
                <a:spcPct val="107000"/>
              </a:lnSpc>
              <a:spcAft>
                <a:spcPts val="799"/>
              </a:spcAft>
            </a:pPr>
            <a:r>
              <a:rPr b="0" lang="en-US" sz="1200" spc="-1" strike="noStrike">
                <a:solidFill>
                  <a:srgbClr val="002060"/>
                </a:solidFill>
                <a:latin typeface="Segoe UI Light"/>
                <a:ea typeface="Calibri"/>
              </a:rPr>
              <a:t> </a:t>
            </a:r>
            <a:endParaRPr b="0" lang="en-US" sz="1200" spc="-1" strike="noStrike">
              <a:solidFill>
                <a:srgbClr val="000000"/>
              </a:solidFill>
              <a:latin typeface="Arial"/>
            </a:endParaRPr>
          </a:p>
          <a:p>
            <a:pPr algn="r" defTabSz="914400">
              <a:lnSpc>
                <a:spcPct val="107000"/>
              </a:lnSpc>
              <a:spcAft>
                <a:spcPts val="799"/>
              </a:spcAft>
            </a:pPr>
            <a:r>
              <a:rPr b="0" lang="en-US" sz="1100" spc="-1" strike="noStrike">
                <a:solidFill>
                  <a:schemeClr val="dk1"/>
                </a:solidFill>
                <a:latin typeface="Calibri"/>
                <a:ea typeface="Calibri"/>
              </a:rPr>
              <a:t> </a:t>
            </a:r>
            <a:endParaRPr b="0" lang="en-US" sz="1100" spc="-1" strike="noStrike">
              <a:solidFill>
                <a:srgbClr val="000000"/>
              </a:solidFill>
              <a:latin typeface="Arial"/>
            </a:endParaRPr>
          </a:p>
        </p:txBody>
      </p:sp>
      <p:sp>
        <p:nvSpPr>
          <p:cNvPr id="111" name="Text Box 5"/>
          <p:cNvSpPr/>
          <p:nvPr/>
        </p:nvSpPr>
        <p:spPr>
          <a:xfrm>
            <a:off x="666360" y="4132440"/>
            <a:ext cx="3215880" cy="1900440"/>
          </a:xfrm>
          <a:prstGeom prst="rect">
            <a:avLst/>
          </a:prstGeom>
          <a:solidFill>
            <a:schemeClr val="accent3">
              <a:lumMod val="40000"/>
              <a:lumOff val="60000"/>
            </a:schemeClr>
          </a:solidFill>
          <a:ln w="6350">
            <a:noFill/>
          </a:ln>
        </p:spPr>
        <p:style>
          <a:lnRef idx="0"/>
          <a:fillRef idx="0"/>
          <a:effectRef idx="0"/>
          <a:fontRef idx="minor"/>
        </p:style>
        <p:txBody>
          <a:bodyPr numCol="1" spcCol="0" anchor="t">
            <a:noAutofit/>
          </a:bodyPr>
          <a:p>
            <a:pPr algn="ctr" defTabSz="914400">
              <a:lnSpc>
                <a:spcPct val="107000"/>
              </a:lnSpc>
              <a:spcAft>
                <a:spcPts val="799"/>
              </a:spcAft>
            </a:pPr>
            <a:endParaRPr b="0" lang="en-US" sz="1200" spc="-1" strike="noStrike">
              <a:solidFill>
                <a:srgbClr val="000000"/>
              </a:solidFill>
              <a:latin typeface="Arial"/>
            </a:endParaRPr>
          </a:p>
          <a:p>
            <a:pPr marL="171360" indent="-171360" algn="r" defTabSz="914400" rtl="1">
              <a:lnSpc>
                <a:spcPct val="107000"/>
              </a:lnSpc>
              <a:spcAft>
                <a:spcPts val="799"/>
              </a:spcAft>
              <a:buClr>
                <a:srgbClr val="002060"/>
              </a:buClr>
              <a:buFont typeface="Arial"/>
              <a:buChar char="•"/>
            </a:pPr>
            <a:r>
              <a:rPr b="0" lang="ar-JO" sz="1400" spc="-1" strike="noStrike">
                <a:solidFill>
                  <a:srgbClr val="002060"/>
                </a:solidFill>
                <a:latin typeface="Segoe UI Light"/>
                <a:cs typeface="Segoe UI Light"/>
              </a:rPr>
              <a:t>تكاليف التطبيق</a:t>
            </a:r>
            <a:endParaRPr b="0" lang="en-US" sz="1400" spc="-1" strike="noStrike">
              <a:solidFill>
                <a:srgbClr val="000000"/>
              </a:solidFill>
              <a:latin typeface="Arial"/>
            </a:endParaRPr>
          </a:p>
          <a:p>
            <a:pPr marL="171360" indent="-171360" algn="r" defTabSz="914400" rtl="1">
              <a:lnSpc>
                <a:spcPct val="107000"/>
              </a:lnSpc>
              <a:spcAft>
                <a:spcPts val="799"/>
              </a:spcAft>
              <a:buClr>
                <a:srgbClr val="002060"/>
              </a:buClr>
              <a:buFont typeface="Arial"/>
              <a:buChar char="•"/>
            </a:pPr>
            <a:r>
              <a:rPr b="0" lang="ar-JO" sz="1400" spc="-1" strike="noStrike">
                <a:solidFill>
                  <a:srgbClr val="002060"/>
                </a:solidFill>
                <a:latin typeface="Segoe UI Light"/>
                <a:cs typeface="Segoe UI Light"/>
              </a:rPr>
              <a:t>تكاليف صيانة الأجهزة</a:t>
            </a:r>
            <a:endParaRPr b="0" lang="en-US" sz="1400" spc="-1" strike="noStrike">
              <a:solidFill>
                <a:srgbClr val="000000"/>
              </a:solidFill>
              <a:latin typeface="Arial"/>
            </a:endParaRPr>
          </a:p>
          <a:p>
            <a:pPr marL="171360" indent="-171360" algn="r" defTabSz="914400" rtl="1">
              <a:lnSpc>
                <a:spcPct val="107000"/>
              </a:lnSpc>
              <a:spcAft>
                <a:spcPts val="799"/>
              </a:spcAft>
              <a:buClr>
                <a:srgbClr val="002060"/>
              </a:buClr>
              <a:buFont typeface="Arial"/>
              <a:buChar char="•"/>
            </a:pPr>
            <a:r>
              <a:rPr b="0" lang="ar-JO" sz="1400" spc="-1" strike="noStrike">
                <a:solidFill>
                  <a:srgbClr val="002060"/>
                </a:solidFill>
                <a:latin typeface="Segoe UI Light"/>
                <a:cs typeface="Segoe UI Light"/>
              </a:rPr>
              <a:t>رواتب الموظفين</a:t>
            </a:r>
            <a:endParaRPr b="0" lang="en-US" sz="1400" spc="-1" strike="noStrike">
              <a:solidFill>
                <a:srgbClr val="000000"/>
              </a:solidFill>
              <a:latin typeface="Arial"/>
            </a:endParaRPr>
          </a:p>
          <a:p>
            <a:pPr marL="171360" indent="-171360" algn="r" defTabSz="914400" rtl="1">
              <a:lnSpc>
                <a:spcPct val="107000"/>
              </a:lnSpc>
              <a:spcAft>
                <a:spcPts val="799"/>
              </a:spcAft>
              <a:buClr>
                <a:srgbClr val="002060"/>
              </a:buClr>
              <a:buFont typeface="Arial"/>
              <a:buChar char="•"/>
            </a:pPr>
            <a:r>
              <a:rPr b="0" lang="ar-JO" sz="1400" spc="-1" strike="noStrike">
                <a:solidFill>
                  <a:srgbClr val="002060"/>
                </a:solidFill>
                <a:latin typeface="Segoe UI Light"/>
                <a:cs typeface="Segoe UI Light"/>
              </a:rPr>
              <a:t>تكاليف شراء  الحاويات وتجهيزها </a:t>
            </a:r>
            <a:endParaRPr b="0" lang="en-US" sz="1400" spc="-1" strike="noStrike">
              <a:solidFill>
                <a:srgbClr val="000000"/>
              </a:solidFill>
              <a:latin typeface="Arial"/>
            </a:endParaRPr>
          </a:p>
          <a:p>
            <a:pPr defTabSz="914400">
              <a:lnSpc>
                <a:spcPct val="107000"/>
              </a:lnSpc>
              <a:spcAft>
                <a:spcPts val="799"/>
              </a:spcAft>
            </a:pPr>
            <a:r>
              <a:rPr b="0" lang="en-US" sz="1100" spc="-1" strike="noStrike">
                <a:solidFill>
                  <a:schemeClr val="dk1"/>
                </a:solidFill>
                <a:latin typeface="Calibri"/>
                <a:ea typeface="Calibri"/>
              </a:rPr>
              <a:t> </a:t>
            </a:r>
            <a:endParaRPr b="0" lang="en-US" sz="1100" spc="-1" strike="noStrike">
              <a:solidFill>
                <a:srgbClr val="000000"/>
              </a:solidFill>
              <a:latin typeface="Arial"/>
            </a:endParaRPr>
          </a:p>
          <a:p>
            <a:pPr defTabSz="914400">
              <a:lnSpc>
                <a:spcPct val="107000"/>
              </a:lnSpc>
              <a:spcAft>
                <a:spcPts val="799"/>
              </a:spcAft>
            </a:pPr>
            <a:r>
              <a:rPr b="0" lang="en-US" sz="1100" spc="-1" strike="noStrike">
                <a:solidFill>
                  <a:schemeClr val="dk1"/>
                </a:solidFill>
                <a:latin typeface="Calibri"/>
                <a:ea typeface="Calibri"/>
              </a:rPr>
              <a:t> </a:t>
            </a:r>
            <a:endParaRPr b="0" lang="en-US" sz="1100" spc="-1" strike="noStrike">
              <a:solidFill>
                <a:srgbClr val="000000"/>
              </a:solidFill>
              <a:latin typeface="Arial"/>
            </a:endParaRPr>
          </a:p>
        </p:txBody>
      </p:sp>
      <p:sp>
        <p:nvSpPr>
          <p:cNvPr id="112" name="Text Box 6"/>
          <p:cNvSpPr/>
          <p:nvPr/>
        </p:nvSpPr>
        <p:spPr>
          <a:xfrm>
            <a:off x="4245840" y="3215160"/>
            <a:ext cx="3653280" cy="2818080"/>
          </a:xfrm>
          <a:prstGeom prst="rect">
            <a:avLst/>
          </a:prstGeom>
          <a:solidFill>
            <a:schemeClr val="accent3">
              <a:lumMod val="40000"/>
              <a:lumOff val="60000"/>
            </a:schemeClr>
          </a:solidFill>
          <a:ln w="6350">
            <a:noFill/>
          </a:ln>
        </p:spPr>
        <p:style>
          <a:lnRef idx="0"/>
          <a:fillRef idx="0"/>
          <a:effectRef idx="0"/>
          <a:fontRef idx="minor"/>
        </p:style>
        <p:txBody>
          <a:bodyPr numCol="1" spcCol="0" anchor="t">
            <a:noAutofit/>
          </a:bodyPr>
          <a:p>
            <a:pPr algn="ctr" defTabSz="914400">
              <a:lnSpc>
                <a:spcPct val="107000"/>
              </a:lnSpc>
              <a:spcAft>
                <a:spcPts val="799"/>
              </a:spcAft>
            </a:pPr>
            <a:endParaRPr b="0" lang="en-US" sz="1200" spc="-1" strike="noStrike">
              <a:solidFill>
                <a:srgbClr val="000000"/>
              </a:solidFill>
              <a:latin typeface="Arial"/>
            </a:endParaRPr>
          </a:p>
          <a:p>
            <a:pPr algn="ctr" defTabSz="914400">
              <a:lnSpc>
                <a:spcPct val="107000"/>
              </a:lnSpc>
              <a:spcAft>
                <a:spcPts val="799"/>
              </a:spcAft>
            </a:pPr>
            <a:endParaRPr b="0" lang="en-US" sz="1200" spc="-1" strike="noStrike">
              <a:solidFill>
                <a:srgbClr val="000000"/>
              </a:solidFill>
              <a:latin typeface="Arial"/>
            </a:endParaRPr>
          </a:p>
          <a:p>
            <a:pPr marL="171360" indent="-171360" algn="r" defTabSz="914400" rtl="1">
              <a:lnSpc>
                <a:spcPct val="107000"/>
              </a:lnSpc>
              <a:spcAft>
                <a:spcPts val="799"/>
              </a:spcAft>
              <a:buClr>
                <a:srgbClr val="002060"/>
              </a:buClr>
              <a:buFont typeface="Arial"/>
              <a:buChar char="•"/>
            </a:pPr>
            <a:r>
              <a:rPr b="0" lang="ar-JO" sz="1400" spc="-1" strike="noStrike">
                <a:solidFill>
                  <a:srgbClr val="002060"/>
                </a:solidFill>
                <a:latin typeface="Calibri"/>
                <a:cs typeface="Segoe UI Semilight"/>
              </a:rPr>
              <a:t>شركات الأجهزة التكنولوجية التي تقوم بعملية الشراء </a:t>
            </a:r>
            <a:endParaRPr b="0" lang="en-US" sz="1400" spc="-1" strike="noStrike">
              <a:solidFill>
                <a:srgbClr val="000000"/>
              </a:solidFill>
              <a:latin typeface="Arial"/>
            </a:endParaRPr>
          </a:p>
          <a:p>
            <a:pPr marL="171360" indent="-171360" algn="r" defTabSz="914400" rtl="1">
              <a:lnSpc>
                <a:spcPct val="107000"/>
              </a:lnSpc>
              <a:spcAft>
                <a:spcPts val="799"/>
              </a:spcAft>
              <a:buClr>
                <a:srgbClr val="002060"/>
              </a:buClr>
              <a:buFont typeface="Arial"/>
              <a:buChar char="•"/>
            </a:pPr>
            <a:r>
              <a:rPr b="0" lang="ar-JO" sz="1400" spc="-1" strike="noStrike">
                <a:solidFill>
                  <a:srgbClr val="002060"/>
                </a:solidFill>
                <a:latin typeface="Calibri"/>
                <a:cs typeface="Segoe UI Semilight"/>
              </a:rPr>
              <a:t>الإعلانات التي تعمل على جذب العملاء</a:t>
            </a:r>
            <a:endParaRPr b="0" lang="en-US" sz="1400" spc="-1" strike="noStrike">
              <a:solidFill>
                <a:srgbClr val="000000"/>
              </a:solidFill>
              <a:latin typeface="Arial"/>
            </a:endParaRPr>
          </a:p>
          <a:p>
            <a:pPr marL="171360" indent="-171360" algn="r" defTabSz="914400" rtl="1">
              <a:lnSpc>
                <a:spcPct val="107000"/>
              </a:lnSpc>
              <a:spcAft>
                <a:spcPts val="799"/>
              </a:spcAft>
              <a:buClr>
                <a:srgbClr val="002060"/>
              </a:buClr>
              <a:buFont typeface="Arial"/>
              <a:buChar char="•"/>
            </a:pPr>
            <a:r>
              <a:rPr b="0" lang="ar-JO" sz="1400" spc="-1" strike="noStrike">
                <a:solidFill>
                  <a:srgbClr val="002060"/>
                </a:solidFill>
                <a:latin typeface="Calibri"/>
                <a:cs typeface="Segoe UI Semilight"/>
              </a:rPr>
              <a:t>مصانع استخلاص المواد الكيميائية</a:t>
            </a:r>
            <a:endParaRPr b="0" lang="en-US" sz="1400" spc="-1" strike="noStrike">
              <a:solidFill>
                <a:srgbClr val="000000"/>
              </a:solidFill>
              <a:latin typeface="Arial"/>
            </a:endParaRPr>
          </a:p>
          <a:p>
            <a:pPr marL="171360" indent="-171360" algn="r" defTabSz="914400" rtl="1">
              <a:lnSpc>
                <a:spcPct val="107000"/>
              </a:lnSpc>
              <a:spcAft>
                <a:spcPts val="799"/>
              </a:spcAft>
              <a:buClr>
                <a:srgbClr val="002060"/>
              </a:buClr>
              <a:buFont typeface="Arial"/>
              <a:buChar char="•"/>
            </a:pPr>
            <a:r>
              <a:rPr b="0" lang="ar-JO" sz="1400" spc="-1" strike="noStrike">
                <a:solidFill>
                  <a:srgbClr val="002060"/>
                </a:solidFill>
                <a:latin typeface="Calibri"/>
                <a:cs typeface="Segoe UI Semilight"/>
              </a:rPr>
              <a:t>الايرادات القادمة من العملاء عند الشراء من خلال التطبيق</a:t>
            </a:r>
            <a:endParaRPr b="0" lang="en-US" sz="1400" spc="-1" strike="noStrike">
              <a:solidFill>
                <a:srgbClr val="000000"/>
              </a:solidFill>
              <a:latin typeface="Arial"/>
            </a:endParaRPr>
          </a:p>
        </p:txBody>
      </p:sp>
      <p:sp>
        <p:nvSpPr>
          <p:cNvPr id="113" name="Freeform 7"/>
          <p:cNvSpPr/>
          <p:nvPr/>
        </p:nvSpPr>
        <p:spPr>
          <a:xfrm>
            <a:off x="4754160" y="2698560"/>
            <a:ext cx="2636640" cy="798120"/>
          </a:xfrm>
          <a:custGeom>
            <a:avLst/>
            <a:gdLst>
              <a:gd name="textAreaLeft" fmla="*/ 0 w 2636640"/>
              <a:gd name="textAreaRight" fmla="*/ 2637000 w 2636640"/>
              <a:gd name="textAreaTop" fmla="*/ 0 h 798120"/>
              <a:gd name="textAreaBottom" fmla="*/ 798480 h 798120"/>
            </a:gdLst>
            <a:ahLst/>
            <a:rect l="textAreaLeft" t="textAreaTop" r="textAreaRight" b="textAreaBottom"/>
            <a:pathLst>
              <a:path w="7315200" h="2176488">
                <a:moveTo>
                  <a:pt x="0" y="0"/>
                </a:moveTo>
                <a:lnTo>
                  <a:pt x="7315200" y="0"/>
                </a:lnTo>
                <a:lnTo>
                  <a:pt x="7315200" y="2176488"/>
                </a:lnTo>
                <a:lnTo>
                  <a:pt x="0" y="2176488"/>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chemeClr val="dk1"/>
              </a:solidFill>
              <a:latin typeface="Calibri"/>
            </a:endParaRPr>
          </a:p>
        </p:txBody>
      </p:sp>
      <p:sp>
        <p:nvSpPr>
          <p:cNvPr id="114" name="Freeform 8"/>
          <p:cNvSpPr/>
          <p:nvPr/>
        </p:nvSpPr>
        <p:spPr>
          <a:xfrm>
            <a:off x="1176840" y="3493800"/>
            <a:ext cx="2197080" cy="938160"/>
          </a:xfrm>
          <a:custGeom>
            <a:avLst/>
            <a:gdLst>
              <a:gd name="textAreaLeft" fmla="*/ 0 w 2197080"/>
              <a:gd name="textAreaRight" fmla="*/ 2197440 w 2197080"/>
              <a:gd name="textAreaTop" fmla="*/ 0 h 938160"/>
              <a:gd name="textAreaBottom" fmla="*/ 938520 h 938160"/>
            </a:gdLst>
            <a:ahLst/>
            <a:rect l="textAreaLeft" t="textAreaTop" r="textAreaRight" b="textAreaBottom"/>
            <a:pathLst>
              <a:path w="7315200" h="2176488">
                <a:moveTo>
                  <a:pt x="0" y="0"/>
                </a:moveTo>
                <a:lnTo>
                  <a:pt x="7315200" y="0"/>
                </a:lnTo>
                <a:lnTo>
                  <a:pt x="7315200" y="2176488"/>
                </a:lnTo>
                <a:lnTo>
                  <a:pt x="0" y="2176488"/>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chemeClr val="dk1"/>
              </a:solidFill>
              <a:latin typeface="Calibri"/>
            </a:endParaRPr>
          </a:p>
        </p:txBody>
      </p:sp>
      <p:sp>
        <p:nvSpPr>
          <p:cNvPr id="115" name="TextBox 8"/>
          <p:cNvSpPr/>
          <p:nvPr/>
        </p:nvSpPr>
        <p:spPr>
          <a:xfrm>
            <a:off x="1204920" y="3686400"/>
            <a:ext cx="219708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800" spc="-1" strike="noStrike">
                <a:solidFill>
                  <a:srgbClr val="002060"/>
                </a:solidFill>
                <a:latin typeface="Cascadia Code"/>
                <a:ea typeface="Cascadia Code"/>
              </a:rPr>
              <a:t>Cost Structure</a:t>
            </a:r>
            <a:endParaRPr b="0" lang="en-US" sz="1800" spc="-1" strike="noStrike">
              <a:solidFill>
                <a:srgbClr val="000000"/>
              </a:solidFill>
              <a:latin typeface="Arial"/>
            </a:endParaRPr>
          </a:p>
        </p:txBody>
      </p:sp>
      <p:sp>
        <p:nvSpPr>
          <p:cNvPr id="116" name="TextBox 11"/>
          <p:cNvSpPr/>
          <p:nvPr/>
        </p:nvSpPr>
        <p:spPr>
          <a:xfrm>
            <a:off x="4754160" y="2999880"/>
            <a:ext cx="2636640" cy="383040"/>
          </a:xfrm>
          <a:prstGeom prst="rect">
            <a:avLst/>
          </a:prstGeom>
          <a:noFill/>
          <a:ln w="0">
            <a:noFill/>
          </a:ln>
        </p:spPr>
        <p:style>
          <a:lnRef idx="0"/>
          <a:fillRef idx="0"/>
          <a:effectRef idx="0"/>
          <a:fontRef idx="minor"/>
        </p:style>
        <p:txBody>
          <a:bodyPr lIns="90000" rIns="90000" tIns="45000" bIns="45000" anchor="t">
            <a:spAutoFit/>
          </a:bodyPr>
          <a:p>
            <a:pPr algn="ctr" defTabSz="914400" rtl="1">
              <a:lnSpc>
                <a:spcPct val="107000"/>
              </a:lnSpc>
              <a:spcAft>
                <a:spcPts val="799"/>
              </a:spcAft>
            </a:pPr>
            <a:r>
              <a:rPr b="1" lang="ar-JO" sz="1800" spc="-1" strike="noStrike">
                <a:solidFill>
                  <a:srgbClr val="002060"/>
                </a:solidFill>
                <a:latin typeface="Segoe UI"/>
                <a:cs typeface="Segoe UI"/>
              </a:rPr>
              <a:t>مصادر الدخل</a:t>
            </a:r>
            <a:endParaRPr b="0" lang="en-US" sz="1800" spc="-1" strike="noStrike">
              <a:solidFill>
                <a:srgbClr val="000000"/>
              </a:solidFill>
              <a:latin typeface="Arial"/>
            </a:endParaRPr>
          </a:p>
        </p:txBody>
      </p:sp>
      <p:sp>
        <p:nvSpPr>
          <p:cNvPr id="117" name="TextBox 10"/>
          <p:cNvSpPr/>
          <p:nvPr/>
        </p:nvSpPr>
        <p:spPr>
          <a:xfrm>
            <a:off x="857160" y="3900600"/>
            <a:ext cx="2636640" cy="383040"/>
          </a:xfrm>
          <a:prstGeom prst="rect">
            <a:avLst/>
          </a:prstGeom>
          <a:noFill/>
          <a:ln w="0">
            <a:noFill/>
          </a:ln>
        </p:spPr>
        <p:style>
          <a:lnRef idx="0"/>
          <a:fillRef idx="0"/>
          <a:effectRef idx="0"/>
          <a:fontRef idx="minor"/>
        </p:style>
        <p:txBody>
          <a:bodyPr lIns="90000" rIns="90000" tIns="45000" bIns="45000" anchor="t">
            <a:spAutoFit/>
          </a:bodyPr>
          <a:p>
            <a:pPr algn="ctr" defTabSz="914400" rtl="1">
              <a:lnSpc>
                <a:spcPct val="107000"/>
              </a:lnSpc>
              <a:spcAft>
                <a:spcPts val="799"/>
              </a:spcAft>
            </a:pPr>
            <a:r>
              <a:rPr b="1" lang="ar-JO" sz="1800" spc="-1" strike="noStrike">
                <a:solidFill>
                  <a:srgbClr val="002060"/>
                </a:solidFill>
                <a:latin typeface="Segoe UI"/>
                <a:cs typeface="Segoe UI"/>
              </a:rPr>
              <a:t>هيكل التكلفة</a:t>
            </a:r>
            <a:endParaRPr b="0" lang="en-US" sz="1800" spc="-1" strike="noStrike">
              <a:solidFill>
                <a:srgbClr val="000000"/>
              </a:solidFill>
              <a:latin typeface="Arial"/>
            </a:endParaRPr>
          </a:p>
        </p:txBody>
      </p:sp>
      <p:sp>
        <p:nvSpPr>
          <p:cNvPr id="118" name="TextBox 9"/>
          <p:cNvSpPr/>
          <p:nvPr/>
        </p:nvSpPr>
        <p:spPr>
          <a:xfrm>
            <a:off x="4997160" y="2770920"/>
            <a:ext cx="2197080" cy="912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800" spc="-1" strike="noStrike">
                <a:solidFill>
                  <a:srgbClr val="002060"/>
                </a:solidFill>
                <a:latin typeface="Cascadia Code"/>
                <a:ea typeface="Cascadia Code"/>
              </a:rPr>
              <a:t>Revenue Streams</a:t>
            </a:r>
            <a:endParaRPr b="0" lang="en-US" sz="1800" spc="-1" strike="noStrike">
              <a:solidFill>
                <a:srgbClr val="000000"/>
              </a:solidFill>
              <a:latin typeface="Arial"/>
            </a:endParaRPr>
          </a:p>
          <a:p>
            <a:pPr algn="ctr" defTabSz="914400">
              <a:lnSpc>
                <a:spcPct val="100000"/>
              </a:lnSpc>
            </a:pPr>
            <a:endParaRPr b="0" lang="en-US" sz="1800" spc="-1" strike="noStrike">
              <a:solidFill>
                <a:srgbClr val="000000"/>
              </a:solidFill>
              <a:latin typeface="Arial"/>
            </a:endParaRPr>
          </a:p>
        </p:txBody>
      </p:sp>
      <p:sp>
        <p:nvSpPr>
          <p:cNvPr id="119" name="Freeform 9"/>
          <p:cNvSpPr/>
          <p:nvPr/>
        </p:nvSpPr>
        <p:spPr>
          <a:xfrm>
            <a:off x="8788320" y="332640"/>
            <a:ext cx="2799000" cy="983520"/>
          </a:xfrm>
          <a:custGeom>
            <a:avLst/>
            <a:gdLst>
              <a:gd name="textAreaLeft" fmla="*/ 0 w 2799000"/>
              <a:gd name="textAreaRight" fmla="*/ 2799360 w 2799000"/>
              <a:gd name="textAreaTop" fmla="*/ 0 h 983520"/>
              <a:gd name="textAreaBottom" fmla="*/ 983880 h 983520"/>
            </a:gdLst>
            <a:ahLst/>
            <a:rect l="textAreaLeft" t="textAreaTop" r="textAreaRight" b="textAreaBottom"/>
            <a:pathLst>
              <a:path w="7315200" h="2176488">
                <a:moveTo>
                  <a:pt x="0" y="0"/>
                </a:moveTo>
                <a:lnTo>
                  <a:pt x="7315200" y="0"/>
                </a:lnTo>
                <a:lnTo>
                  <a:pt x="7315200" y="2176488"/>
                </a:lnTo>
                <a:lnTo>
                  <a:pt x="0" y="2176488"/>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pPr defTabSz="914400">
              <a:lnSpc>
                <a:spcPct val="100000"/>
              </a:lnSpc>
            </a:pPr>
            <a:endParaRPr b="0" lang="en-US" sz="1800" spc="-1" strike="noStrike">
              <a:solidFill>
                <a:schemeClr val="dk1"/>
              </a:solidFill>
              <a:latin typeface="Calibri"/>
            </a:endParaRPr>
          </a:p>
        </p:txBody>
      </p:sp>
      <p:sp>
        <p:nvSpPr>
          <p:cNvPr id="120" name="TextBox 7"/>
          <p:cNvSpPr/>
          <p:nvPr/>
        </p:nvSpPr>
        <p:spPr>
          <a:xfrm>
            <a:off x="8950680" y="714960"/>
            <a:ext cx="2636640" cy="383040"/>
          </a:xfrm>
          <a:prstGeom prst="rect">
            <a:avLst/>
          </a:prstGeom>
          <a:noFill/>
          <a:ln w="0">
            <a:noFill/>
          </a:ln>
        </p:spPr>
        <p:style>
          <a:lnRef idx="0"/>
          <a:fillRef idx="0"/>
          <a:effectRef idx="0"/>
          <a:fontRef idx="minor"/>
        </p:style>
        <p:txBody>
          <a:bodyPr lIns="90000" rIns="90000" tIns="45000" bIns="45000" anchor="t">
            <a:spAutoFit/>
          </a:bodyPr>
          <a:p>
            <a:pPr algn="ctr" defTabSz="914400" rtl="1">
              <a:lnSpc>
                <a:spcPct val="107000"/>
              </a:lnSpc>
              <a:spcAft>
                <a:spcPts val="799"/>
              </a:spcAft>
            </a:pPr>
            <a:r>
              <a:rPr b="1" lang="ar-JO" sz="1800" spc="-1" strike="noStrike">
                <a:solidFill>
                  <a:srgbClr val="002060"/>
                </a:solidFill>
                <a:latin typeface="Segoe UI"/>
                <a:cs typeface="Segoe UI"/>
              </a:rPr>
              <a:t>الشركاء الرئيسيين</a:t>
            </a:r>
            <a:endParaRPr b="0" lang="en-US" sz="1800" spc="-1" strike="noStrike">
              <a:solidFill>
                <a:srgbClr val="000000"/>
              </a:solidFill>
              <a:latin typeface="Arial"/>
            </a:endParaRPr>
          </a:p>
        </p:txBody>
      </p:sp>
      <p:sp>
        <p:nvSpPr>
          <p:cNvPr id="121" name="TextBox 6"/>
          <p:cNvSpPr/>
          <p:nvPr/>
        </p:nvSpPr>
        <p:spPr>
          <a:xfrm>
            <a:off x="9327600" y="443160"/>
            <a:ext cx="2197080" cy="6382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1800" spc="-1" strike="noStrike">
                <a:solidFill>
                  <a:srgbClr val="002060"/>
                </a:solidFill>
                <a:latin typeface="Cascadia Code"/>
                <a:ea typeface="Cascadia Code"/>
              </a:rPr>
              <a:t>Key Partners</a:t>
            </a:r>
            <a:endParaRPr b="0" lang="en-US" sz="1800" spc="-1" strike="noStrike">
              <a:solidFill>
                <a:srgbClr val="000000"/>
              </a:solidFill>
              <a:latin typeface="Arial"/>
            </a:endParaRPr>
          </a:p>
          <a:p>
            <a:pPr algn="ctr" defTabSz="914400">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22" name="Group 1"/>
          <p:cNvGrpSpPr/>
          <p:nvPr/>
        </p:nvGrpSpPr>
        <p:grpSpPr>
          <a:xfrm>
            <a:off x="3493800" y="1113840"/>
            <a:ext cx="5204160" cy="5610240"/>
            <a:chOff x="3493800" y="1113840"/>
            <a:chExt cx="5204160" cy="5610240"/>
          </a:xfrm>
        </p:grpSpPr>
        <p:pic>
          <p:nvPicPr>
            <p:cNvPr id="123" name="Picture 2" descr=""/>
            <p:cNvPicPr/>
            <p:nvPr/>
          </p:nvPicPr>
          <p:blipFill>
            <a:blip r:embed="rId1"/>
            <a:srcRect l="0" t="6648" r="0" b="9358"/>
            <a:stretch/>
          </p:blipFill>
          <p:spPr>
            <a:xfrm>
              <a:off x="3493800" y="1113840"/>
              <a:ext cx="5204160" cy="5610240"/>
            </a:xfrm>
            <a:prstGeom prst="rect">
              <a:avLst/>
            </a:prstGeom>
            <a:ln w="0">
              <a:noFill/>
            </a:ln>
          </p:spPr>
        </p:pic>
        <p:sp>
          <p:nvSpPr>
            <p:cNvPr id="124" name="Rectangle: Rounded Corners 3"/>
            <p:cNvSpPr/>
            <p:nvPr/>
          </p:nvSpPr>
          <p:spPr>
            <a:xfrm>
              <a:off x="6892200" y="1515600"/>
              <a:ext cx="1381320" cy="266400"/>
            </a:xfrm>
            <a:prstGeom prst="roundRect">
              <a:avLst>
                <a:gd name="adj" fmla="val 16667"/>
              </a:avLst>
            </a:prstGeom>
            <a:solidFill>
              <a:srgbClr val="d0c3f1"/>
            </a:solidFill>
            <a:ln>
              <a:solidFill>
                <a:srgbClr val="d0c3f1"/>
              </a:solidFill>
            </a:ln>
          </p:spPr>
          <p:style>
            <a:lnRef idx="2">
              <a:schemeClr val="accent1">
                <a:shade val="15000"/>
              </a:schemeClr>
            </a:lnRef>
            <a:fillRef idx="1">
              <a:schemeClr val="accent1"/>
            </a:fillRef>
            <a:effectRef idx="0">
              <a:schemeClr val="accent1"/>
            </a:effectRef>
            <a:fontRef idx="minor"/>
          </p:style>
          <p:txBody>
            <a:bodyPr numCol="1" spcCol="0" anchor="ctr">
              <a:noAutofit/>
            </a:bodyPr>
            <a:p>
              <a:pPr algn="ctr" defTabSz="914400">
                <a:lnSpc>
                  <a:spcPct val="107000"/>
                </a:lnSpc>
                <a:spcAft>
                  <a:spcPts val="799"/>
                </a:spcAft>
              </a:pPr>
              <a:r>
                <a:rPr b="0" lang="ar-JO" sz="1400" spc="-1" strike="noStrike">
                  <a:solidFill>
                    <a:srgbClr val="203864"/>
                  </a:solidFill>
                  <a:latin typeface="Calibri"/>
                  <a:cs typeface="Segoe UI Semibold"/>
                </a:rPr>
                <a:t>عمر </a:t>
              </a:r>
              <a:r>
                <a:rPr b="0" lang="en-US" sz="1400" spc="-1" strike="noStrike">
                  <a:solidFill>
                    <a:srgbClr val="203864"/>
                  </a:solidFill>
                  <a:latin typeface="Calibri"/>
                  <a:ea typeface="Calibri"/>
                </a:rPr>
                <a:t>0216891</a:t>
              </a:r>
              <a:endParaRPr b="0" lang="en-US" sz="1400" spc="-1" strike="noStrike">
                <a:solidFill>
                  <a:srgbClr val="000000"/>
                </a:solidFill>
                <a:latin typeface="Arial"/>
              </a:endParaRPr>
            </a:p>
          </p:txBody>
        </p:sp>
        <p:sp>
          <p:nvSpPr>
            <p:cNvPr id="125" name="Rectangle: Rounded Corners 4"/>
            <p:cNvSpPr/>
            <p:nvPr/>
          </p:nvSpPr>
          <p:spPr>
            <a:xfrm>
              <a:off x="7000920" y="4728960"/>
              <a:ext cx="1254600" cy="296280"/>
            </a:xfrm>
            <a:prstGeom prst="roundRect">
              <a:avLst>
                <a:gd name="adj" fmla="val 16667"/>
              </a:avLst>
            </a:prstGeom>
            <a:solidFill>
              <a:srgbClr val="d0c3f1"/>
            </a:solidFill>
            <a:ln>
              <a:solidFill>
                <a:srgbClr val="d0c3f1"/>
              </a:solidFill>
            </a:ln>
          </p:spPr>
          <p:style>
            <a:lnRef idx="2">
              <a:schemeClr val="accent1">
                <a:shade val="15000"/>
              </a:schemeClr>
            </a:lnRef>
            <a:fillRef idx="1">
              <a:schemeClr val="accent1"/>
            </a:fillRef>
            <a:effectRef idx="0">
              <a:schemeClr val="accent1"/>
            </a:effectRef>
            <a:fontRef idx="minor"/>
          </p:style>
          <p:txBody>
            <a:bodyPr numCol="1" spcCol="0" anchor="ctr">
              <a:noAutofit/>
            </a:bodyPr>
            <a:p>
              <a:pPr algn="ctr" defTabSz="914400">
                <a:lnSpc>
                  <a:spcPct val="107000"/>
                </a:lnSpc>
                <a:spcAft>
                  <a:spcPts val="799"/>
                </a:spcAft>
              </a:pPr>
              <a:r>
                <a:rPr b="0" lang="ar-JO" sz="1400" spc="-1" strike="noStrike">
                  <a:solidFill>
                    <a:srgbClr val="203864"/>
                  </a:solidFill>
                  <a:latin typeface="Calibri"/>
                  <a:cs typeface="Segoe UI Semibold"/>
                </a:rPr>
                <a:t>جود </a:t>
              </a:r>
              <a:r>
                <a:rPr b="0" lang="en-US" sz="1400" spc="-1" strike="noStrike">
                  <a:solidFill>
                    <a:srgbClr val="203864"/>
                  </a:solidFill>
                  <a:latin typeface="Calibri"/>
                  <a:ea typeface="Calibri"/>
                </a:rPr>
                <a:t>0225652</a:t>
              </a:r>
              <a:endParaRPr b="0" lang="en-US" sz="1400" spc="-1" strike="noStrike">
                <a:solidFill>
                  <a:srgbClr val="000000"/>
                </a:solidFill>
                <a:latin typeface="Arial"/>
              </a:endParaRPr>
            </a:p>
          </p:txBody>
        </p:sp>
        <p:sp>
          <p:nvSpPr>
            <p:cNvPr id="126" name="Rectangle: Rounded Corners 13"/>
            <p:cNvSpPr/>
            <p:nvPr/>
          </p:nvSpPr>
          <p:spPr>
            <a:xfrm>
              <a:off x="6826680" y="2306160"/>
              <a:ext cx="1437120" cy="163800"/>
            </a:xfrm>
            <a:prstGeom prst="roundRect">
              <a:avLst>
                <a:gd name="adj" fmla="val 16667"/>
              </a:avLst>
            </a:prstGeom>
            <a:solidFill>
              <a:srgbClr val="d0c3f1"/>
            </a:solidFill>
            <a:ln>
              <a:solidFill>
                <a:srgbClr val="d0c3f1"/>
              </a:solidFill>
            </a:ln>
          </p:spPr>
          <p:style>
            <a:lnRef idx="2">
              <a:schemeClr val="accent1">
                <a:shade val="15000"/>
              </a:schemeClr>
            </a:lnRef>
            <a:fillRef idx="1">
              <a:schemeClr val="accent1"/>
            </a:fillRef>
            <a:effectRef idx="0">
              <a:schemeClr val="accent1"/>
            </a:effectRef>
            <a:fontRef idx="minor"/>
          </p:style>
          <p:txBody>
            <a:bodyPr numCol="1" spcCol="0" anchor="ctr">
              <a:noAutofit/>
            </a:bodyPr>
            <a:p>
              <a:pPr algn="ctr" defTabSz="914400">
                <a:lnSpc>
                  <a:spcPct val="107000"/>
                </a:lnSpc>
                <a:spcAft>
                  <a:spcPts val="799"/>
                </a:spcAft>
              </a:pPr>
              <a:r>
                <a:rPr b="0" lang="ar-JO" sz="1400" spc="-1" strike="noStrike">
                  <a:solidFill>
                    <a:srgbClr val="203864"/>
                  </a:solidFill>
                  <a:latin typeface="Calibri"/>
                  <a:cs typeface="Segoe UI Semibold"/>
                </a:rPr>
                <a:t>ميناس </a:t>
              </a:r>
              <a:r>
                <a:rPr b="0" lang="en-US" sz="1400" spc="-1" strike="noStrike">
                  <a:solidFill>
                    <a:srgbClr val="203864"/>
                  </a:solidFill>
                  <a:latin typeface="Calibri"/>
                  <a:ea typeface="Calibri"/>
                </a:rPr>
                <a:t>0212004</a:t>
              </a:r>
              <a:endParaRPr b="0" lang="en-US" sz="1400" spc="-1" strike="noStrike">
                <a:solidFill>
                  <a:srgbClr val="000000"/>
                </a:solidFill>
                <a:latin typeface="Arial"/>
              </a:endParaRPr>
            </a:p>
          </p:txBody>
        </p:sp>
        <p:sp>
          <p:nvSpPr>
            <p:cNvPr id="127" name="Rectangle: Rounded Corners 14"/>
            <p:cNvSpPr/>
            <p:nvPr/>
          </p:nvSpPr>
          <p:spPr>
            <a:xfrm>
              <a:off x="6891120" y="3148560"/>
              <a:ext cx="1373040" cy="220320"/>
            </a:xfrm>
            <a:prstGeom prst="roundRect">
              <a:avLst>
                <a:gd name="adj" fmla="val 16667"/>
              </a:avLst>
            </a:prstGeom>
            <a:solidFill>
              <a:srgbClr val="d0c3f1"/>
            </a:solidFill>
            <a:ln>
              <a:solidFill>
                <a:srgbClr val="d0c3f1"/>
              </a:solidFill>
            </a:ln>
          </p:spPr>
          <p:style>
            <a:lnRef idx="2">
              <a:schemeClr val="accent1">
                <a:shade val="15000"/>
              </a:schemeClr>
            </a:lnRef>
            <a:fillRef idx="1">
              <a:schemeClr val="accent1"/>
            </a:fillRef>
            <a:effectRef idx="0">
              <a:schemeClr val="accent1"/>
            </a:effectRef>
            <a:fontRef idx="minor"/>
          </p:style>
          <p:txBody>
            <a:bodyPr numCol="1" spcCol="0" anchor="ctr">
              <a:noAutofit/>
            </a:bodyPr>
            <a:p>
              <a:pPr algn="ctr" defTabSz="914400">
                <a:lnSpc>
                  <a:spcPct val="107000"/>
                </a:lnSpc>
                <a:spcAft>
                  <a:spcPts val="799"/>
                </a:spcAft>
              </a:pPr>
              <a:r>
                <a:rPr b="0" lang="ar-JO" sz="1400" spc="-1" strike="noStrike">
                  <a:solidFill>
                    <a:srgbClr val="203864"/>
                  </a:solidFill>
                  <a:latin typeface="Calibri"/>
                  <a:cs typeface="Segoe UI Semibold"/>
                </a:rPr>
                <a:t>فادي </a:t>
              </a:r>
              <a:r>
                <a:rPr b="0" lang="en-US" sz="1400" spc="-1" strike="noStrike">
                  <a:solidFill>
                    <a:srgbClr val="203864"/>
                  </a:solidFill>
                  <a:latin typeface="Calibri"/>
                  <a:ea typeface="Calibri"/>
                </a:rPr>
                <a:t>0218888</a:t>
              </a:r>
              <a:endParaRPr b="0" lang="en-US" sz="1400" spc="-1" strike="noStrike">
                <a:solidFill>
                  <a:srgbClr val="000000"/>
                </a:solidFill>
                <a:latin typeface="Arial"/>
              </a:endParaRPr>
            </a:p>
          </p:txBody>
        </p:sp>
        <p:sp>
          <p:nvSpPr>
            <p:cNvPr id="128" name="Rectangle: Rounded Corners 15"/>
            <p:cNvSpPr/>
            <p:nvPr/>
          </p:nvSpPr>
          <p:spPr>
            <a:xfrm>
              <a:off x="6887160" y="3894120"/>
              <a:ext cx="1360080" cy="296280"/>
            </a:xfrm>
            <a:prstGeom prst="roundRect">
              <a:avLst>
                <a:gd name="adj" fmla="val 16667"/>
              </a:avLst>
            </a:prstGeom>
            <a:solidFill>
              <a:srgbClr val="d0c3f1"/>
            </a:solidFill>
            <a:ln>
              <a:solidFill>
                <a:srgbClr val="d0c3f1"/>
              </a:solidFill>
            </a:ln>
          </p:spPr>
          <p:style>
            <a:lnRef idx="2">
              <a:schemeClr val="accent1">
                <a:shade val="15000"/>
              </a:schemeClr>
            </a:lnRef>
            <a:fillRef idx="1">
              <a:schemeClr val="accent1"/>
            </a:fillRef>
            <a:effectRef idx="0">
              <a:schemeClr val="accent1"/>
            </a:effectRef>
            <a:fontRef idx="minor"/>
          </p:style>
          <p:txBody>
            <a:bodyPr numCol="1" spcCol="0" anchor="ctr">
              <a:noAutofit/>
            </a:bodyPr>
            <a:p>
              <a:pPr algn="ctr" defTabSz="914400">
                <a:lnSpc>
                  <a:spcPct val="107000"/>
                </a:lnSpc>
                <a:spcAft>
                  <a:spcPts val="799"/>
                </a:spcAft>
              </a:pPr>
              <a:r>
                <a:rPr b="0" lang="ar-JO" sz="1400" spc="-1" strike="noStrike">
                  <a:solidFill>
                    <a:srgbClr val="203864"/>
                  </a:solidFill>
                  <a:latin typeface="Calibri"/>
                  <a:cs typeface="Segoe UI Semibold"/>
                </a:rPr>
                <a:t>معاذ </a:t>
              </a:r>
              <a:r>
                <a:rPr b="0" lang="en-US" sz="1400" spc="-1" strike="noStrike">
                  <a:solidFill>
                    <a:srgbClr val="203864"/>
                  </a:solidFill>
                  <a:latin typeface="Calibri"/>
                  <a:ea typeface="Calibri"/>
                </a:rPr>
                <a:t>0214012</a:t>
              </a:r>
              <a:endParaRPr b="0" lang="en-US" sz="1400" spc="-1" strike="noStrike">
                <a:solidFill>
                  <a:srgbClr val="000000"/>
                </a:solidFill>
                <a:latin typeface="Arial"/>
              </a:endParaRPr>
            </a:p>
          </p:txBody>
        </p:sp>
        <p:sp>
          <p:nvSpPr>
            <p:cNvPr id="129" name="Rectangle: Rounded Corners 16"/>
            <p:cNvSpPr/>
            <p:nvPr/>
          </p:nvSpPr>
          <p:spPr>
            <a:xfrm>
              <a:off x="6882480" y="5580000"/>
              <a:ext cx="1360080" cy="309240"/>
            </a:xfrm>
            <a:prstGeom prst="roundRect">
              <a:avLst>
                <a:gd name="adj" fmla="val 16667"/>
              </a:avLst>
            </a:prstGeom>
            <a:solidFill>
              <a:srgbClr val="d0c3f1"/>
            </a:solidFill>
            <a:ln>
              <a:solidFill>
                <a:srgbClr val="d0c3f1"/>
              </a:solidFill>
            </a:ln>
          </p:spPr>
          <p:style>
            <a:lnRef idx="2">
              <a:schemeClr val="accent1">
                <a:shade val="15000"/>
              </a:schemeClr>
            </a:lnRef>
            <a:fillRef idx="1">
              <a:schemeClr val="accent1"/>
            </a:fillRef>
            <a:effectRef idx="0">
              <a:schemeClr val="accent1"/>
            </a:effectRef>
            <a:fontRef idx="minor"/>
          </p:style>
          <p:txBody>
            <a:bodyPr numCol="1" spcCol="0" anchor="ctr">
              <a:noAutofit/>
            </a:bodyPr>
            <a:p>
              <a:pPr algn="ctr" defTabSz="914400">
                <a:lnSpc>
                  <a:spcPct val="107000"/>
                </a:lnSpc>
                <a:spcAft>
                  <a:spcPts val="799"/>
                </a:spcAft>
              </a:pPr>
              <a:r>
                <a:rPr b="0" lang="ar-JO" sz="1400" spc="-1" strike="noStrike">
                  <a:solidFill>
                    <a:srgbClr val="203864"/>
                  </a:solidFill>
                  <a:latin typeface="Calibri"/>
                  <a:cs typeface="Segoe UI Semibold"/>
                </a:rPr>
                <a:t>مهند </a:t>
              </a:r>
              <a:r>
                <a:rPr b="0" lang="en-US" sz="1400" spc="-1" strike="noStrike">
                  <a:solidFill>
                    <a:srgbClr val="203864"/>
                  </a:solidFill>
                  <a:latin typeface="Calibri"/>
                  <a:ea typeface="Calibri"/>
                </a:rPr>
                <a:t>0212666</a:t>
              </a:r>
              <a:endParaRPr b="0" lang="en-US" sz="1400" spc="-1" strike="noStrike">
                <a:solidFill>
                  <a:srgbClr val="000000"/>
                </a:solidFill>
                <a:latin typeface="Arial"/>
              </a:endParaRPr>
            </a:p>
          </p:txBody>
        </p:sp>
      </p:grpSp>
      <p:sp>
        <p:nvSpPr>
          <p:cNvPr id="130" name="Text Box 9"/>
          <p:cNvSpPr/>
          <p:nvPr/>
        </p:nvSpPr>
        <p:spPr>
          <a:xfrm>
            <a:off x="3493800" y="108720"/>
            <a:ext cx="5204160" cy="921240"/>
          </a:xfrm>
          <a:prstGeom prst="rect">
            <a:avLst/>
          </a:prstGeom>
          <a:solidFill>
            <a:srgbClr val="b0d5d6"/>
          </a:solidFill>
          <a:ln w="6350">
            <a:noFill/>
          </a:ln>
        </p:spPr>
        <p:style>
          <a:lnRef idx="0"/>
          <a:fillRef idx="0"/>
          <a:effectRef idx="0"/>
          <a:fontRef idx="minor"/>
        </p:style>
        <p:txBody>
          <a:bodyPr numCol="1" spcCol="0" anchor="t">
            <a:noAutofit/>
          </a:bodyPr>
          <a:p>
            <a:pPr algn="r" defTabSz="914400">
              <a:lnSpc>
                <a:spcPct val="200000"/>
              </a:lnSpc>
              <a:spcBef>
                <a:spcPts val="1199"/>
              </a:spcBef>
            </a:pPr>
            <a:r>
              <a:rPr b="1" lang="ar-JO" sz="2400" spc="-1" strike="noStrike">
                <a:solidFill>
                  <a:srgbClr val="003366"/>
                </a:solidFill>
                <a:latin typeface="Segoe UI"/>
                <a:cs typeface="Segoe UI"/>
              </a:rPr>
              <a:t>قائمة توزيع المهام والمسؤليات</a:t>
            </a:r>
            <a:endParaRPr b="0" lang="en-US" sz="2400" spc="-1" strike="noStrike">
              <a:solidFill>
                <a:srgbClr val="000000"/>
              </a:solidFill>
              <a:latin typeface="Arial"/>
            </a:endParaRPr>
          </a:p>
          <a:p>
            <a:pPr algn="r" defTabSz="914400">
              <a:lnSpc>
                <a:spcPct val="107000"/>
              </a:lnSpc>
              <a:spcAft>
                <a:spcPts val="799"/>
              </a:spcAft>
            </a:pPr>
            <a:r>
              <a:rPr b="0" lang="en-US" sz="1100" spc="-1" strike="noStrike">
                <a:solidFill>
                  <a:schemeClr val="dk1"/>
                </a:solidFill>
                <a:latin typeface="Calibri"/>
                <a:ea typeface="Calibri"/>
              </a:rPr>
              <a:t> </a:t>
            </a:r>
            <a:endParaRPr b="0" lang="en-US" sz="1100" spc="-1" strike="noStrike">
              <a:solidFill>
                <a:srgbClr val="000000"/>
              </a:solidFill>
              <a:latin typeface="Arial"/>
            </a:endParaRPr>
          </a:p>
        </p:txBody>
      </p:sp>
      <p:sp>
        <p:nvSpPr>
          <p:cNvPr id="131" name="Text Box 14"/>
          <p:cNvSpPr/>
          <p:nvPr/>
        </p:nvSpPr>
        <p:spPr>
          <a:xfrm>
            <a:off x="3225240" y="1843560"/>
            <a:ext cx="5017320" cy="345240"/>
          </a:xfrm>
          <a:prstGeom prst="rect">
            <a:avLst/>
          </a:prstGeom>
          <a:noFill/>
          <a:ln w="6350">
            <a:noFill/>
          </a:ln>
        </p:spPr>
        <p:style>
          <a:lnRef idx="0"/>
          <a:fillRef idx="0"/>
          <a:effectRef idx="0"/>
          <a:fontRef idx="minor"/>
        </p:style>
        <p:txBody>
          <a:bodyPr numCol="1" spcCol="0" anchor="t">
            <a:noAutofit/>
          </a:bodyPr>
          <a:p>
            <a:pPr algn="r" defTabSz="914400">
              <a:lnSpc>
                <a:spcPct val="107000"/>
              </a:lnSpc>
              <a:spcAft>
                <a:spcPts val="799"/>
              </a:spcAft>
            </a:pPr>
            <a:r>
              <a:rPr b="0" lang="ar-JO" sz="1200" spc="-1" strike="noStrike">
                <a:solidFill>
                  <a:srgbClr val="003366"/>
                </a:solidFill>
                <a:latin typeface="Calibri"/>
                <a:cs typeface="Segoe UI Semilight"/>
              </a:rPr>
              <a:t>مصادر الدخل + هيكل التكلفة</a:t>
            </a:r>
            <a:endParaRPr b="0" lang="en-US" sz="1200" spc="-1" strike="noStrike">
              <a:solidFill>
                <a:srgbClr val="000000"/>
              </a:solidFill>
              <a:latin typeface="Arial"/>
            </a:endParaRPr>
          </a:p>
        </p:txBody>
      </p:sp>
      <p:sp>
        <p:nvSpPr>
          <p:cNvPr id="132" name="Text Box 14"/>
          <p:cNvSpPr/>
          <p:nvPr/>
        </p:nvSpPr>
        <p:spPr>
          <a:xfrm>
            <a:off x="3168360" y="2636640"/>
            <a:ext cx="5017320" cy="345240"/>
          </a:xfrm>
          <a:prstGeom prst="rect">
            <a:avLst/>
          </a:prstGeom>
          <a:noFill/>
          <a:ln w="6350">
            <a:noFill/>
          </a:ln>
        </p:spPr>
        <p:style>
          <a:lnRef idx="0"/>
          <a:fillRef idx="0"/>
          <a:effectRef idx="0"/>
          <a:fontRef idx="minor"/>
        </p:style>
        <p:txBody>
          <a:bodyPr numCol="1" spcCol="0" anchor="t">
            <a:noAutofit/>
          </a:bodyPr>
          <a:p>
            <a:pPr algn="r" defTabSz="914400">
              <a:lnSpc>
                <a:spcPct val="107000"/>
              </a:lnSpc>
              <a:spcAft>
                <a:spcPts val="799"/>
              </a:spcAft>
            </a:pPr>
            <a:r>
              <a:rPr b="0" lang="ar-JO" sz="1200" spc="-1" strike="noStrike">
                <a:solidFill>
                  <a:srgbClr val="003366"/>
                </a:solidFill>
                <a:latin typeface="Calibri"/>
                <a:cs typeface="Segoe UI Semilight"/>
              </a:rPr>
              <a:t>شرائح العملاء + القنوات</a:t>
            </a:r>
            <a:endParaRPr b="0" lang="en-US" sz="1200" spc="-1" strike="noStrike">
              <a:solidFill>
                <a:srgbClr val="000000"/>
              </a:solidFill>
              <a:latin typeface="Arial"/>
            </a:endParaRPr>
          </a:p>
        </p:txBody>
      </p:sp>
      <p:sp>
        <p:nvSpPr>
          <p:cNvPr id="133" name="Text Box 14"/>
          <p:cNvSpPr/>
          <p:nvPr/>
        </p:nvSpPr>
        <p:spPr>
          <a:xfrm>
            <a:off x="3168360" y="3447360"/>
            <a:ext cx="5017320" cy="345240"/>
          </a:xfrm>
          <a:prstGeom prst="rect">
            <a:avLst/>
          </a:prstGeom>
          <a:noFill/>
          <a:ln w="6350">
            <a:noFill/>
          </a:ln>
        </p:spPr>
        <p:style>
          <a:lnRef idx="0"/>
          <a:fillRef idx="0"/>
          <a:effectRef idx="0"/>
          <a:fontRef idx="minor"/>
        </p:style>
        <p:txBody>
          <a:bodyPr numCol="1" spcCol="0" anchor="t">
            <a:noAutofit/>
          </a:bodyPr>
          <a:p>
            <a:pPr algn="r" defTabSz="914400">
              <a:lnSpc>
                <a:spcPct val="107000"/>
              </a:lnSpc>
              <a:spcAft>
                <a:spcPts val="799"/>
              </a:spcAft>
            </a:pPr>
            <a:r>
              <a:rPr b="0" lang="ar-JO" sz="1200" spc="-1" strike="noStrike">
                <a:solidFill>
                  <a:srgbClr val="003366"/>
                </a:solidFill>
                <a:latin typeface="Calibri"/>
                <a:cs typeface="Segoe UI Semilight"/>
              </a:rPr>
              <a:t>علاقات العملاء</a:t>
            </a:r>
            <a:endParaRPr b="0" lang="en-US" sz="1200" spc="-1" strike="noStrike">
              <a:solidFill>
                <a:srgbClr val="000000"/>
              </a:solidFill>
              <a:latin typeface="Arial"/>
            </a:endParaRPr>
          </a:p>
        </p:txBody>
      </p:sp>
      <p:sp>
        <p:nvSpPr>
          <p:cNvPr id="134" name="Text Box 14"/>
          <p:cNvSpPr/>
          <p:nvPr/>
        </p:nvSpPr>
        <p:spPr>
          <a:xfrm>
            <a:off x="3168360" y="4235040"/>
            <a:ext cx="5017320" cy="345240"/>
          </a:xfrm>
          <a:prstGeom prst="rect">
            <a:avLst/>
          </a:prstGeom>
          <a:noFill/>
          <a:ln w="6350">
            <a:noFill/>
          </a:ln>
        </p:spPr>
        <p:style>
          <a:lnRef idx="0"/>
          <a:fillRef idx="0"/>
          <a:effectRef idx="0"/>
          <a:fontRef idx="minor"/>
        </p:style>
        <p:txBody>
          <a:bodyPr numCol="1" spcCol="0" anchor="t">
            <a:noAutofit/>
          </a:bodyPr>
          <a:p>
            <a:pPr algn="r" defTabSz="914400">
              <a:lnSpc>
                <a:spcPct val="107000"/>
              </a:lnSpc>
              <a:spcAft>
                <a:spcPts val="799"/>
              </a:spcAft>
            </a:pPr>
            <a:r>
              <a:rPr b="0" lang="ar-JO" sz="1200" spc="-1" strike="noStrike">
                <a:solidFill>
                  <a:srgbClr val="003366"/>
                </a:solidFill>
                <a:latin typeface="Calibri"/>
                <a:cs typeface="Segoe UI Semilight"/>
              </a:rPr>
              <a:t>عرض القيمة</a:t>
            </a:r>
            <a:r>
              <a:rPr b="0" lang="en-US" sz="1200" spc="-1" strike="noStrike">
                <a:solidFill>
                  <a:srgbClr val="003366"/>
                </a:solidFill>
                <a:latin typeface="Calibri"/>
                <a:ea typeface="Calibri"/>
              </a:rPr>
              <a:t> </a:t>
            </a:r>
            <a:endParaRPr b="0" lang="en-US" sz="1200" spc="-1" strike="noStrike">
              <a:solidFill>
                <a:srgbClr val="000000"/>
              </a:solidFill>
              <a:latin typeface="Arial"/>
            </a:endParaRPr>
          </a:p>
        </p:txBody>
      </p:sp>
      <p:sp>
        <p:nvSpPr>
          <p:cNvPr id="135" name="Text Box 14"/>
          <p:cNvSpPr/>
          <p:nvPr/>
        </p:nvSpPr>
        <p:spPr>
          <a:xfrm>
            <a:off x="3168360" y="5084280"/>
            <a:ext cx="5017320" cy="345240"/>
          </a:xfrm>
          <a:prstGeom prst="rect">
            <a:avLst/>
          </a:prstGeom>
          <a:noFill/>
          <a:ln w="6350">
            <a:noFill/>
          </a:ln>
        </p:spPr>
        <p:style>
          <a:lnRef idx="0"/>
          <a:fillRef idx="0"/>
          <a:effectRef idx="0"/>
          <a:fontRef idx="minor"/>
        </p:style>
        <p:txBody>
          <a:bodyPr numCol="1" spcCol="0" anchor="t">
            <a:noAutofit/>
          </a:bodyPr>
          <a:p>
            <a:pPr algn="r" defTabSz="914400">
              <a:lnSpc>
                <a:spcPct val="107000"/>
              </a:lnSpc>
              <a:spcAft>
                <a:spcPts val="799"/>
              </a:spcAft>
            </a:pPr>
            <a:r>
              <a:rPr b="0" lang="ar-JO" sz="1200" spc="-1" strike="noStrike">
                <a:solidFill>
                  <a:srgbClr val="003366"/>
                </a:solidFill>
                <a:latin typeface="Calibri"/>
                <a:cs typeface="Segoe UI Semilight"/>
              </a:rPr>
              <a:t>الانشطة الرئيسية + الشركاء الرئيسيين</a:t>
            </a:r>
            <a:endParaRPr b="0" lang="en-US" sz="1200" spc="-1" strike="noStrike">
              <a:solidFill>
                <a:srgbClr val="000000"/>
              </a:solidFill>
              <a:latin typeface="Arial"/>
            </a:endParaRPr>
          </a:p>
        </p:txBody>
      </p:sp>
      <p:sp>
        <p:nvSpPr>
          <p:cNvPr id="136" name="Text Box 14"/>
          <p:cNvSpPr/>
          <p:nvPr/>
        </p:nvSpPr>
        <p:spPr>
          <a:xfrm>
            <a:off x="3123720" y="5911920"/>
            <a:ext cx="5017320" cy="345240"/>
          </a:xfrm>
          <a:prstGeom prst="rect">
            <a:avLst/>
          </a:prstGeom>
          <a:noFill/>
          <a:ln w="6350">
            <a:noFill/>
          </a:ln>
        </p:spPr>
        <p:style>
          <a:lnRef idx="0"/>
          <a:fillRef idx="0"/>
          <a:effectRef idx="0"/>
          <a:fontRef idx="minor"/>
        </p:style>
        <p:txBody>
          <a:bodyPr numCol="1" spcCol="0" anchor="t">
            <a:noAutofit/>
          </a:bodyPr>
          <a:p>
            <a:pPr algn="r" defTabSz="914400">
              <a:lnSpc>
                <a:spcPct val="107000"/>
              </a:lnSpc>
              <a:spcAft>
                <a:spcPts val="799"/>
              </a:spcAft>
            </a:pPr>
            <a:r>
              <a:rPr b="0" lang="ar-JO" sz="1200" spc="-1" strike="noStrike">
                <a:solidFill>
                  <a:srgbClr val="003366"/>
                </a:solidFill>
                <a:latin typeface="Calibri"/>
                <a:cs typeface="Segoe UI Semilight"/>
              </a:rPr>
              <a:t>الموارد الرئيسية + تجميع المواضيع وتصميم الملف</a:t>
            </a:r>
            <a:r>
              <a:rPr b="0" lang="en-US" sz="1200" spc="-1" strike="noStrike">
                <a:solidFill>
                  <a:srgbClr val="003366"/>
                </a:solidFill>
                <a:latin typeface="Calibri"/>
                <a:ea typeface="Calibri"/>
              </a:rPr>
              <a:t> </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 Box 9"/>
          <p:cNvSpPr/>
          <p:nvPr/>
        </p:nvSpPr>
        <p:spPr>
          <a:xfrm>
            <a:off x="2970000" y="42120"/>
            <a:ext cx="6705360" cy="875880"/>
          </a:xfrm>
          <a:prstGeom prst="rect">
            <a:avLst/>
          </a:prstGeom>
          <a:solidFill>
            <a:srgbClr val="ffeb9c"/>
          </a:solidFill>
          <a:ln w="6350">
            <a:noFill/>
          </a:ln>
        </p:spPr>
        <p:style>
          <a:lnRef idx="0"/>
          <a:fillRef idx="0"/>
          <a:effectRef idx="0"/>
          <a:fontRef idx="minor"/>
        </p:style>
        <p:txBody>
          <a:bodyPr numCol="1" spcCol="0" anchor="t">
            <a:noAutofit/>
          </a:bodyPr>
          <a:p>
            <a:pPr algn="r" defTabSz="914400">
              <a:lnSpc>
                <a:spcPct val="107000"/>
              </a:lnSpc>
              <a:spcBef>
                <a:spcPts val="1199"/>
              </a:spcBef>
            </a:pPr>
            <a:r>
              <a:rPr b="1" lang="ar-JO" sz="2800" spc="-1" strike="noStrike">
                <a:solidFill>
                  <a:srgbClr val="003366"/>
                </a:solidFill>
                <a:latin typeface="Segoe UI"/>
                <a:cs typeface="Segoe UI"/>
              </a:rPr>
              <a:t>المراجع</a:t>
            </a:r>
            <a:r>
              <a:rPr b="1" lang="en-US" sz="2800" spc="-1" strike="noStrike">
                <a:solidFill>
                  <a:srgbClr val="003366"/>
                </a:solidFill>
                <a:latin typeface="Segoe UI"/>
                <a:ea typeface="DengXian Light"/>
              </a:rPr>
              <a:t> </a:t>
            </a:r>
            <a:endParaRPr b="0" lang="en-US" sz="2800" spc="-1" strike="noStrike">
              <a:solidFill>
                <a:srgbClr val="000000"/>
              </a:solidFill>
              <a:latin typeface="Arial"/>
            </a:endParaRPr>
          </a:p>
          <a:p>
            <a:pPr algn="r" defTabSz="914400">
              <a:lnSpc>
                <a:spcPct val="107000"/>
              </a:lnSpc>
              <a:spcAft>
                <a:spcPts val="799"/>
              </a:spcAft>
            </a:pPr>
            <a:r>
              <a:rPr b="0" lang="en-US" sz="1100" spc="-1" strike="noStrike">
                <a:solidFill>
                  <a:schemeClr val="dk1"/>
                </a:solidFill>
                <a:latin typeface="Calibri"/>
                <a:ea typeface="Calibri"/>
              </a:rPr>
              <a:t> </a:t>
            </a:r>
            <a:endParaRPr b="0" lang="en-US" sz="1100" spc="-1" strike="noStrike">
              <a:solidFill>
                <a:srgbClr val="000000"/>
              </a:solidFill>
              <a:latin typeface="Arial"/>
            </a:endParaRPr>
          </a:p>
        </p:txBody>
      </p:sp>
      <p:sp>
        <p:nvSpPr>
          <p:cNvPr id="138" name="Text Box 10"/>
          <p:cNvSpPr/>
          <p:nvPr/>
        </p:nvSpPr>
        <p:spPr>
          <a:xfrm>
            <a:off x="2970000" y="1127160"/>
            <a:ext cx="6705360" cy="5415120"/>
          </a:xfrm>
          <a:prstGeom prst="rect">
            <a:avLst/>
          </a:prstGeom>
          <a:solidFill>
            <a:srgbClr val="ffeb9c"/>
          </a:solidFill>
          <a:ln w="6350">
            <a:noFill/>
          </a:ln>
        </p:spPr>
        <p:style>
          <a:lnRef idx="0"/>
          <a:fillRef idx="0"/>
          <a:effectRef idx="0"/>
          <a:fontRef idx="minor"/>
        </p:style>
        <p:txBody>
          <a:bodyPr numCol="1" spcCol="0" anchor="t">
            <a:noAutofit/>
          </a:bodyPr>
          <a:p>
            <a:pPr marL="343080" indent="-343080" algn="r" defTabSz="914400" rtl="1">
              <a:lnSpc>
                <a:spcPct val="107000"/>
              </a:lnSpc>
              <a:spcAft>
                <a:spcPts val="799"/>
              </a:spcAft>
              <a:buClr>
                <a:srgbClr val="000000"/>
              </a:buClr>
              <a:buFont typeface="Symbol" charset="2"/>
              <a:buChar char=""/>
            </a:pPr>
            <a:r>
              <a:rPr b="0" lang="en-US" sz="1600" spc="-1" strike="noStrike" u="sng">
                <a:solidFill>
                  <a:schemeClr val="dk1"/>
                </a:solidFill>
                <a:uFillTx/>
                <a:latin typeface="Calibri"/>
                <a:hlinkClick r:id="rId1"/>
              </a:rPr>
              <a:t>Customer Segmentation: How to Segment Users &amp; Clients Effectively (hubspot.com)</a:t>
            </a:r>
            <a:r>
              <a:rPr b="0" lang="en-US" sz="1600" spc="-1" strike="noStrike">
                <a:solidFill>
                  <a:schemeClr val="dk1"/>
                </a:solidFill>
                <a:latin typeface="Calibri"/>
              </a:rPr>
              <a:t> </a:t>
            </a:r>
            <a:endParaRPr b="0" lang="en-US" sz="1600" spc="-1" strike="noStrike">
              <a:solidFill>
                <a:srgbClr val="000000"/>
              </a:solidFill>
              <a:latin typeface="Arial"/>
            </a:endParaRPr>
          </a:p>
          <a:p>
            <a:pPr marL="343080" indent="-343080" algn="r" defTabSz="914400" rtl="1">
              <a:lnSpc>
                <a:spcPct val="107000"/>
              </a:lnSpc>
              <a:spcAft>
                <a:spcPts val="799"/>
              </a:spcAft>
              <a:buClr>
                <a:srgbClr val="000000"/>
              </a:buClr>
              <a:buFont typeface="Symbol" charset="2"/>
              <a:buChar char=""/>
            </a:pPr>
            <a:r>
              <a:rPr b="0" lang="en-US" sz="1600" spc="-1" strike="noStrike" u="sng">
                <a:solidFill>
                  <a:schemeClr val="dk1"/>
                </a:solidFill>
                <a:uFillTx/>
                <a:latin typeface="Calibri"/>
                <a:hlinkClick r:id="rId2"/>
              </a:rPr>
              <a:t>Value Propositions - Business Model Canvas | </a:t>
            </a:r>
            <a:r>
              <a:rPr b="0" lang="en-US" sz="1600" spc="-1" strike="noStrike" u="sng">
                <a:solidFill>
                  <a:schemeClr val="dk1"/>
                </a:solidFill>
                <a:uFillTx/>
                <a:latin typeface="Calibri"/>
                <a:hlinkClick r:id="rId3"/>
              </a:rPr>
              <a:t>Strategyzer</a:t>
            </a:r>
            <a:r>
              <a:rPr b="0" lang="en-US" sz="1600" spc="-1" strike="noStrike">
                <a:solidFill>
                  <a:schemeClr val="dk1"/>
                </a:solidFill>
                <a:latin typeface="Calibri"/>
              </a:rPr>
              <a:t> </a:t>
            </a:r>
            <a:endParaRPr b="0" lang="en-US" sz="1600" spc="-1" strike="noStrike">
              <a:solidFill>
                <a:srgbClr val="000000"/>
              </a:solidFill>
              <a:latin typeface="Arial"/>
            </a:endParaRPr>
          </a:p>
          <a:p>
            <a:pPr marL="343080" indent="-343080" algn="r" defTabSz="914400" rtl="1">
              <a:lnSpc>
                <a:spcPct val="107000"/>
              </a:lnSpc>
              <a:spcAft>
                <a:spcPts val="799"/>
              </a:spcAft>
              <a:buClr>
                <a:srgbClr val="000000"/>
              </a:buClr>
              <a:buFont typeface="Symbol" charset="2"/>
              <a:buChar char=""/>
            </a:pPr>
            <a:r>
              <a:rPr b="0" lang="en-US" sz="1600" spc="-1" strike="noStrike">
                <a:solidFill>
                  <a:schemeClr val="dk1"/>
                </a:solidFill>
                <a:latin typeface="Calibri"/>
              </a:rPr>
              <a:t> </a:t>
            </a:r>
            <a:r>
              <a:rPr b="0" lang="en-US" sz="1600" spc="-1" strike="noStrike" u="sng">
                <a:solidFill>
                  <a:schemeClr val="dk1"/>
                </a:solidFill>
                <a:uFillTx/>
                <a:latin typeface="Calibri"/>
                <a:hlinkClick r:id="rId4"/>
              </a:rPr>
              <a:t>Key Resources : </a:t>
            </a:r>
            <a:r>
              <a:rPr b="0" lang="en-US" sz="1600" spc="-1" strike="noStrike" u="sng">
                <a:solidFill>
                  <a:schemeClr val="dk1"/>
                </a:solidFill>
                <a:uFillTx/>
                <a:latin typeface="Calibri"/>
                <a:hlinkClick r:id="rId5"/>
              </a:rPr>
              <a:t>Pengertian</a:t>
            </a:r>
            <a:r>
              <a:rPr b="0" lang="en-US" sz="1600" spc="-1" strike="noStrike" u="sng">
                <a:solidFill>
                  <a:schemeClr val="dk1"/>
                </a:solidFill>
                <a:uFillTx/>
                <a:latin typeface="Calibri"/>
                <a:hlinkClick r:id="rId6"/>
              </a:rPr>
              <a:t>, </a:t>
            </a:r>
            <a:r>
              <a:rPr b="0" lang="en-US" sz="1600" spc="-1" strike="noStrike" u="sng">
                <a:solidFill>
                  <a:schemeClr val="dk1"/>
                </a:solidFill>
                <a:uFillTx/>
                <a:latin typeface="Calibri"/>
                <a:hlinkClick r:id="rId7"/>
              </a:rPr>
              <a:t>Contoh</a:t>
            </a:r>
            <a:r>
              <a:rPr b="0" lang="en-US" sz="1600" spc="-1" strike="noStrike" u="sng">
                <a:solidFill>
                  <a:schemeClr val="dk1"/>
                </a:solidFill>
                <a:uFillTx/>
                <a:latin typeface="Calibri"/>
                <a:hlinkClick r:id="rId8"/>
              </a:rPr>
              <a:t>, dan Peran </a:t>
            </a:r>
            <a:r>
              <a:rPr b="0" lang="en-US" sz="1600" spc="-1" strike="noStrike" u="sng">
                <a:solidFill>
                  <a:schemeClr val="dk1"/>
                </a:solidFill>
                <a:uFillTx/>
                <a:latin typeface="Calibri"/>
                <a:hlinkClick r:id="rId9"/>
              </a:rPr>
              <a:t>Pentingnya</a:t>
            </a:r>
            <a:r>
              <a:rPr b="0" lang="en-US" sz="1600" spc="-1" strike="noStrike" u="sng">
                <a:solidFill>
                  <a:schemeClr val="dk1"/>
                </a:solidFill>
                <a:uFillTx/>
                <a:latin typeface="Calibri"/>
                <a:hlinkClick r:id="rId10"/>
              </a:rPr>
              <a:t> </a:t>
            </a:r>
            <a:r>
              <a:rPr b="0" lang="en-US" sz="1600" spc="-1" strike="noStrike" u="sng">
                <a:solidFill>
                  <a:schemeClr val="dk1"/>
                </a:solidFill>
                <a:uFillTx/>
                <a:latin typeface="Calibri"/>
                <a:hlinkClick r:id="rId11"/>
              </a:rPr>
              <a:t>dalam</a:t>
            </a:r>
            <a:r>
              <a:rPr b="0" lang="en-US" sz="1600" spc="-1" strike="noStrike" u="sng">
                <a:solidFill>
                  <a:schemeClr val="dk1"/>
                </a:solidFill>
                <a:uFillTx/>
                <a:latin typeface="Calibri"/>
                <a:hlinkClick r:id="rId12"/>
              </a:rPr>
              <a:t> BMC (inmarketing.id)</a:t>
            </a:r>
            <a:endParaRPr b="0" lang="en-US" sz="1600" spc="-1" strike="noStrike">
              <a:solidFill>
                <a:srgbClr val="000000"/>
              </a:solidFill>
              <a:latin typeface="Arial"/>
            </a:endParaRPr>
          </a:p>
          <a:p>
            <a:pPr marL="343080" indent="-343080" algn="r" defTabSz="914400" rtl="1">
              <a:lnSpc>
                <a:spcPct val="107000"/>
              </a:lnSpc>
              <a:spcAft>
                <a:spcPts val="799"/>
              </a:spcAft>
              <a:buClr>
                <a:srgbClr val="000000"/>
              </a:buClr>
              <a:buFont typeface="Symbol" charset="2"/>
              <a:buChar char=""/>
            </a:pPr>
            <a:r>
              <a:rPr b="0" lang="en-US" sz="1600" spc="-1" strike="noStrike" u="sng">
                <a:solidFill>
                  <a:schemeClr val="dk1"/>
                </a:solidFill>
                <a:uFillTx/>
                <a:latin typeface="Calibri"/>
                <a:hlinkClick r:id="rId13"/>
              </a:rPr>
              <a:t>Channels In Business Model Canvas - </a:t>
            </a:r>
            <a:r>
              <a:rPr b="0" lang="en-US" sz="1600" spc="-1" strike="noStrike" u="sng">
                <a:solidFill>
                  <a:schemeClr val="dk1"/>
                </a:solidFill>
                <a:uFillTx/>
                <a:latin typeface="Calibri"/>
                <a:hlinkClick r:id="rId14"/>
              </a:rPr>
              <a:t>ItsTimeForBusiness</a:t>
            </a:r>
            <a:r>
              <a:rPr b="0" lang="en-US" sz="1600" spc="-1" strike="noStrike">
                <a:solidFill>
                  <a:schemeClr val="dk1"/>
                </a:solidFill>
                <a:latin typeface="Calibri"/>
              </a:rPr>
              <a:t> </a:t>
            </a:r>
            <a:endParaRPr b="0" lang="en-US" sz="1600" spc="-1" strike="noStrike">
              <a:solidFill>
                <a:srgbClr val="000000"/>
              </a:solidFill>
              <a:latin typeface="Arial"/>
            </a:endParaRPr>
          </a:p>
          <a:p>
            <a:pPr marL="343080" indent="-343080" algn="r" defTabSz="914400" rtl="1">
              <a:lnSpc>
                <a:spcPct val="107000"/>
              </a:lnSpc>
              <a:spcAft>
                <a:spcPts val="799"/>
              </a:spcAft>
              <a:buClr>
                <a:srgbClr val="000000"/>
              </a:buClr>
              <a:buFont typeface="Symbol" charset="2"/>
              <a:buChar char=""/>
            </a:pPr>
            <a:r>
              <a:rPr b="0" lang="en-US" sz="1600" spc="-1" strike="noStrike" u="sng">
                <a:solidFill>
                  <a:schemeClr val="dk1"/>
                </a:solidFill>
                <a:uFillTx/>
                <a:latin typeface="Calibri"/>
                <a:hlinkClick r:id="rId15"/>
              </a:rPr>
              <a:t>Revenue Streams - Business Model Canvas | </a:t>
            </a:r>
            <a:r>
              <a:rPr b="0" lang="en-US" sz="1600" spc="-1" strike="noStrike" u="sng">
                <a:solidFill>
                  <a:schemeClr val="dk1"/>
                </a:solidFill>
                <a:uFillTx/>
                <a:latin typeface="Calibri"/>
                <a:hlinkClick r:id="rId16"/>
              </a:rPr>
              <a:t>Strategyzer</a:t>
            </a:r>
            <a:r>
              <a:rPr b="0" lang="en-US" sz="1600" spc="-1" strike="noStrike">
                <a:solidFill>
                  <a:schemeClr val="dk1"/>
                </a:solidFill>
                <a:latin typeface="Calibri"/>
              </a:rPr>
              <a:t> </a:t>
            </a:r>
            <a:endParaRPr b="0" lang="en-US" sz="1600" spc="-1" strike="noStrike">
              <a:solidFill>
                <a:srgbClr val="000000"/>
              </a:solidFill>
              <a:latin typeface="Arial"/>
            </a:endParaRPr>
          </a:p>
          <a:p>
            <a:pPr marL="343080" indent="-343080" algn="r" defTabSz="914400" rtl="1">
              <a:lnSpc>
                <a:spcPct val="107000"/>
              </a:lnSpc>
              <a:spcAft>
                <a:spcPts val="799"/>
              </a:spcAft>
              <a:buClr>
                <a:srgbClr val="000000"/>
              </a:buClr>
              <a:buFont typeface="Symbol" charset="2"/>
              <a:buChar char=""/>
            </a:pPr>
            <a:r>
              <a:rPr b="0" lang="en-US" sz="1600" spc="-1" strike="noStrike">
                <a:solidFill>
                  <a:schemeClr val="dk1"/>
                </a:solidFill>
                <a:latin typeface="Calibri"/>
              </a:rPr>
              <a:t> </a:t>
            </a:r>
            <a:r>
              <a:rPr b="0" lang="en-US" sz="1600" spc="-1" strike="noStrike" u="sng">
                <a:solidFill>
                  <a:schemeClr val="dk1"/>
                </a:solidFill>
                <a:uFillTx/>
                <a:latin typeface="Calibri"/>
                <a:hlinkClick r:id="rId17"/>
              </a:rPr>
              <a:t>Key Activities - Business Model Canvas (businessmodelanalyst.com)</a:t>
            </a:r>
            <a:endParaRPr b="0" lang="en-US" sz="1600" spc="-1" strike="noStrike">
              <a:solidFill>
                <a:srgbClr val="000000"/>
              </a:solidFill>
              <a:latin typeface="Arial"/>
            </a:endParaRPr>
          </a:p>
          <a:p>
            <a:pPr marL="343080" indent="-343080" algn="r" defTabSz="914400" rtl="1">
              <a:lnSpc>
                <a:spcPct val="107000"/>
              </a:lnSpc>
              <a:spcAft>
                <a:spcPts val="799"/>
              </a:spcAft>
              <a:buClr>
                <a:srgbClr val="000000"/>
              </a:buClr>
              <a:buFont typeface="Symbol" charset="2"/>
              <a:buChar char=""/>
            </a:pPr>
            <a:r>
              <a:rPr b="0" lang="en-US" sz="1600" spc="-1" strike="noStrike" u="sng">
                <a:solidFill>
                  <a:schemeClr val="dk1"/>
                </a:solidFill>
                <a:uFillTx/>
                <a:latin typeface="Calibri"/>
                <a:hlinkClick r:id="rId18"/>
              </a:rPr>
              <a:t>Cost Structure - Business Model Canvas (businessmodelanalyst.com)</a:t>
            </a:r>
            <a:r>
              <a:rPr b="0" lang="en-US" sz="1600" spc="-1" strike="noStrike">
                <a:solidFill>
                  <a:schemeClr val="dk1"/>
                </a:solidFill>
                <a:latin typeface="Calibri"/>
              </a:rPr>
              <a:t> </a:t>
            </a:r>
            <a:endParaRPr b="0" lang="en-US" sz="1600" spc="-1" strike="noStrike">
              <a:solidFill>
                <a:srgbClr val="000000"/>
              </a:solidFill>
              <a:latin typeface="Arial"/>
            </a:endParaRPr>
          </a:p>
          <a:p>
            <a:pPr marL="343080" indent="-343080" algn="r" defTabSz="914400" rtl="1">
              <a:lnSpc>
                <a:spcPct val="107000"/>
              </a:lnSpc>
              <a:spcAft>
                <a:spcPts val="799"/>
              </a:spcAft>
              <a:buClr>
                <a:srgbClr val="000000"/>
              </a:buClr>
              <a:buFont typeface="Symbol" charset="2"/>
              <a:buChar char=""/>
            </a:pPr>
            <a:r>
              <a:rPr b="0" lang="en-US" sz="1600" spc="-1" strike="noStrike" u="sng">
                <a:solidFill>
                  <a:schemeClr val="dk1"/>
                </a:solidFill>
                <a:uFillTx/>
                <a:latin typeface="Calibri"/>
                <a:hlinkClick r:id="rId19"/>
              </a:rPr>
              <a:t>Key Partners Business Model Canvas – </a:t>
            </a:r>
            <a:r>
              <a:rPr b="0" lang="en-US" sz="1600" spc="-1" strike="noStrike" u="sng">
                <a:solidFill>
                  <a:schemeClr val="dk1"/>
                </a:solidFill>
                <a:uFillTx/>
                <a:latin typeface="Calibri"/>
                <a:hlinkClick r:id="rId20"/>
              </a:rPr>
              <a:t>FourWeekMBA</a:t>
            </a:r>
            <a:endParaRPr b="0" lang="en-US" sz="1600" spc="-1" strike="noStrike">
              <a:solidFill>
                <a:srgbClr val="000000"/>
              </a:solidFill>
              <a:latin typeface="Arial"/>
            </a:endParaRPr>
          </a:p>
          <a:p>
            <a:pPr marL="343080" indent="-343080" algn="r" defTabSz="914400" rtl="1">
              <a:lnSpc>
                <a:spcPct val="107000"/>
              </a:lnSpc>
              <a:spcAft>
                <a:spcPts val="799"/>
              </a:spcAft>
              <a:buClr>
                <a:srgbClr val="000000"/>
              </a:buClr>
              <a:buFont typeface="Symbol" charset="2"/>
              <a:buChar char=""/>
            </a:pPr>
            <a:r>
              <a:rPr b="0" lang="en-US" sz="1600" spc="-1" strike="noStrike" u="sng">
                <a:solidFill>
                  <a:schemeClr val="dk1"/>
                </a:solidFill>
                <a:uFillTx/>
                <a:latin typeface="Calibri"/>
                <a:hlinkClick r:id="rId21"/>
              </a:rPr>
              <a:t>Business Model Canvas Customer Relationships - </a:t>
            </a:r>
            <a:r>
              <a:rPr b="0" lang="en-US" sz="1600" spc="-1" strike="noStrike" u="sng">
                <a:solidFill>
                  <a:schemeClr val="dk1"/>
                </a:solidFill>
                <a:uFillTx/>
                <a:latin typeface="Calibri"/>
                <a:hlinkClick r:id="rId22"/>
              </a:rPr>
              <a:t>ItsTimeForBusiness</a:t>
            </a:r>
            <a:endParaRPr b="0" lang="en-US" sz="1600" spc="-1" strike="noStrike">
              <a:solidFill>
                <a:srgbClr val="000000"/>
              </a:solidFill>
              <a:latin typeface="Arial"/>
            </a:endParaRPr>
          </a:p>
          <a:p>
            <a:pPr algn="r" defTabSz="914400" rtl="1">
              <a:lnSpc>
                <a:spcPct val="107000"/>
              </a:lnSpc>
              <a:spcAft>
                <a:spcPts val="799"/>
              </a:spcAft>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 Box 9"/>
          <p:cNvSpPr/>
          <p:nvPr/>
        </p:nvSpPr>
        <p:spPr>
          <a:xfrm>
            <a:off x="2970000" y="113040"/>
            <a:ext cx="6705360" cy="875880"/>
          </a:xfrm>
          <a:prstGeom prst="rect">
            <a:avLst/>
          </a:prstGeom>
          <a:solidFill>
            <a:srgbClr val="ffeb9c"/>
          </a:solidFill>
          <a:ln w="6350">
            <a:noFill/>
          </a:ln>
        </p:spPr>
        <p:style>
          <a:lnRef idx="0"/>
          <a:fillRef idx="0"/>
          <a:effectRef idx="0"/>
          <a:fontRef idx="minor"/>
        </p:style>
        <p:txBody>
          <a:bodyPr numCol="1" spcCol="0" anchor="t">
            <a:noAutofit/>
          </a:bodyPr>
          <a:p>
            <a:pPr algn="r" defTabSz="914400">
              <a:lnSpc>
                <a:spcPct val="150000"/>
              </a:lnSpc>
              <a:spcBef>
                <a:spcPts val="1199"/>
              </a:spcBef>
            </a:pPr>
            <a:r>
              <a:rPr b="1" lang="ar-JO" sz="2800" spc="-1" strike="noStrike">
                <a:solidFill>
                  <a:srgbClr val="003366"/>
                </a:solidFill>
                <a:latin typeface="Segoe UI"/>
                <a:cs typeface="Segoe UI"/>
              </a:rPr>
              <a:t>المراجع</a:t>
            </a:r>
            <a:r>
              <a:rPr b="1" lang="en-US" sz="2800" spc="-1" strike="noStrike">
                <a:solidFill>
                  <a:srgbClr val="003366"/>
                </a:solidFill>
                <a:latin typeface="Segoe UI"/>
                <a:ea typeface="DengXian Light"/>
              </a:rPr>
              <a:t> </a:t>
            </a:r>
            <a:endParaRPr b="0" lang="en-US" sz="2800" spc="-1" strike="noStrike">
              <a:solidFill>
                <a:srgbClr val="000000"/>
              </a:solidFill>
              <a:latin typeface="Arial"/>
            </a:endParaRPr>
          </a:p>
          <a:p>
            <a:pPr algn="r" defTabSz="914400">
              <a:lnSpc>
                <a:spcPct val="107000"/>
              </a:lnSpc>
              <a:spcAft>
                <a:spcPts val="799"/>
              </a:spcAft>
            </a:pPr>
            <a:r>
              <a:rPr b="0" lang="en-US" sz="1100" spc="-1" strike="noStrike">
                <a:solidFill>
                  <a:schemeClr val="dk1"/>
                </a:solidFill>
                <a:latin typeface="Calibri"/>
                <a:ea typeface="Calibri"/>
              </a:rPr>
              <a:t> </a:t>
            </a:r>
            <a:endParaRPr b="0" lang="en-US" sz="1100" spc="-1" strike="noStrike">
              <a:solidFill>
                <a:srgbClr val="000000"/>
              </a:solidFill>
              <a:latin typeface="Arial"/>
            </a:endParaRPr>
          </a:p>
        </p:txBody>
      </p:sp>
      <p:sp>
        <p:nvSpPr>
          <p:cNvPr id="140" name="Text Box 10"/>
          <p:cNvSpPr/>
          <p:nvPr/>
        </p:nvSpPr>
        <p:spPr>
          <a:xfrm>
            <a:off x="2970000" y="1127160"/>
            <a:ext cx="6705360" cy="5415120"/>
          </a:xfrm>
          <a:prstGeom prst="rect">
            <a:avLst/>
          </a:prstGeom>
          <a:solidFill>
            <a:srgbClr val="ffeb9c"/>
          </a:solidFill>
          <a:ln w="6350">
            <a:noFill/>
          </a:ln>
        </p:spPr>
        <p:style>
          <a:lnRef idx="0"/>
          <a:fillRef idx="0"/>
          <a:effectRef idx="0"/>
          <a:fontRef idx="minor"/>
        </p:style>
        <p:txBody>
          <a:bodyPr numCol="1" spcCol="0" anchor="t">
            <a:noAutofit/>
          </a:bodyPr>
          <a:p>
            <a:pPr marL="343080" indent="-343080" algn="r" defTabSz="914400" rtl="1">
              <a:lnSpc>
                <a:spcPct val="107000"/>
              </a:lnSpc>
              <a:spcAft>
                <a:spcPts val="799"/>
              </a:spcAft>
              <a:buClr>
                <a:srgbClr val="000000"/>
              </a:buClr>
              <a:buFont typeface="Symbol" charset="2"/>
              <a:buChar char=""/>
            </a:pPr>
            <a:r>
              <a:rPr b="0" lang="ar-JO" sz="1600" spc="-1" strike="noStrike" u="sng">
                <a:solidFill>
                  <a:schemeClr val="dk1"/>
                </a:solidFill>
                <a:uFillTx/>
                <a:latin typeface="Calibri"/>
                <a:hlinkClick r:id="rId1"/>
              </a:rPr>
              <a:t>العصف الذهني من قبل اعضاء الفريق</a:t>
            </a:r>
            <a:endParaRPr b="0" lang="en-US" sz="1600" spc="-1" strike="noStrike">
              <a:solidFill>
                <a:srgbClr val="000000"/>
              </a:solidFill>
              <a:latin typeface="Arial"/>
            </a:endParaRPr>
          </a:p>
          <a:p>
            <a:pPr marL="343080" indent="-343080" algn="r" defTabSz="914400" rtl="1">
              <a:lnSpc>
                <a:spcPct val="107000"/>
              </a:lnSpc>
              <a:spcAft>
                <a:spcPts val="799"/>
              </a:spcAft>
              <a:buClr>
                <a:srgbClr val="000000"/>
              </a:buClr>
              <a:buFont typeface="Symbol" charset="2"/>
              <a:buChar char=""/>
            </a:pPr>
            <a:r>
              <a:rPr b="0" lang="ar-JO" sz="1600" spc="-1" strike="noStrike" u="sng">
                <a:solidFill>
                  <a:schemeClr val="dk1"/>
                </a:solidFill>
                <a:uFillTx/>
                <a:latin typeface="Calibri"/>
                <a:hlinkClick r:id="rId2"/>
              </a:rPr>
              <a:t>١٠ خطوات للتسويق الفعّال لمشروعك الريادي باستخدام تسويق المحتوى (</a:t>
            </a:r>
            <a:r>
              <a:rPr b="0" lang="en-US" sz="1600" spc="-1" strike="noStrike" u="sng">
                <a:solidFill>
                  <a:schemeClr val="dk1"/>
                </a:solidFill>
                <a:uFillTx/>
                <a:latin typeface="Calibri"/>
                <a:hlinkClick r:id="rId3"/>
              </a:rPr>
              <a:t>Content Marketing) - Startup45.com</a:t>
            </a:r>
            <a:endParaRPr b="0" lang="en-US" sz="1600" spc="-1" strike="noStrike">
              <a:solidFill>
                <a:srgbClr val="000000"/>
              </a:solidFill>
              <a:latin typeface="Arial"/>
            </a:endParaRPr>
          </a:p>
          <a:p>
            <a:pPr marL="343080" indent="-343080" algn="r" defTabSz="914400" rtl="1">
              <a:lnSpc>
                <a:spcPct val="107000"/>
              </a:lnSpc>
              <a:spcAft>
                <a:spcPts val="799"/>
              </a:spcAft>
              <a:buClr>
                <a:srgbClr val="000000"/>
              </a:buClr>
              <a:buFont typeface="Symbol" charset="2"/>
              <a:buChar char=""/>
            </a:pPr>
            <a:r>
              <a:rPr b="0" lang="ar-JO" sz="1600" spc="-1" strike="noStrike" u="sng">
                <a:solidFill>
                  <a:schemeClr val="dk1"/>
                </a:solidFill>
                <a:uFillTx/>
                <a:latin typeface="Calibri"/>
                <a:hlinkClick r:id="rId4"/>
              </a:rPr>
              <a:t>هل تعاني من النفايات الإلكترونية؟ هذه طرق التخلص منها بأمان | تكنولوجيا | الجزيرة نت (</a:t>
            </a:r>
            <a:r>
              <a:rPr b="0" lang="en-US" sz="1600" spc="-1" strike="noStrike" u="sng">
                <a:solidFill>
                  <a:schemeClr val="dk1"/>
                </a:solidFill>
                <a:uFillTx/>
                <a:latin typeface="Calibri"/>
                <a:hlinkClick r:id="rId5"/>
              </a:rPr>
              <a:t>aljazeera.net)</a:t>
            </a:r>
            <a:r>
              <a:rPr b="0" lang="en-US" sz="1600" spc="-1" strike="noStrike" u="sng">
                <a:solidFill>
                  <a:schemeClr val="dk1"/>
                </a:solidFill>
                <a:uFillTx/>
                <a:latin typeface="Calibri"/>
                <a:hlinkClick r:id="rId6"/>
              </a:rPr>
              <a:t>Value Propositions - Business Model Canvas | </a:t>
            </a:r>
            <a:r>
              <a:rPr b="0" lang="en-US" sz="1600" spc="-1" strike="noStrike" u="sng">
                <a:solidFill>
                  <a:schemeClr val="dk1"/>
                </a:solidFill>
                <a:uFillTx/>
                <a:latin typeface="Calibri"/>
                <a:hlinkClick r:id="rId7"/>
              </a:rPr>
              <a:t>Strategyzer</a:t>
            </a:r>
            <a:r>
              <a:rPr b="0" lang="en-US" sz="1600" spc="-1" strike="noStrike">
                <a:solidFill>
                  <a:schemeClr val="dk1"/>
                </a:solidFill>
                <a:latin typeface="Calibri"/>
              </a:rPr>
              <a:t> </a:t>
            </a:r>
            <a:endParaRPr b="0" lang="en-US" sz="1600" spc="-1" strike="noStrike">
              <a:solidFill>
                <a:srgbClr val="000000"/>
              </a:solidFill>
              <a:latin typeface="Arial"/>
            </a:endParaRPr>
          </a:p>
          <a:p>
            <a:pPr marL="343080" indent="-343080" algn="r" defTabSz="914400" rtl="1">
              <a:lnSpc>
                <a:spcPct val="107000"/>
              </a:lnSpc>
              <a:spcAft>
                <a:spcPts val="799"/>
              </a:spcAft>
              <a:buClr>
                <a:srgbClr val="000000"/>
              </a:buClr>
              <a:buFont typeface="Symbol" charset="2"/>
              <a:buChar char=""/>
            </a:pPr>
            <a:r>
              <a:rPr b="0" lang="en-US" sz="1600" spc="-1" strike="noStrike">
                <a:solidFill>
                  <a:schemeClr val="dk1"/>
                </a:solidFill>
                <a:latin typeface="Calibri"/>
              </a:rPr>
              <a:t> </a:t>
            </a:r>
            <a:r>
              <a:rPr b="0" lang="en-US" sz="1600" spc="-1" strike="noStrike" u="sng">
                <a:solidFill>
                  <a:schemeClr val="dk1"/>
                </a:solidFill>
                <a:uFillTx/>
                <a:latin typeface="Calibri"/>
                <a:hlinkClick r:id="rId8"/>
              </a:rPr>
              <a:t>‪moenv.gov.jo/AR/</a:t>
            </a:r>
            <a:r>
              <a:rPr b="0" lang="en-US" sz="1600" spc="-1" strike="noStrike" u="sng">
                <a:solidFill>
                  <a:schemeClr val="dk1"/>
                </a:solidFill>
                <a:uFillTx/>
                <a:latin typeface="Calibri"/>
                <a:hlinkClick r:id="rId9"/>
              </a:rPr>
              <a:t>ListDetails</a:t>
            </a:r>
            <a:r>
              <a:rPr b="0" lang="en-US" sz="1600" spc="-1" strike="noStrike" u="sng">
                <a:solidFill>
                  <a:schemeClr val="dk1"/>
                </a:solidFill>
                <a:uFillTx/>
                <a:latin typeface="Calibri"/>
                <a:hlinkClick r:id="rId10"/>
              </a:rPr>
              <a:t>/</a:t>
            </a:r>
            <a:r>
              <a:rPr b="0" lang="ar-JO" sz="1600" spc="-1" strike="noStrike" u="sng">
                <a:solidFill>
                  <a:schemeClr val="dk1"/>
                </a:solidFill>
                <a:uFillTx/>
                <a:latin typeface="Calibri"/>
                <a:hlinkClick r:id="rId11"/>
              </a:rPr>
              <a:t>مشاريع_الوزارة/35/5‬</a:t>
            </a:r>
            <a:r>
              <a:rPr b="0" lang="en-US" sz="1600" spc="-1" strike="noStrike" u="sng">
                <a:solidFill>
                  <a:schemeClr val="dk1"/>
                </a:solidFill>
                <a:uFillTx/>
                <a:latin typeface="Calibri"/>
                <a:hlinkClick r:id="rId12"/>
              </a:rPr>
              <a:t>Channels In Business Model Canvas - </a:t>
            </a:r>
            <a:r>
              <a:rPr b="0" lang="en-US" sz="1600" spc="-1" strike="noStrike" u="sng">
                <a:solidFill>
                  <a:schemeClr val="dk1"/>
                </a:solidFill>
                <a:uFillTx/>
                <a:latin typeface="Calibri"/>
                <a:hlinkClick r:id="rId13"/>
              </a:rPr>
              <a:t>ItsTimeForBusiness</a:t>
            </a:r>
            <a:r>
              <a:rPr b="0" lang="en-US" sz="1600" spc="-1" strike="noStrike">
                <a:solidFill>
                  <a:schemeClr val="dk1"/>
                </a:solidFill>
                <a:latin typeface="Calibri"/>
              </a:rPr>
              <a:t> </a:t>
            </a:r>
            <a:endParaRPr b="0" lang="en-US" sz="1600" spc="-1" strike="noStrike">
              <a:solidFill>
                <a:srgbClr val="000000"/>
              </a:solidFill>
              <a:latin typeface="Arial"/>
            </a:endParaRPr>
          </a:p>
          <a:p>
            <a:pPr marL="343080" indent="-343080" algn="r" defTabSz="914400" rtl="1">
              <a:lnSpc>
                <a:spcPct val="107000"/>
              </a:lnSpc>
              <a:spcAft>
                <a:spcPts val="799"/>
              </a:spcAft>
              <a:buClr>
                <a:srgbClr val="000000"/>
              </a:buClr>
              <a:buFont typeface="Symbol" charset="2"/>
              <a:buChar char=""/>
            </a:pPr>
            <a:r>
              <a:rPr b="0" lang="ar-JO" sz="1600" spc="-1" strike="noStrike" u="sng">
                <a:solidFill>
                  <a:schemeClr val="dk1"/>
                </a:solidFill>
                <a:uFillTx/>
                <a:latin typeface="Calibri"/>
                <a:hlinkClick r:id="rId14"/>
              </a:rPr>
              <a:t>إعادة تدوير النفايات الإلكترونية - مكران الخليج فينيكس (</a:t>
            </a:r>
            <a:r>
              <a:rPr b="0" lang="en-US" sz="1600" spc="-1" strike="noStrike" u="sng">
                <a:solidFill>
                  <a:schemeClr val="dk1"/>
                </a:solidFill>
                <a:uFillTx/>
                <a:latin typeface="Calibri"/>
                <a:hlinkClick r:id="rId15"/>
              </a:rPr>
              <a:t>phoenixmakran.com)</a:t>
            </a:r>
            <a:r>
              <a:rPr b="0" lang="en-US" sz="1600" spc="-1" strike="noStrike" u="sng">
                <a:solidFill>
                  <a:schemeClr val="dk1"/>
                </a:solidFill>
                <a:uFillTx/>
                <a:latin typeface="Calibri"/>
                <a:hlinkClick r:id="rId16"/>
              </a:rPr>
              <a:t>r</a:t>
            </a:r>
            <a:r>
              <a:rPr b="0" lang="en-US" sz="1600" spc="-1" strike="noStrike">
                <a:solidFill>
                  <a:schemeClr val="dk1"/>
                </a:solidFill>
                <a:latin typeface="Calibri"/>
              </a:rPr>
              <a:t> </a:t>
            </a:r>
            <a:endParaRPr b="0" lang="en-US" sz="1600" spc="-1" strike="noStrike">
              <a:solidFill>
                <a:srgbClr val="000000"/>
              </a:solidFill>
              <a:latin typeface="Arial"/>
            </a:endParaRPr>
          </a:p>
          <a:p>
            <a:pPr marL="343080" indent="-343080" algn="r" defTabSz="914400" rtl="1">
              <a:lnSpc>
                <a:spcPct val="107000"/>
              </a:lnSpc>
              <a:spcAft>
                <a:spcPts val="799"/>
              </a:spcAft>
              <a:buClr>
                <a:srgbClr val="000000"/>
              </a:buClr>
              <a:buFont typeface="Symbol" charset="2"/>
              <a:buChar char=""/>
            </a:pPr>
            <a:r>
              <a:rPr b="0" lang="ar-JO" sz="1600" spc="-1" strike="noStrike" u="sng">
                <a:solidFill>
                  <a:schemeClr val="dk1"/>
                </a:solidFill>
                <a:uFillTx/>
                <a:latin typeface="Calibri"/>
                <a:hlinkClick r:id="rId17"/>
              </a:rPr>
              <a:t>ادوات التخطيط - التوقعات – مصنع المشاريع الريادية (</a:t>
            </a:r>
            <a:r>
              <a:rPr b="0" lang="en-US" sz="1600" spc="-1" strike="noStrike" u="sng">
                <a:solidFill>
                  <a:schemeClr val="dk1"/>
                </a:solidFill>
                <a:uFillTx/>
                <a:latin typeface="Calibri"/>
                <a:hlinkClick r:id="rId18"/>
              </a:rPr>
              <a:t>zendesk.com)</a:t>
            </a:r>
            <a:endParaRPr b="0" lang="en-US" sz="1600" spc="-1" strike="noStrike">
              <a:solidFill>
                <a:srgbClr val="000000"/>
              </a:solidFill>
              <a:latin typeface="Arial"/>
            </a:endParaRPr>
          </a:p>
          <a:p>
            <a:pPr marL="343080" indent="-343080" algn="r" defTabSz="914400" rtl="1">
              <a:lnSpc>
                <a:spcPct val="107000"/>
              </a:lnSpc>
              <a:spcAft>
                <a:spcPts val="799"/>
              </a:spcAft>
              <a:buClr>
                <a:srgbClr val="000000"/>
              </a:buClr>
              <a:buFont typeface="Symbol" charset="2"/>
              <a:buChar char=""/>
            </a:pPr>
            <a:r>
              <a:rPr b="0" lang="ar-JO" sz="1600" spc="-1" strike="noStrike" u="sng">
                <a:solidFill>
                  <a:schemeClr val="dk1"/>
                </a:solidFill>
                <a:uFillTx/>
                <a:latin typeface="Calibri"/>
                <a:hlinkClick r:id="rId19"/>
              </a:rPr>
              <a:t>معدات تمزيق وإعادة تدوير النفايات الإلكترونية | تمزيق </a:t>
            </a:r>
            <a:r>
              <a:rPr b="0" lang="en-US" sz="1600" spc="-1" strike="noStrike" u="sng">
                <a:solidFill>
                  <a:schemeClr val="dk1"/>
                </a:solidFill>
                <a:uFillTx/>
                <a:latin typeface="Calibri"/>
                <a:hlinkClick r:id="rId20"/>
              </a:rPr>
              <a:t>CM (cmshredders.com)</a:t>
            </a:r>
            <a:r>
              <a:rPr b="0" lang="en-US" sz="1600" spc="-1" strike="noStrike">
                <a:solidFill>
                  <a:schemeClr val="dk1"/>
                </a:solidFill>
                <a:latin typeface="Calibri"/>
              </a:rPr>
              <a:t> </a:t>
            </a:r>
            <a:endParaRPr b="0" lang="en-US" sz="1600" spc="-1" strike="noStrike">
              <a:solidFill>
                <a:srgbClr val="000000"/>
              </a:solidFill>
              <a:latin typeface="Arial"/>
            </a:endParaRPr>
          </a:p>
          <a:p>
            <a:pPr algn="r" defTabSz="914400" rtl="1">
              <a:lnSpc>
                <a:spcPct val="107000"/>
              </a:lnSpc>
              <a:spcAft>
                <a:spcPts val="799"/>
              </a:spcAft>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346</TotalTime>
  <Application>LibreOffice/24.2.7.2$Linux_X86_64 LibreOffice_project/420$Build-2</Application>
  <AppVersion>15.0000</AppVersion>
  <Words>2489</Words>
  <Paragraphs>237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2023-08-10T05:30:16Z</dcterms:created>
  <dc:creator>Aseel Hanoon</dc:creator>
  <dc:description/>
  <dc:language>en-US</dc:language>
  <cp:lastModifiedBy>ASEEL AHMAD ABDEL WAHAB HANNOUN</cp:lastModifiedBy>
  <dcterms:modified xsi:type="dcterms:W3CDTF">2025-03-28T08:06:48Z</dcterms:modified>
  <cp:revision>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9</vt:i4>
  </property>
</Properties>
</file>