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2" r:id="rId4"/>
    <p:sldId id="270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9F567"/>
    <a:srgbClr val="50B248"/>
    <a:srgbClr val="9BCF62"/>
    <a:srgbClr val="FFB248"/>
    <a:srgbClr val="EEF2F4"/>
    <a:srgbClr val="9CD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6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314404" y="3736104"/>
            <a:ext cx="2540817" cy="1674048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0" y="5514789"/>
            <a:ext cx="1447979" cy="1343092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1"/>
            <a:ext cx="2581427" cy="3333740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962319" y="1"/>
            <a:ext cx="1295499" cy="112400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240784" y="5219527"/>
            <a:ext cx="1988449" cy="1638352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7132233" y="2619133"/>
            <a:ext cx="414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2233" y="4294739"/>
            <a:ext cx="414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9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/>
          <p:nvPr/>
        </p:nvSpPr>
        <p:spPr>
          <a:xfrm>
            <a:off x="2676498" y="3735976"/>
            <a:ext cx="1993233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/>
          <p:nvPr/>
        </p:nvSpPr>
        <p:spPr>
          <a:xfrm rot="758744">
            <a:off x="1597752" y="4527106"/>
            <a:ext cx="776501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7"/>
          <p:cNvSpPr/>
          <p:nvPr/>
        </p:nvSpPr>
        <p:spPr>
          <a:xfrm>
            <a:off x="2657487" y="0"/>
            <a:ext cx="2438517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7"/>
          <p:cNvSpPr/>
          <p:nvPr/>
        </p:nvSpPr>
        <p:spPr>
          <a:xfrm>
            <a:off x="2390807" y="5657699"/>
            <a:ext cx="1695516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>
            <a:off x="0" y="3876557"/>
            <a:ext cx="1295499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5096000" y="1190967"/>
            <a:ext cx="64864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5096000" y="2301200"/>
            <a:ext cx="31484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⊷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8433997" y="2301200"/>
            <a:ext cx="31484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⊷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2676498" y="3735976"/>
            <a:ext cx="1993233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758744">
            <a:off x="1597752" y="4527106"/>
            <a:ext cx="776501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/>
          <p:nvPr/>
        </p:nvSpPr>
        <p:spPr>
          <a:xfrm>
            <a:off x="2657487" y="0"/>
            <a:ext cx="2438517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2390807" y="5657699"/>
            <a:ext cx="1695516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0" y="3876557"/>
            <a:ext cx="1295499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096000" y="1190967"/>
            <a:ext cx="64864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5096000" y="2369567"/>
            <a:ext cx="2063200" cy="3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7264851" y="2369567"/>
            <a:ext cx="2063200" cy="3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9433701" y="2369567"/>
            <a:ext cx="2063200" cy="3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2676498" y="3735976"/>
            <a:ext cx="1993233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 rot="758744">
            <a:off x="1597752" y="4527106"/>
            <a:ext cx="776501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>
            <a:off x="2657487" y="0"/>
            <a:ext cx="2438517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2390807" y="5657699"/>
            <a:ext cx="1695516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>
            <a:off x="0" y="3876557"/>
            <a:ext cx="1295499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5760100" y="1190967"/>
            <a:ext cx="58224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1" y="0"/>
            <a:ext cx="12192124" cy="6858029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0"/>
          <p:cNvSpPr/>
          <p:nvPr/>
        </p:nvSpPr>
        <p:spPr>
          <a:xfrm>
            <a:off x="2200326" y="4317103"/>
            <a:ext cx="1240695" cy="1807563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0"/>
          <p:cNvSpPr/>
          <p:nvPr/>
        </p:nvSpPr>
        <p:spPr>
          <a:xfrm>
            <a:off x="1" y="3352803"/>
            <a:ext cx="1838473" cy="2543211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>
            <a:off x="2819438" y="1"/>
            <a:ext cx="1476469" cy="128596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295900" y="5773467"/>
            <a:ext cx="72864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 with leave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  <p:sp>
        <p:nvSpPr>
          <p:cNvPr id="94" name="Google Shape;94;p12"/>
          <p:cNvSpPr/>
          <p:nvPr/>
        </p:nvSpPr>
        <p:spPr>
          <a:xfrm rot="3560713">
            <a:off x="10559973" y="5519878"/>
            <a:ext cx="1506345" cy="91424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2"/>
          <p:cNvSpPr/>
          <p:nvPr/>
        </p:nvSpPr>
        <p:spPr>
          <a:xfrm rot="1619439">
            <a:off x="10025215" y="5284451"/>
            <a:ext cx="586803" cy="87639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2"/>
          <p:cNvSpPr/>
          <p:nvPr/>
        </p:nvSpPr>
        <p:spPr>
          <a:xfrm rot="-5564790">
            <a:off x="1542405" y="282001"/>
            <a:ext cx="896047" cy="715769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2"/>
          <p:cNvSpPr/>
          <p:nvPr/>
        </p:nvSpPr>
        <p:spPr>
          <a:xfrm rot="8585060">
            <a:off x="321473" y="352438"/>
            <a:ext cx="1300879" cy="2129580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4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  <p:sp>
        <p:nvSpPr>
          <p:cNvPr id="100" name="Google Shape;100;p13"/>
          <p:cNvSpPr/>
          <p:nvPr/>
        </p:nvSpPr>
        <p:spPr>
          <a:xfrm rot="3560713">
            <a:off x="10559973" y="5519878"/>
            <a:ext cx="1506345" cy="91424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3"/>
          <p:cNvSpPr/>
          <p:nvPr/>
        </p:nvSpPr>
        <p:spPr>
          <a:xfrm rot="1619439">
            <a:off x="10025215" y="5284451"/>
            <a:ext cx="586803" cy="87639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542405" y="282001"/>
            <a:ext cx="896047" cy="715769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3"/>
          <p:cNvSpPr/>
          <p:nvPr/>
        </p:nvSpPr>
        <p:spPr>
          <a:xfrm rot="8585060">
            <a:off x="321473" y="352438"/>
            <a:ext cx="1300879" cy="2129580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84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60100" y="1190967"/>
            <a:ext cx="58224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60100" y="2258909"/>
            <a:ext cx="58224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4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8D36-906F-AB43-844B-F96306F3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800" y="1855287"/>
            <a:ext cx="5822400" cy="921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0B248"/>
                </a:solidFill>
              </a:rPr>
              <a:t>Deforestation</a:t>
            </a:r>
            <a:r>
              <a:rPr lang="en-US" b="1" dirty="0"/>
              <a:t> Estimator </a:t>
            </a:r>
          </a:p>
        </p:txBody>
      </p:sp>
      <p:pic>
        <p:nvPicPr>
          <p:cNvPr id="3" name="Google Shape;109;p14">
            <a:extLst>
              <a:ext uri="{FF2B5EF4-FFF2-40B4-BE49-F238E27FC236}">
                <a16:creationId xmlns:a16="http://schemas.microsoft.com/office/drawing/2014/main" id="{E32AB554-A1C5-EF45-992A-7C86E55662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32" r="942"/>
          <a:stretch/>
        </p:blipFill>
        <p:spPr>
          <a:xfrm>
            <a:off x="7067132" y="2181574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E0079C-BF5C-BD48-BF77-B6112D9A7815}"/>
              </a:ext>
            </a:extLst>
          </p:cNvPr>
          <p:cNvSpPr txBox="1">
            <a:spLocks/>
          </p:cNvSpPr>
          <p:nvPr/>
        </p:nvSpPr>
        <p:spPr>
          <a:xfrm>
            <a:off x="3184800" y="2501003"/>
            <a:ext cx="58224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endParaRPr lang="en-US" b="1" dirty="0">
              <a:solidFill>
                <a:srgbClr val="EEF2F4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332D7F-917E-B245-8A3F-F6DF0652C2FF}"/>
              </a:ext>
            </a:extLst>
          </p:cNvPr>
          <p:cNvSpPr txBox="1">
            <a:spLocks/>
          </p:cNvSpPr>
          <p:nvPr/>
        </p:nvSpPr>
        <p:spPr>
          <a:xfrm>
            <a:off x="3184800" y="2776487"/>
            <a:ext cx="5822400" cy="221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2500" b="1" dirty="0"/>
              <a:t>Borealis AI </a:t>
            </a:r>
          </a:p>
          <a:p>
            <a:pPr algn="ctr"/>
            <a:r>
              <a:rPr lang="en-US" sz="2500" b="1" dirty="0">
                <a:solidFill>
                  <a:srgbClr val="B9F567"/>
                </a:solidFill>
              </a:rPr>
              <a:t>Group – Data Pirates</a:t>
            </a:r>
          </a:p>
          <a:p>
            <a:pPr algn="ctr"/>
            <a:endParaRPr lang="en-US" sz="1000" b="1" dirty="0">
              <a:solidFill>
                <a:srgbClr val="50B248"/>
              </a:solidFill>
            </a:endParaRP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Mentor – Muhammad Safa</a:t>
            </a: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Shayan Mohammadi Kubijari</a:t>
            </a: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Rastin Rassoli</a:t>
            </a: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Mohanna Shahrad</a:t>
            </a:r>
          </a:p>
        </p:txBody>
      </p:sp>
    </p:spTree>
    <p:extLst>
      <p:ext uri="{BB962C8B-B14F-4D97-AF65-F5344CB8AC3E}">
        <p14:creationId xmlns:p14="http://schemas.microsoft.com/office/powerpoint/2010/main" val="37614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1692CF-DB9A-D143-9BBA-83930D377C66}"/>
              </a:ext>
            </a:extLst>
          </p:cNvPr>
          <p:cNvSpPr txBox="1">
            <a:spLocks/>
          </p:cNvSpPr>
          <p:nvPr/>
        </p:nvSpPr>
        <p:spPr>
          <a:xfrm>
            <a:off x="4794739" y="1062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</a:rPr>
              <a:t>Insights</a:t>
            </a:r>
            <a:endParaRPr lang="en-US" dirty="0">
              <a:solidFill>
                <a:srgbClr val="9CD0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43B5A-BB47-584C-AA96-A95FD8E4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0307" cy="42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C7528-70FF-DA43-A422-FB030403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030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1692CF-DB9A-D143-9BBA-83930D377C66}"/>
              </a:ext>
            </a:extLst>
          </p:cNvPr>
          <p:cNvSpPr txBox="1">
            <a:spLocks/>
          </p:cNvSpPr>
          <p:nvPr/>
        </p:nvSpPr>
        <p:spPr>
          <a:xfrm>
            <a:off x="4970585" y="1542645"/>
            <a:ext cx="6799384" cy="7433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50B248"/>
                </a:solidFill>
                <a:latin typeface="Dosis ExtraLight"/>
                <a:cs typeface="Dosis ExtraLight"/>
              </a:rPr>
              <a:t>Recommendations &amp; Future Steps</a:t>
            </a:r>
            <a:endParaRPr lang="en-US" sz="4000" dirty="0">
              <a:solidFill>
                <a:srgbClr val="9CD0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2E86A1-FE11-014A-A849-0772B220CD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160D27-E585-4748-80DD-FB93C9D38AA9}"/>
              </a:ext>
            </a:extLst>
          </p:cNvPr>
          <p:cNvSpPr txBox="1">
            <a:spLocks/>
          </p:cNvSpPr>
          <p:nvPr/>
        </p:nvSpPr>
        <p:spPr>
          <a:xfrm>
            <a:off x="1584240" y="757424"/>
            <a:ext cx="5822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b="1" dirty="0">
                <a:solidFill>
                  <a:schemeClr val="tx2"/>
                </a:solidFill>
                <a:latin typeface="Dosis ExtraLight"/>
                <a:cs typeface="Dosis ExtraLight"/>
                <a:sym typeface="Dosis ExtraLight"/>
              </a:rPr>
              <a:t>Agenda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EE5308-4C8E-0D47-BCAB-8BF244E45016}"/>
              </a:ext>
            </a:extLst>
          </p:cNvPr>
          <p:cNvSpPr txBox="1">
            <a:spLocks/>
          </p:cNvSpPr>
          <p:nvPr/>
        </p:nvSpPr>
        <p:spPr>
          <a:xfrm>
            <a:off x="1584240" y="1936656"/>
            <a:ext cx="8550000" cy="4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Problem Statement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Use Case | How &amp; What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Step 1 – Data &amp; Tools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Step 2 – Model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Step 3 – Boosting &amp; Polishing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Barriers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Insights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Recommendations &amp; Future Actions</a:t>
            </a:r>
          </a:p>
        </p:txBody>
      </p:sp>
    </p:spTree>
    <p:extLst>
      <p:ext uri="{BB962C8B-B14F-4D97-AF65-F5344CB8AC3E}">
        <p14:creationId xmlns:p14="http://schemas.microsoft.com/office/powerpoint/2010/main" val="34453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37F394-DB26-264B-ABF9-7C4ED98911D7}"/>
              </a:ext>
            </a:extLst>
          </p:cNvPr>
          <p:cNvSpPr/>
          <p:nvPr/>
        </p:nvSpPr>
        <p:spPr>
          <a:xfrm>
            <a:off x="-244200" y="-82061"/>
            <a:ext cx="6340200" cy="6940062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7FBCCC-9EE5-8848-B11E-2848EB26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762000" y="-82061"/>
            <a:ext cx="6858000" cy="69400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CA99BA-6729-9A4A-ABDF-49BC1C50A94F}"/>
              </a:ext>
            </a:extLst>
          </p:cNvPr>
          <p:cNvSpPr txBox="1">
            <a:spLocks/>
          </p:cNvSpPr>
          <p:nvPr/>
        </p:nvSpPr>
        <p:spPr>
          <a:xfrm>
            <a:off x="3411405" y="417454"/>
            <a:ext cx="5822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tx2"/>
                </a:solidFill>
                <a:latin typeface="Dosis ExtraLight"/>
                <a:cs typeface="Dosis ExtraLight"/>
                <a:sym typeface="Dosis ExtraLight"/>
              </a:rPr>
              <a:t>Problem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 </a:t>
            </a:r>
            <a:r>
              <a:rPr lang="en-US" sz="5000" b="1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159A7-323A-5F4D-B84C-C2E857E6941A}"/>
              </a:ext>
            </a:extLst>
          </p:cNvPr>
          <p:cNvSpPr txBox="1"/>
          <p:nvPr/>
        </p:nvSpPr>
        <p:spPr>
          <a:xfrm>
            <a:off x="273601" y="2149021"/>
            <a:ext cx="58223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2"/>
                </a:solidFill>
                <a:latin typeface="Dosis ExtraLight"/>
              </a:rPr>
              <a:t>climate scientists </a:t>
            </a:r>
            <a:r>
              <a:rPr lang="en-US" sz="2300" b="1" dirty="0">
                <a:solidFill>
                  <a:schemeClr val="tx2"/>
                </a:solidFill>
                <a:latin typeface="Dosis ExtraLight"/>
                <a:sym typeface="Dosis ExtraLight"/>
              </a:rPr>
              <a:t>have</a:t>
            </a:r>
            <a:r>
              <a:rPr lang="en-US" sz="2300" b="1" dirty="0">
                <a:solidFill>
                  <a:schemeClr val="tx2"/>
                </a:solidFill>
                <a:latin typeface="Dosis ExtraLight"/>
              </a:rPr>
              <a:t> warned there are only a </a:t>
            </a:r>
            <a:r>
              <a:rPr lang="en-US" sz="3300" b="1" dirty="0">
                <a:solidFill>
                  <a:schemeClr val="tx2"/>
                </a:solidFill>
                <a:latin typeface="Dosis ExtraLight"/>
              </a:rPr>
              <a:t>dozen</a:t>
            </a:r>
            <a:r>
              <a:rPr lang="en-US" sz="2300" b="1" dirty="0">
                <a:solidFill>
                  <a:schemeClr val="tx2"/>
                </a:solidFill>
                <a:latin typeface="Dosis ExtraLight"/>
              </a:rPr>
              <a:t> years for stopping global warming and climate change</a:t>
            </a:r>
          </a:p>
          <a:p>
            <a:pPr>
              <a:buClr>
                <a:schemeClr val="tx2"/>
              </a:buClr>
            </a:pPr>
            <a:endParaRPr lang="en-US" sz="2000" b="1" dirty="0">
              <a:solidFill>
                <a:schemeClr val="tx2"/>
              </a:solidFill>
              <a:latin typeface="Dosis ExtraLight"/>
            </a:endParaRP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2"/>
                </a:solidFill>
                <a:latin typeface="Dosis ExtraLight"/>
              </a:rPr>
              <a:t>Largest sources of greenhouse gas emissions from human activities are </a:t>
            </a:r>
            <a:r>
              <a:rPr lang="en-US" sz="3300" b="1" dirty="0">
                <a:solidFill>
                  <a:schemeClr val="tx2"/>
                </a:solidFill>
                <a:latin typeface="Dosis ExtraLight"/>
              </a:rPr>
              <a:t>transportation</a:t>
            </a:r>
            <a:r>
              <a:rPr lang="en-US" sz="2300" b="1" dirty="0">
                <a:solidFill>
                  <a:schemeClr val="tx2"/>
                </a:solidFill>
                <a:latin typeface="Dosis ExtraLight"/>
              </a:rPr>
              <a:t> and </a:t>
            </a:r>
            <a:r>
              <a:rPr lang="en-US" sz="3300" b="1" dirty="0">
                <a:solidFill>
                  <a:schemeClr val="tx2"/>
                </a:solidFill>
                <a:latin typeface="Dosis ExtraLight"/>
              </a:rPr>
              <a:t>fossil</a:t>
            </a:r>
            <a:r>
              <a:rPr lang="en-US" sz="2300" b="1" dirty="0">
                <a:solidFill>
                  <a:schemeClr val="tx2"/>
                </a:solidFill>
                <a:latin typeface="Dosis ExtraLight"/>
              </a:rPr>
              <a:t> fuels</a:t>
            </a:r>
          </a:p>
          <a:p>
            <a:endParaRPr lang="en-US" sz="2300" b="1" dirty="0">
              <a:solidFill>
                <a:schemeClr val="tx2"/>
              </a:solidFill>
              <a:latin typeface="Dosis ExtraLight"/>
            </a:endParaRPr>
          </a:p>
          <a:p>
            <a:endParaRPr lang="en-US" sz="2300" b="1" dirty="0">
              <a:solidFill>
                <a:schemeClr val="tx2"/>
              </a:solidFill>
              <a:latin typeface="Dosis ExtraLight"/>
            </a:endParaRPr>
          </a:p>
          <a:p>
            <a:endParaRPr lang="en-US" sz="2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01144-9A4B-4149-A489-EBFB52CD4FC4}"/>
              </a:ext>
            </a:extLst>
          </p:cNvPr>
          <p:cNvSpPr txBox="1"/>
          <p:nvPr/>
        </p:nvSpPr>
        <p:spPr>
          <a:xfrm>
            <a:off x="6778736" y="2598003"/>
            <a:ext cx="49101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B248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FFB248"/>
                </a:solidFill>
                <a:latin typeface="Dosis ExtraLight"/>
              </a:rPr>
              <a:t>By absorbing carbon dioxide from the atmosphere, storing carbon in the soil, and releasing oxygen into the air, </a:t>
            </a:r>
            <a:r>
              <a:rPr lang="en-US" sz="3300" b="1" dirty="0">
                <a:solidFill>
                  <a:srgbClr val="FFB248"/>
                </a:solidFill>
                <a:latin typeface="Dosis ExtraLight"/>
              </a:rPr>
              <a:t>trees</a:t>
            </a:r>
            <a:r>
              <a:rPr lang="en-US" sz="2300" b="1" dirty="0">
                <a:solidFill>
                  <a:srgbClr val="FFB248"/>
                </a:solidFill>
                <a:latin typeface="Dosis ExtraLight"/>
              </a:rPr>
              <a:t> assist to mitigate climate change. </a:t>
            </a:r>
          </a:p>
        </p:txBody>
      </p:sp>
    </p:spTree>
    <p:extLst>
      <p:ext uri="{BB962C8B-B14F-4D97-AF65-F5344CB8AC3E}">
        <p14:creationId xmlns:p14="http://schemas.microsoft.com/office/powerpoint/2010/main" val="72506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06C0F4-D665-D643-870F-D4DFB3FCF43B}"/>
              </a:ext>
            </a:extLst>
          </p:cNvPr>
          <p:cNvSpPr/>
          <p:nvPr/>
        </p:nvSpPr>
        <p:spPr>
          <a:xfrm>
            <a:off x="85344" y="20514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E9757-47B8-6346-A7C6-9BFFE3E72BDF}"/>
              </a:ext>
            </a:extLst>
          </p:cNvPr>
          <p:cNvSpPr/>
          <p:nvPr/>
        </p:nvSpPr>
        <p:spPr>
          <a:xfrm>
            <a:off x="6096000" y="-20517"/>
            <a:ext cx="6340200" cy="6940062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7FBCCC-9EE5-8848-B11E-2848EB26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6096000" y="-41032"/>
            <a:ext cx="6858000" cy="69400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CA99BA-6729-9A4A-ABDF-49BC1C50A94F}"/>
              </a:ext>
            </a:extLst>
          </p:cNvPr>
          <p:cNvSpPr txBox="1">
            <a:spLocks/>
          </p:cNvSpPr>
          <p:nvPr/>
        </p:nvSpPr>
        <p:spPr>
          <a:xfrm>
            <a:off x="3411405" y="153311"/>
            <a:ext cx="5822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Problem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 </a:t>
            </a:r>
            <a:r>
              <a:rPr lang="en-US" sz="5000" b="1" dirty="0">
                <a:solidFill>
                  <a:schemeClr val="bg1"/>
                </a:solidFill>
                <a:latin typeface="Dosis ExtraLight"/>
                <a:cs typeface="Dosis ExtraLight"/>
                <a:sym typeface="Dosis ExtraLight"/>
              </a:rPr>
              <a:t>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01144-9A4B-4149-A489-EBFB52CD4FC4}"/>
              </a:ext>
            </a:extLst>
          </p:cNvPr>
          <p:cNvSpPr txBox="1"/>
          <p:nvPr/>
        </p:nvSpPr>
        <p:spPr>
          <a:xfrm>
            <a:off x="956336" y="2354185"/>
            <a:ext cx="4910138" cy="214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B248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FFB248"/>
                </a:solidFill>
                <a:latin typeface="Dosis ExtraLight"/>
              </a:rPr>
              <a:t>The goal of planting trees should be measurable </a:t>
            </a:r>
          </a:p>
          <a:p>
            <a:pPr marL="342900" indent="-342900">
              <a:lnSpc>
                <a:spcPct val="150000"/>
              </a:lnSpc>
              <a:buClr>
                <a:srgbClr val="FFB248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FFB248"/>
                </a:solidFill>
                <a:latin typeface="Dosis ExtraLight"/>
              </a:rPr>
              <a:t>There are many other questions which are unanswered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C3691-905D-2D4A-A826-9F9065CE5266}"/>
              </a:ext>
            </a:extLst>
          </p:cNvPr>
          <p:cNvSpPr txBox="1"/>
          <p:nvPr/>
        </p:nvSpPr>
        <p:spPr>
          <a:xfrm>
            <a:off x="6737466" y="2719945"/>
            <a:ext cx="4910138" cy="214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Dosis ExtraLight"/>
              </a:rPr>
              <a:t>How many trees should be planted?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Dosis ExtraLight"/>
              </a:rPr>
              <a:t>Where should these trees be planted?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Dosis ExtraLight"/>
              </a:rPr>
              <a:t>Which places are in more danger?  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068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29E4-EEE3-FE45-A3F7-C0320501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954" y="1601262"/>
            <a:ext cx="6486400" cy="921200"/>
          </a:xfrm>
        </p:spPr>
        <p:txBody>
          <a:bodyPr/>
          <a:lstStyle/>
          <a:p>
            <a:r>
              <a:rPr lang="en-US" sz="5000" b="1" dirty="0">
                <a:solidFill>
                  <a:srgbClr val="50B248"/>
                </a:solidFill>
              </a:rPr>
              <a:t>Use Case </a:t>
            </a:r>
            <a:r>
              <a:rPr lang="en-US" b="1" dirty="0">
                <a:solidFill>
                  <a:srgbClr val="50B248"/>
                </a:solidFill>
              </a:rPr>
              <a:t>| </a:t>
            </a:r>
            <a:r>
              <a:rPr lang="en-US" b="1" dirty="0">
                <a:solidFill>
                  <a:srgbClr val="9CD063"/>
                </a:solidFill>
              </a:rPr>
              <a:t>How &amp; What</a:t>
            </a:r>
            <a:endParaRPr lang="en-US" dirty="0">
              <a:solidFill>
                <a:srgbClr val="9CD06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AF5F-7068-E943-99AE-FA2668EF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0954" y="2452124"/>
            <a:ext cx="3543446" cy="4032000"/>
          </a:xfrm>
        </p:spPr>
        <p:txBody>
          <a:bodyPr/>
          <a:lstStyle/>
          <a:p>
            <a:r>
              <a:rPr lang="en-US" dirty="0">
                <a:solidFill>
                  <a:srgbClr val="50B248"/>
                </a:solidFill>
              </a:rPr>
              <a:t>How AI &amp; ML could help?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A913-1E49-884C-A122-B95B8FFD5E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244400" y="2452124"/>
            <a:ext cx="3543446" cy="4032000"/>
          </a:xfrm>
        </p:spPr>
        <p:txBody>
          <a:bodyPr/>
          <a:lstStyle/>
          <a:p>
            <a:r>
              <a:rPr lang="en-US" dirty="0">
                <a:solidFill>
                  <a:srgbClr val="50B248"/>
                </a:solidFill>
              </a:rPr>
              <a:t>What is Deforestation Estimator?</a:t>
            </a:r>
          </a:p>
        </p:txBody>
      </p:sp>
      <p:pic>
        <p:nvPicPr>
          <p:cNvPr id="5" name="Google Shape;485;p42">
            <a:extLst>
              <a:ext uri="{FF2B5EF4-FFF2-40B4-BE49-F238E27FC236}">
                <a16:creationId xmlns:a16="http://schemas.microsoft.com/office/drawing/2014/main" id="{4143F02D-25C4-504E-B7B1-4454A934F0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3" t="348" r="44644" b="22264"/>
          <a:stretch/>
        </p:blipFill>
        <p:spPr>
          <a:xfrm rot="6168900">
            <a:off x="3000568" y="3314066"/>
            <a:ext cx="1382577" cy="2076606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13A91-A7D0-2545-B091-514DB26C734A}"/>
              </a:ext>
            </a:extLst>
          </p:cNvPr>
          <p:cNvSpPr txBox="1"/>
          <p:nvPr/>
        </p:nvSpPr>
        <p:spPr>
          <a:xfrm>
            <a:off x="4857628" y="3444240"/>
            <a:ext cx="3688964" cy="268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Artificial Intelligence (AI) can help us to find the answers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700" b="1" dirty="0">
              <a:solidFill>
                <a:schemeClr val="bg2">
                  <a:lumMod val="75000"/>
                </a:schemeClr>
              </a:solidFill>
              <a:latin typeface="Dosis ExtraLight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Many Machin learning (ML) algorithms can predict future data using past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57416-B8DA-EF46-879F-F02629DB123D}"/>
              </a:ext>
            </a:extLst>
          </p:cNvPr>
          <p:cNvSpPr txBox="1"/>
          <p:nvPr/>
        </p:nvSpPr>
        <p:spPr>
          <a:xfrm>
            <a:off x="8401074" y="3450336"/>
            <a:ext cx="3688964" cy="197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Our ML model can be divided into two sub-models 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Deforestation rate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Disforestation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530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593C73-DF51-D240-BD64-97F2423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21" y="-11723"/>
            <a:ext cx="449469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6B6127-FE52-D54E-A7C8-41B764086351}"/>
              </a:ext>
            </a:extLst>
          </p:cNvPr>
          <p:cNvSpPr txBox="1">
            <a:spLocks/>
          </p:cNvSpPr>
          <p:nvPr/>
        </p:nvSpPr>
        <p:spPr>
          <a:xfrm>
            <a:off x="4915111" y="227179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9CD063"/>
                </a:solidFill>
                <a:latin typeface="Dosis ExtraLight"/>
                <a:cs typeface="Dosis ExtraLight"/>
                <a:sym typeface="Dosis ExtraLight"/>
              </a:rPr>
              <a:t>Step 1 – 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Data &amp; Tools</a:t>
            </a:r>
          </a:p>
        </p:txBody>
      </p:sp>
      <p:pic>
        <p:nvPicPr>
          <p:cNvPr id="6" name="Google Shape;262;p29">
            <a:extLst>
              <a:ext uri="{FF2B5EF4-FFF2-40B4-BE49-F238E27FC236}">
                <a16:creationId xmlns:a16="http://schemas.microsoft.com/office/drawing/2014/main" id="{277C832A-BD57-3D4D-9ABB-61FFD2081B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4553" t="17280" r="1113"/>
          <a:stretch/>
        </p:blipFill>
        <p:spPr>
          <a:xfrm rot="13971784">
            <a:off x="1779703" y="4148142"/>
            <a:ext cx="1453701" cy="228281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5D20F-BC78-9B43-8233-E4731446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822" y="4021014"/>
            <a:ext cx="4504219" cy="28369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3BF4A45-E323-7F4B-A421-02BEE8E7BB15}"/>
              </a:ext>
            </a:extLst>
          </p:cNvPr>
          <p:cNvSpPr txBox="1">
            <a:spLocks/>
          </p:cNvSpPr>
          <p:nvPr/>
        </p:nvSpPr>
        <p:spPr>
          <a:xfrm>
            <a:off x="4915110" y="1394563"/>
            <a:ext cx="2928565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Sources &amp; Tools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8229223-0DFE-5A40-B5E2-CFBF9C400126}"/>
              </a:ext>
            </a:extLst>
          </p:cNvPr>
          <p:cNvSpPr txBox="1">
            <a:spLocks/>
          </p:cNvSpPr>
          <p:nvPr/>
        </p:nvSpPr>
        <p:spPr>
          <a:xfrm>
            <a:off x="4915110" y="4021014"/>
            <a:ext cx="2049335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Preparation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ACCAEB-4F3A-BD46-8CC5-4CC2994A0585}"/>
              </a:ext>
            </a:extLst>
          </p:cNvPr>
          <p:cNvSpPr txBox="1">
            <a:spLocks/>
          </p:cNvSpPr>
          <p:nvPr/>
        </p:nvSpPr>
        <p:spPr>
          <a:xfrm>
            <a:off x="8756474" y="2477573"/>
            <a:ext cx="1838320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E46B6-D9DD-3845-98D3-A399816B2B63}"/>
              </a:ext>
            </a:extLst>
          </p:cNvPr>
          <p:cNvSpPr txBox="1"/>
          <p:nvPr/>
        </p:nvSpPr>
        <p:spPr>
          <a:xfrm>
            <a:off x="5067510" y="4612199"/>
            <a:ext cx="3688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Scale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Removing Useless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5CF54-5321-2B4A-9B50-830558DA2C06}"/>
              </a:ext>
            </a:extLst>
          </p:cNvPr>
          <p:cNvSpPr txBox="1"/>
          <p:nvPr/>
        </p:nvSpPr>
        <p:spPr>
          <a:xfrm>
            <a:off x="5067510" y="2059183"/>
            <a:ext cx="3688964" cy="180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Kaggle</a:t>
            </a:r>
            <a:endParaRPr lang="en-US" sz="700" b="1" dirty="0">
              <a:solidFill>
                <a:schemeClr val="bg2">
                  <a:lumMod val="75000"/>
                </a:schemeClr>
              </a:solidFill>
              <a:latin typeface="Dosis ExtraLight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GitHub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TheWorldBank Data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OECD Stats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4A029-9566-0743-8D55-031A43B5196E}"/>
              </a:ext>
            </a:extLst>
          </p:cNvPr>
          <p:cNvSpPr txBox="1"/>
          <p:nvPr/>
        </p:nvSpPr>
        <p:spPr>
          <a:xfrm>
            <a:off x="8750312" y="3101697"/>
            <a:ext cx="3688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Finding Appropriate Data 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Finding Inclusive Data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Finding Accurate Data</a:t>
            </a:r>
          </a:p>
        </p:txBody>
      </p:sp>
    </p:spTree>
    <p:extLst>
      <p:ext uri="{BB962C8B-B14F-4D97-AF65-F5344CB8AC3E}">
        <p14:creationId xmlns:p14="http://schemas.microsoft.com/office/powerpoint/2010/main" val="27525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6B6127-FE52-D54E-A7C8-41B764086351}"/>
              </a:ext>
            </a:extLst>
          </p:cNvPr>
          <p:cNvSpPr txBox="1">
            <a:spLocks/>
          </p:cNvSpPr>
          <p:nvPr/>
        </p:nvSpPr>
        <p:spPr>
          <a:xfrm>
            <a:off x="4585927" y="300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9CD063"/>
                </a:solidFill>
                <a:latin typeface="Dosis ExtraLight"/>
                <a:cs typeface="Dosis ExtraLight"/>
                <a:sym typeface="Dosis ExtraLight"/>
              </a:rPr>
              <a:t>Step 2 – 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BF4A45-E323-7F4B-A421-02BEE8E7BB15}"/>
              </a:ext>
            </a:extLst>
          </p:cNvPr>
          <p:cNvSpPr txBox="1">
            <a:spLocks/>
          </p:cNvSpPr>
          <p:nvPr/>
        </p:nvSpPr>
        <p:spPr>
          <a:xfrm>
            <a:off x="4585927" y="1467384"/>
            <a:ext cx="1838320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Candidates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ACCAEB-4F3A-BD46-8CC5-4CC2994A0585}"/>
              </a:ext>
            </a:extLst>
          </p:cNvPr>
          <p:cNvSpPr txBox="1">
            <a:spLocks/>
          </p:cNvSpPr>
          <p:nvPr/>
        </p:nvSpPr>
        <p:spPr>
          <a:xfrm>
            <a:off x="4585927" y="4094166"/>
            <a:ext cx="3456104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Selection &amp; Strategies</a:t>
            </a:r>
          </a:p>
        </p:txBody>
      </p:sp>
      <p:pic>
        <p:nvPicPr>
          <p:cNvPr id="9" name="Google Shape;109;p14">
            <a:extLst>
              <a:ext uri="{FF2B5EF4-FFF2-40B4-BE49-F238E27FC236}">
                <a16:creationId xmlns:a16="http://schemas.microsoft.com/office/drawing/2014/main" id="{4EDCAB71-BBE6-3A40-BFC9-E05D97052F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32" r="942"/>
          <a:stretch/>
        </p:blipFill>
        <p:spPr>
          <a:xfrm rot="15594124">
            <a:off x="9794814" y="37596"/>
            <a:ext cx="2893918" cy="2594867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27AB32-5683-3B44-B264-8AE91129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093"/>
            <a:ext cx="4338166" cy="3106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52E34-B3EB-0B41-88D9-E2A2480ED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85" y="3440723"/>
            <a:ext cx="4431951" cy="30759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083D91-9B1B-1C4A-A4E2-0596BC6E0EA4}"/>
              </a:ext>
            </a:extLst>
          </p:cNvPr>
          <p:cNvSpPr/>
          <p:nvPr/>
        </p:nvSpPr>
        <p:spPr>
          <a:xfrm>
            <a:off x="2508738" y="0"/>
            <a:ext cx="1829428" cy="621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F8957-1CD2-6640-9768-C3B8DB3D25F6}"/>
              </a:ext>
            </a:extLst>
          </p:cNvPr>
          <p:cNvSpPr txBox="1"/>
          <p:nvPr/>
        </p:nvSpPr>
        <p:spPr>
          <a:xfrm>
            <a:off x="4585927" y="2042740"/>
            <a:ext cx="36889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Linear Regression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Ensemble Trees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Arima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XGBoost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LightGBM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B6B4F-7B9E-A344-9D7F-D23102AB8391}"/>
              </a:ext>
            </a:extLst>
          </p:cNvPr>
          <p:cNvSpPr txBox="1"/>
          <p:nvPr/>
        </p:nvSpPr>
        <p:spPr>
          <a:xfrm>
            <a:off x="4585927" y="4718290"/>
            <a:ext cx="3688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Feature Analysis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2">
                    <a:lumMod val="75000"/>
                  </a:schemeClr>
                </a:solidFill>
                <a:latin typeface="Dosis ExtraLight"/>
              </a:rPr>
              <a:t>R2 Score</a:t>
            </a:r>
          </a:p>
        </p:txBody>
      </p:sp>
    </p:spTree>
    <p:extLst>
      <p:ext uri="{BB962C8B-B14F-4D97-AF65-F5344CB8AC3E}">
        <p14:creationId xmlns:p14="http://schemas.microsoft.com/office/powerpoint/2010/main" val="30759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6B6127-FE52-D54E-A7C8-41B764086351}"/>
              </a:ext>
            </a:extLst>
          </p:cNvPr>
          <p:cNvSpPr txBox="1">
            <a:spLocks/>
          </p:cNvSpPr>
          <p:nvPr/>
        </p:nvSpPr>
        <p:spPr>
          <a:xfrm>
            <a:off x="4585927" y="300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9CD063"/>
                </a:solidFill>
                <a:latin typeface="Dosis ExtraLight"/>
                <a:cs typeface="Dosis ExtraLight"/>
                <a:sym typeface="Dosis ExtraLight"/>
              </a:rPr>
              <a:t>Step 3 – 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Boosting &amp; Polishing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BF4A45-E323-7F4B-A421-02BEE8E7BB15}"/>
              </a:ext>
            </a:extLst>
          </p:cNvPr>
          <p:cNvSpPr txBox="1">
            <a:spLocks/>
          </p:cNvSpPr>
          <p:nvPr/>
        </p:nvSpPr>
        <p:spPr>
          <a:xfrm>
            <a:off x="4585927" y="1467384"/>
            <a:ext cx="1838320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Boosting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ACCAEB-4F3A-BD46-8CC5-4CC2994A0585}"/>
              </a:ext>
            </a:extLst>
          </p:cNvPr>
          <p:cNvSpPr txBox="1">
            <a:spLocks/>
          </p:cNvSpPr>
          <p:nvPr/>
        </p:nvSpPr>
        <p:spPr>
          <a:xfrm>
            <a:off x="4585927" y="4021014"/>
            <a:ext cx="3456104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Polishing</a:t>
            </a:r>
          </a:p>
        </p:txBody>
      </p:sp>
      <p:pic>
        <p:nvPicPr>
          <p:cNvPr id="10" name="Google Shape;126;p16">
            <a:extLst>
              <a:ext uri="{FF2B5EF4-FFF2-40B4-BE49-F238E27FC236}">
                <a16:creationId xmlns:a16="http://schemas.microsoft.com/office/drawing/2014/main" id="{8C4AEA08-8961-2E4C-AF38-8B71843B09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436" r="8444"/>
          <a:stretch/>
        </p:blipFill>
        <p:spPr>
          <a:xfrm rot="20581908">
            <a:off x="1213244" y="4010885"/>
            <a:ext cx="2448679" cy="287791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27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C9982-5F95-2B40-8EA7-CAB81ECF7D5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9BC6BD-5F4B-884F-9E54-10C9B22FADB7}"/>
              </a:ext>
            </a:extLst>
          </p:cNvPr>
          <p:cNvSpPr txBox="1">
            <a:spLocks/>
          </p:cNvSpPr>
          <p:nvPr/>
        </p:nvSpPr>
        <p:spPr>
          <a:xfrm>
            <a:off x="541465" y="4524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Barriers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AE9D2-C517-4147-A849-7F7702C0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65" y="1840523"/>
            <a:ext cx="4548554" cy="317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7C348-5CED-1D47-B48F-297C5EEA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08" y="842379"/>
            <a:ext cx="4217377" cy="667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3E7BC5-AFDE-EF4B-B786-0DFBA3D14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042" y="5348465"/>
            <a:ext cx="4114311" cy="7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5031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Solanio · SlidesCarnival</Template>
  <TotalTime>188</TotalTime>
  <Words>271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Dosis ExtraLight</vt:lpstr>
      <vt:lpstr>Pontano Sans</vt:lpstr>
      <vt:lpstr>Solanio template</vt:lpstr>
      <vt:lpstr>Deforestation Estimator </vt:lpstr>
      <vt:lpstr>PowerPoint Presentation</vt:lpstr>
      <vt:lpstr>PowerPoint Presentation</vt:lpstr>
      <vt:lpstr>PowerPoint Presentation</vt:lpstr>
      <vt:lpstr>Use Case | How &amp; What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231</cp:revision>
  <dcterms:created xsi:type="dcterms:W3CDTF">2021-11-22T16:59:06Z</dcterms:created>
  <dcterms:modified xsi:type="dcterms:W3CDTF">2021-11-26T16:34:48Z</dcterms:modified>
</cp:coreProperties>
</file>