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3"/>
  </p:notesMasterIdLst>
  <p:sldIdLst>
    <p:sldId id="258" r:id="rId2"/>
    <p:sldId id="283" r:id="rId3"/>
    <p:sldId id="259" r:id="rId4"/>
    <p:sldId id="260" r:id="rId5"/>
    <p:sldId id="262" r:id="rId6"/>
    <p:sldId id="284" r:id="rId7"/>
    <p:sldId id="272" r:id="rId8"/>
    <p:sldId id="263" r:id="rId9"/>
    <p:sldId id="265" r:id="rId10"/>
    <p:sldId id="285" r:id="rId11"/>
    <p:sldId id="289" r:id="rId12"/>
    <p:sldId id="287" r:id="rId13"/>
    <p:sldId id="288" r:id="rId14"/>
    <p:sldId id="276" r:id="rId15"/>
    <p:sldId id="273" r:id="rId16"/>
    <p:sldId id="290" r:id="rId17"/>
    <p:sldId id="291" r:id="rId18"/>
    <p:sldId id="292" r:id="rId19"/>
    <p:sldId id="293" r:id="rId20"/>
    <p:sldId id="280" r:id="rId21"/>
    <p:sldId id="277" r:id="rId22"/>
    <p:sldId id="274" r:id="rId23"/>
    <p:sldId id="281" r:id="rId24"/>
    <p:sldId id="279" r:id="rId25"/>
    <p:sldId id="278" r:id="rId26"/>
    <p:sldId id="282" r:id="rId27"/>
    <p:sldId id="266" r:id="rId28"/>
    <p:sldId id="294" r:id="rId29"/>
    <p:sldId id="268" r:id="rId30"/>
    <p:sldId id="269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208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C743C-AE8A-4F63-BEC3-49903B5D84B5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F55A4-75E0-4C9D-9926-DFD4ECF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9B4BA-C116-409A-BA03-BC2D5AC97D8B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F08F-36F2-4064-A919-32C244226BCB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9165-AE5A-4428-B70F-69C1740B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1105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F08F-36F2-4064-A919-32C244226BCB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9165-AE5A-4428-B70F-69C1740B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8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F08F-36F2-4064-A919-32C244226BCB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9165-AE5A-4428-B70F-69C1740B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301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F08F-36F2-4064-A919-32C244226BCB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9165-AE5A-4428-B70F-69C1740B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2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F08F-36F2-4064-A919-32C244226BCB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9165-AE5A-4428-B70F-69C1740B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5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F08F-36F2-4064-A919-32C244226BCB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9165-AE5A-4428-B70F-69C1740B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8704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F08F-36F2-4064-A919-32C244226BCB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9165-AE5A-4428-B70F-69C1740B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89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F08F-36F2-4064-A919-32C244226BCB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9165-AE5A-4428-B70F-69C1740B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F08F-36F2-4064-A919-32C244226BCB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9165-AE5A-4428-B70F-69C1740B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504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F08F-36F2-4064-A919-32C244226BCB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9165-AE5A-4428-B70F-69C1740B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25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F08F-36F2-4064-A919-32C244226BCB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9165-AE5A-4428-B70F-69C1740B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0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F08F-36F2-4064-A919-32C244226BCB}" type="datetimeFigureOut">
              <a:rPr lang="en-US" smtClean="0"/>
              <a:t>27/02/18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9165-AE5A-4428-B70F-69C1740B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1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472" y="2461055"/>
            <a:ext cx="8001056" cy="43088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all" spc="0" dirty="0" smtClean="0">
                <a:ln w="9000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  <a:endParaRPr lang="en-US" sz="2200" b="1" cap="all" spc="0" dirty="0">
              <a:ln w="9000" cmpd="sng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380672"/>
            <a:ext cx="3429000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Guide :                                                                                         </a:t>
            </a:r>
          </a:p>
          <a:p>
            <a:pPr marL="358775"/>
            <a:r>
              <a:rPr lang="en-US" dirty="0" err="1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Ms.Soja</a:t>
            </a:r>
            <a:r>
              <a:rPr lang="en-US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Rani,</a:t>
            </a:r>
          </a:p>
          <a:p>
            <a:pPr marL="358775"/>
            <a:r>
              <a:rPr lang="en-US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Sr.Assistant Professor,</a:t>
            </a:r>
          </a:p>
          <a:p>
            <a:pPr marL="358775"/>
            <a:r>
              <a:rPr lang="en-US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Dept. of CSE,</a:t>
            </a:r>
          </a:p>
          <a:p>
            <a:pPr marL="358775"/>
            <a:r>
              <a:rPr lang="en-US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NHCE, Bangalore</a:t>
            </a:r>
            <a:endParaRPr lang="en-US" dirty="0">
              <a:ln w="1905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1275" y="3311937"/>
            <a:ext cx="6921450" cy="156966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>
                  <a:solidFill>
                    <a:schemeClr val="accent1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Convolutional Neural Networks for Handwritten Text Conversion and post processing using NLP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750067" y="286720"/>
            <a:ext cx="7643866" cy="1964338"/>
            <a:chOff x="500034" y="313955"/>
            <a:chExt cx="7072362" cy="1543385"/>
          </a:xfrm>
        </p:grpSpPr>
        <p:pic>
          <p:nvPicPr>
            <p:cNvPr id="11" name="Picture 2" descr="F:\RONNIE-NHCE\projects\NHCE LOGO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 l="11641" t="76667" r="11729"/>
            <a:stretch>
              <a:fillRect/>
            </a:stretch>
          </p:blipFill>
          <p:spPr bwMode="auto">
            <a:xfrm>
              <a:off x="571472" y="1357298"/>
              <a:ext cx="7000924" cy="500042"/>
            </a:xfrm>
            <a:prstGeom prst="rect">
              <a:avLst/>
            </a:prstGeom>
            <a:noFill/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13955"/>
              <a:ext cx="1190625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034" y="357166"/>
              <a:ext cx="1476375" cy="10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2" descr="C:\Users\Santhosh\Desktop\8TH SEMESTER\PROJECT(BSN)\referance and images\colg logo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143108" y="527035"/>
              <a:ext cx="3673475" cy="830263"/>
            </a:xfrm>
            <a:prstGeom prst="rect">
              <a:avLst/>
            </a:prstGeom>
            <a:noFill/>
          </p:spPr>
        </p:pic>
      </p:grpSp>
      <p:sp>
        <p:nvSpPr>
          <p:cNvPr id="10" name="Rectangle 9"/>
          <p:cNvSpPr/>
          <p:nvPr/>
        </p:nvSpPr>
        <p:spPr>
          <a:xfrm>
            <a:off x="5432506" y="5358559"/>
            <a:ext cx="369476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By :                                                                                         </a:t>
            </a:r>
          </a:p>
          <a:p>
            <a:r>
              <a:rPr lang="en-US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    Mohan Krishna B(1NH14CS071)</a:t>
            </a:r>
          </a:p>
          <a:p>
            <a:r>
              <a:rPr lang="en-US" dirty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err="1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Swathi</a:t>
            </a:r>
            <a:r>
              <a:rPr lang="en-US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Madhavan</a:t>
            </a:r>
            <a:r>
              <a:rPr lang="en-US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(1NH14CS732)</a:t>
            </a:r>
          </a:p>
          <a:p>
            <a:r>
              <a:rPr lang="en-US" dirty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   Prakash H (1NH14CS167)</a:t>
            </a:r>
          </a:p>
          <a:p>
            <a:r>
              <a:rPr lang="en-US" dirty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   Rahul N (1NH14CS098)</a:t>
            </a:r>
          </a:p>
        </p:txBody>
      </p:sp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"/>
          <a:stretch/>
        </p:blipFill>
        <p:spPr bwMode="auto">
          <a:xfrm>
            <a:off x="152400" y="0"/>
            <a:ext cx="88392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1293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448550" cy="8540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7818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693134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448550" cy="8540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42711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448550" cy="8540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Machine Learning </a:t>
            </a:r>
            <a:r>
              <a:rPr lang="en-US" sz="3200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(continued)</a:t>
            </a:r>
            <a:endParaRPr lang="en-IN" sz="4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086600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04890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Neural Networks </a:t>
            </a:r>
            <a:endParaRPr lang="en-IN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1886744"/>
            <a:ext cx="5553075" cy="4229100"/>
          </a:xfrm>
        </p:spPr>
      </p:pic>
    </p:spTree>
    <p:extLst>
      <p:ext uri="{BB962C8B-B14F-4D97-AF65-F5344CB8AC3E}">
        <p14:creationId xmlns:p14="http://schemas.microsoft.com/office/powerpoint/2010/main" val="207073812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6705600" cy="1006474"/>
          </a:xfrm>
        </p:spPr>
        <p:txBody>
          <a:bodyPr/>
          <a:lstStyle/>
          <a:p>
            <a:pPr algn="ctr"/>
            <a:r>
              <a:rPr lang="en-IN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Convolutional Neural Networks</a:t>
            </a:r>
            <a:endParaRPr lang="en-IN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90600"/>
            <a:ext cx="6019800" cy="3386138"/>
          </a:xfrm>
        </p:spPr>
      </p:pic>
      <p:sp>
        <p:nvSpPr>
          <p:cNvPr id="5" name="TextBox 4"/>
          <p:cNvSpPr txBox="1"/>
          <p:nvPr/>
        </p:nvSpPr>
        <p:spPr>
          <a:xfrm>
            <a:off x="2362200" y="4572000"/>
            <a:ext cx="45720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latin typeface="Times New Roman"/>
                <a:cs typeface="Times New Roman"/>
              </a:rPr>
              <a:t>CNN uses 3 main concepts: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v"/>
            </a:pPr>
            <a:r>
              <a:rPr lang="en-US" sz="2800" dirty="0" smtClean="0">
                <a:latin typeface="Times New Roman"/>
                <a:cs typeface="Times New Roman"/>
              </a:rPr>
              <a:t>Local Receptive fields 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v"/>
            </a:pPr>
            <a:r>
              <a:rPr lang="en-US" sz="2800" dirty="0" smtClean="0">
                <a:latin typeface="Times New Roman"/>
                <a:cs typeface="Times New Roman"/>
              </a:rPr>
              <a:t>Weights and Biases 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v"/>
            </a:pPr>
            <a:r>
              <a:rPr lang="en-US" sz="2800" dirty="0" smtClean="0">
                <a:latin typeface="Times New Roman"/>
                <a:cs typeface="Times New Roman"/>
              </a:rPr>
              <a:t>Activation and Pooling 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9134920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/>
          <a:stretch/>
        </p:blipFill>
        <p:spPr bwMode="auto">
          <a:xfrm>
            <a:off x="0" y="3352800"/>
            <a:ext cx="9144000" cy="3124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424720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8042900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609600"/>
            <a:ext cx="39607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sz="4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function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905000"/>
            <a:ext cx="7924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3600"/>
              </a:spcAft>
              <a:buFont typeface="Wingdings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or normalized exponential function is a generalization of the logistic function. It uses the logistic regression algorithm.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3600"/>
              </a:spcAft>
              <a:buFont typeface="Wingdings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often used in the final layer of a CNN.</a:t>
            </a:r>
          </a:p>
          <a:p>
            <a:pPr marL="457200" indent="-457200" algn="just">
              <a:spcAft>
                <a:spcPts val="3600"/>
              </a:spcAft>
              <a:buFont typeface="Wingdings" charset="2"/>
              <a:buChar char="v"/>
            </a:pPr>
            <a:r>
              <a:rPr lang="en-US" sz="2800" dirty="0" err="1"/>
              <a:t>S</a:t>
            </a:r>
            <a:r>
              <a:rPr lang="en-US" sz="2800" dirty="0" err="1" smtClean="0"/>
              <a:t>oftmax</a:t>
            </a:r>
            <a:r>
              <a:rPr lang="en-US" sz="2800" dirty="0" smtClean="0"/>
              <a:t> </a:t>
            </a:r>
            <a:r>
              <a:rPr lang="en-US" sz="2800" dirty="0"/>
              <a:t>produces multiple outputs for an input array. The sum of the </a:t>
            </a:r>
            <a:r>
              <a:rPr lang="en-US" sz="2800" dirty="0" err="1"/>
              <a:t>softmax</a:t>
            </a:r>
            <a:r>
              <a:rPr lang="en-US" sz="2800" dirty="0"/>
              <a:t> outputs is always equal to 1.</a:t>
            </a:r>
            <a:r>
              <a:rPr lang="en-US" sz="2800" dirty="0"/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78054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7387" y="381000"/>
            <a:ext cx="59805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Softmax</a:t>
            </a:r>
            <a:r>
              <a:rPr lang="en-US" sz="4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function </a:t>
            </a:r>
            <a:r>
              <a:rPr lang="en-US" sz="32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(continued)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4038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σ</a:t>
            </a:r>
            <a:r>
              <a:rPr lang="en-US" sz="2800" dirty="0"/>
              <a:t>(x</a:t>
            </a:r>
            <a:r>
              <a:rPr lang="en-US" sz="2800" baseline="-25000" dirty="0"/>
              <a:t>1</a:t>
            </a:r>
            <a:r>
              <a:rPr lang="en-US" sz="2800" dirty="0"/>
              <a:t>) = e</a:t>
            </a:r>
            <a:r>
              <a:rPr lang="en-US" sz="2800" baseline="30000" dirty="0"/>
              <a:t>x1</a:t>
            </a:r>
            <a:r>
              <a:rPr lang="en-US" sz="2800" dirty="0"/>
              <a:t> / (e</a:t>
            </a:r>
            <a:r>
              <a:rPr lang="en-US" sz="2800" baseline="30000" dirty="0"/>
              <a:t>x1</a:t>
            </a:r>
            <a:r>
              <a:rPr lang="en-US" sz="2800" dirty="0"/>
              <a:t>+e</a:t>
            </a:r>
            <a:r>
              <a:rPr lang="en-US" sz="2800" baseline="30000" dirty="0"/>
              <a:t>x2</a:t>
            </a:r>
            <a:r>
              <a:rPr lang="en-US" sz="2800" dirty="0"/>
              <a:t>+</a:t>
            </a:r>
            <a:r>
              <a:rPr lang="en-US" sz="2800" dirty="0" smtClean="0"/>
              <a:t>e</a:t>
            </a:r>
            <a:r>
              <a:rPr lang="en-US" sz="2800" baseline="30000" dirty="0" smtClean="0"/>
              <a:t>x3</a:t>
            </a:r>
            <a:r>
              <a:rPr lang="en-US" sz="2800" dirty="0" smtClean="0"/>
              <a:t>) </a:t>
            </a:r>
            <a:r>
              <a:rPr lang="en-US" sz="2800" dirty="0"/>
              <a:t>= e</a:t>
            </a:r>
            <a:r>
              <a:rPr lang="en-US" sz="2800" baseline="30000" dirty="0"/>
              <a:t>2</a:t>
            </a:r>
            <a:r>
              <a:rPr lang="en-US" sz="2800" dirty="0"/>
              <a:t> / (e</a:t>
            </a:r>
            <a:r>
              <a:rPr lang="en-US" sz="2800" baseline="30000" dirty="0"/>
              <a:t>2</a:t>
            </a:r>
            <a:r>
              <a:rPr lang="en-US" sz="2800" dirty="0"/>
              <a:t> + e</a:t>
            </a:r>
            <a:r>
              <a:rPr lang="en-US" sz="2800" baseline="30000" dirty="0"/>
              <a:t>1</a:t>
            </a:r>
            <a:r>
              <a:rPr lang="en-US" sz="2800" dirty="0"/>
              <a:t>+ e</a:t>
            </a:r>
            <a:r>
              <a:rPr lang="en-US" sz="2800" baseline="30000" dirty="0"/>
              <a:t>0.1</a:t>
            </a:r>
            <a:r>
              <a:rPr lang="en-US" sz="2800" dirty="0"/>
              <a:t>) = 0.7</a:t>
            </a:r>
          </a:p>
          <a:p>
            <a:r>
              <a:rPr lang="en-US" sz="2800" dirty="0" err="1"/>
              <a:t>σ</a:t>
            </a:r>
            <a:r>
              <a:rPr lang="en-US" sz="2800" dirty="0"/>
              <a:t>(x</a:t>
            </a:r>
            <a:r>
              <a:rPr lang="en-US" sz="2800" baseline="-25000" dirty="0"/>
              <a:t>2</a:t>
            </a:r>
            <a:r>
              <a:rPr lang="en-US" sz="2800" dirty="0"/>
              <a:t>) = </a:t>
            </a:r>
            <a:r>
              <a:rPr lang="en-US" sz="2800" dirty="0" smtClean="0"/>
              <a:t>e</a:t>
            </a:r>
            <a:r>
              <a:rPr lang="en-US" sz="2800" baseline="30000" dirty="0" smtClean="0"/>
              <a:t>x2</a:t>
            </a:r>
            <a:r>
              <a:rPr lang="en-US" sz="2800" dirty="0"/>
              <a:t> / (e</a:t>
            </a:r>
            <a:r>
              <a:rPr lang="en-US" sz="2800" baseline="30000" dirty="0"/>
              <a:t>x1</a:t>
            </a:r>
            <a:r>
              <a:rPr lang="en-US" sz="2800" dirty="0"/>
              <a:t>+e</a:t>
            </a:r>
            <a:r>
              <a:rPr lang="en-US" sz="2800" baseline="30000" dirty="0"/>
              <a:t>x2</a:t>
            </a:r>
            <a:r>
              <a:rPr lang="en-US" sz="2800" dirty="0"/>
              <a:t>+e</a:t>
            </a:r>
            <a:r>
              <a:rPr lang="en-US" sz="2800" baseline="30000" dirty="0"/>
              <a:t>x3</a:t>
            </a:r>
            <a:r>
              <a:rPr lang="en-US" sz="2800" dirty="0"/>
              <a:t>) </a:t>
            </a:r>
            <a:r>
              <a:rPr lang="en-US" sz="2800" dirty="0" smtClean="0"/>
              <a:t>= </a:t>
            </a:r>
            <a:r>
              <a:rPr lang="en-US" sz="2800" dirty="0"/>
              <a:t>e</a:t>
            </a:r>
            <a:r>
              <a:rPr lang="en-US" sz="2800" baseline="30000" dirty="0"/>
              <a:t>1</a:t>
            </a:r>
            <a:r>
              <a:rPr lang="en-US" sz="2800" dirty="0"/>
              <a:t> / (e</a:t>
            </a:r>
            <a:r>
              <a:rPr lang="en-US" sz="2800" baseline="30000" dirty="0"/>
              <a:t>2</a:t>
            </a:r>
            <a:r>
              <a:rPr lang="en-US" sz="2800" dirty="0"/>
              <a:t> + e</a:t>
            </a:r>
            <a:r>
              <a:rPr lang="en-US" sz="2800" baseline="30000" dirty="0"/>
              <a:t>1</a:t>
            </a:r>
            <a:r>
              <a:rPr lang="en-US" sz="2800" dirty="0"/>
              <a:t>+ e</a:t>
            </a:r>
            <a:r>
              <a:rPr lang="en-US" sz="2800" baseline="30000" dirty="0"/>
              <a:t>0.1</a:t>
            </a:r>
            <a:r>
              <a:rPr lang="en-US" sz="2800" dirty="0"/>
              <a:t>) = 0.2</a:t>
            </a:r>
          </a:p>
          <a:p>
            <a:r>
              <a:rPr lang="en-US" sz="2800" dirty="0" err="1"/>
              <a:t>σ</a:t>
            </a:r>
            <a:r>
              <a:rPr lang="en-US" sz="2800" dirty="0"/>
              <a:t>(x</a:t>
            </a:r>
            <a:r>
              <a:rPr lang="en-US" sz="2800" baseline="-25000" dirty="0"/>
              <a:t>3</a:t>
            </a:r>
            <a:r>
              <a:rPr lang="en-US" sz="2800" dirty="0"/>
              <a:t>) = </a:t>
            </a:r>
            <a:r>
              <a:rPr lang="en-US" sz="2800" dirty="0" smtClean="0"/>
              <a:t>e</a:t>
            </a:r>
            <a:r>
              <a:rPr lang="en-US" sz="2800" baseline="30000" dirty="0" smtClean="0"/>
              <a:t>x3</a:t>
            </a:r>
            <a:r>
              <a:rPr lang="en-US" sz="2800" dirty="0"/>
              <a:t> / (e</a:t>
            </a:r>
            <a:r>
              <a:rPr lang="en-US" sz="2800" baseline="30000" dirty="0"/>
              <a:t>x1</a:t>
            </a:r>
            <a:r>
              <a:rPr lang="en-US" sz="2800" dirty="0"/>
              <a:t>+e</a:t>
            </a:r>
            <a:r>
              <a:rPr lang="en-US" sz="2800" baseline="30000" dirty="0"/>
              <a:t>x2</a:t>
            </a:r>
            <a:r>
              <a:rPr lang="en-US" sz="2800" dirty="0"/>
              <a:t>+e</a:t>
            </a:r>
            <a:r>
              <a:rPr lang="en-US" sz="2800" baseline="30000" dirty="0"/>
              <a:t>x3</a:t>
            </a:r>
            <a:r>
              <a:rPr lang="en-US" sz="2800" dirty="0"/>
              <a:t>) </a:t>
            </a:r>
            <a:r>
              <a:rPr lang="en-US" sz="2800" dirty="0" smtClean="0"/>
              <a:t>= </a:t>
            </a:r>
            <a:r>
              <a:rPr lang="en-US" sz="2800" dirty="0"/>
              <a:t>e</a:t>
            </a:r>
            <a:r>
              <a:rPr lang="en-US" sz="2800" baseline="30000" dirty="0"/>
              <a:t>0.1</a:t>
            </a:r>
            <a:r>
              <a:rPr lang="en-US" sz="2800" dirty="0"/>
              <a:t> / (e</a:t>
            </a:r>
            <a:r>
              <a:rPr lang="en-US" sz="2800" baseline="30000" dirty="0"/>
              <a:t>2</a:t>
            </a:r>
            <a:r>
              <a:rPr lang="en-US" sz="2800" dirty="0"/>
              <a:t> + e</a:t>
            </a:r>
            <a:r>
              <a:rPr lang="en-US" sz="2800" baseline="30000" dirty="0"/>
              <a:t>1</a:t>
            </a:r>
            <a:r>
              <a:rPr lang="en-US" sz="2800" dirty="0"/>
              <a:t>+ e</a:t>
            </a:r>
            <a:r>
              <a:rPr lang="en-US" sz="2800" baseline="30000" dirty="0"/>
              <a:t>0.1</a:t>
            </a:r>
            <a:r>
              <a:rPr lang="en-US" sz="2800" dirty="0"/>
              <a:t>) = 0.1</a:t>
            </a:r>
          </a:p>
          <a:p>
            <a:r>
              <a:rPr lang="en-US" sz="2800" dirty="0"/>
              <a:t>As seen, inputs normalized between [0, 1]. Also, sum of the results are equal to 0.7 + 0.2 + 0.1 = 1.</a:t>
            </a:r>
          </a:p>
          <a:p>
            <a:pPr algn="just">
              <a:spcAft>
                <a:spcPts val="36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60960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25000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457200"/>
            <a:ext cx="18663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Agenda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09600" y="2362200"/>
            <a:ext cx="8001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convert the handwritten document into digital document consisting of unicode-8 characters which can be easily read or manipulated on any electronic device.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5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097590" cy="3262212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29550" cy="854074"/>
          </a:xfrm>
        </p:spPr>
        <p:txBody>
          <a:bodyPr/>
          <a:lstStyle/>
          <a:p>
            <a:r>
              <a:rPr lang="en-IN" b="1" dirty="0" smtClean="0"/>
              <a:t>Implementation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7355103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Backpropagation</a:t>
            </a:r>
            <a:endParaRPr lang="en-IN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6378075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diagram shows the weights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learnt by a model: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21009"/>
            <a:ext cx="7886700" cy="3960569"/>
          </a:xfrm>
        </p:spPr>
      </p:pic>
    </p:spTree>
    <p:extLst>
      <p:ext uri="{BB962C8B-B14F-4D97-AF65-F5344CB8AC3E}">
        <p14:creationId xmlns:p14="http://schemas.microsoft.com/office/powerpoint/2010/main" val="2739003810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" y="838200"/>
            <a:ext cx="9141125" cy="5181600"/>
          </a:xfrm>
        </p:spPr>
      </p:pic>
    </p:spTree>
    <p:extLst>
      <p:ext uri="{BB962C8B-B14F-4D97-AF65-F5344CB8AC3E}">
        <p14:creationId xmlns:p14="http://schemas.microsoft.com/office/powerpoint/2010/main" val="168411067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4" y="1066799"/>
            <a:ext cx="9145024" cy="4851943"/>
          </a:xfrm>
        </p:spPr>
      </p:pic>
    </p:spTree>
    <p:extLst>
      <p:ext uri="{BB962C8B-B14F-4D97-AF65-F5344CB8AC3E}">
        <p14:creationId xmlns:p14="http://schemas.microsoft.com/office/powerpoint/2010/main" val="774474208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7486650" cy="4991100"/>
          </a:xfrm>
        </p:spPr>
      </p:pic>
    </p:spTree>
    <p:extLst>
      <p:ext uri="{BB962C8B-B14F-4D97-AF65-F5344CB8AC3E}">
        <p14:creationId xmlns:p14="http://schemas.microsoft.com/office/powerpoint/2010/main" val="417496809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Natural Language Processing </a:t>
            </a:r>
            <a:r>
              <a:rPr lang="mr-IN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en-IN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POS Tagging</a:t>
            </a:r>
            <a:endParaRPr lang="en-IN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2774664"/>
          </a:xfrm>
        </p:spPr>
      </p:pic>
    </p:spTree>
    <p:extLst>
      <p:ext uri="{BB962C8B-B14F-4D97-AF65-F5344CB8AC3E}">
        <p14:creationId xmlns:p14="http://schemas.microsoft.com/office/powerpoint/2010/main" val="4078219483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81000"/>
            <a:ext cx="49480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2931" y="1536174"/>
            <a:ext cx="77581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                 -           Windows 10(preferred)</a:t>
            </a:r>
          </a:p>
          <a:p>
            <a:pPr marL="0"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			-	Intel i7</a:t>
            </a:r>
          </a:p>
          <a:p>
            <a:pPr marL="0"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				-	3.0 GHz</a:t>
            </a:r>
          </a:p>
          <a:p>
            <a:pPr marL="0"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				-	16 GB (min)</a:t>
            </a:r>
          </a:p>
          <a:p>
            <a:pPr marL="0"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			-	100 GB</a:t>
            </a:r>
          </a:p>
          <a:p>
            <a:pPr marL="0"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        -            Python                   </a:t>
            </a:r>
          </a:p>
          <a:p>
            <a:pPr marL="0"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 card NVidia with CUBA Support                      </a:t>
            </a:r>
          </a:p>
          <a:p>
            <a:pPr marL="0"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IDE</a:t>
            </a:r>
          </a:p>
          <a:p>
            <a:pPr marL="0"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 Flow</a:t>
            </a:r>
          </a:p>
          <a:p>
            <a:pPr marL="0"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cuDNN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</a:p>
          <a:p>
            <a:pPr marL="0"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EMNIST Dataset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381000"/>
            <a:ext cx="3551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Timeline Chart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89619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533400"/>
            <a:ext cx="54730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Individual Contribution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80060"/>
              </p:ext>
            </p:extLst>
          </p:nvPr>
        </p:nvGraphicFramePr>
        <p:xfrm>
          <a:off x="914400" y="2057400"/>
          <a:ext cx="7277100" cy="376372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241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351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93039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baseline="0" dirty="0" smtClean="0"/>
                        <a:t>   Name </a:t>
                      </a:r>
                      <a:endParaRPr lang="en-US" sz="2400" b="1" i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/>
                        <a:t>Individual Programming Responsibility</a:t>
                      </a:r>
                      <a:endParaRPr lang="en-US" sz="2400" b="1" i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5000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Mohan</a:t>
                      </a:r>
                      <a:r>
                        <a:rPr lang="en-US" sz="2000" cap="none" spc="0" baseline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Krishna B</a:t>
                      </a:r>
                      <a:endParaRPr 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Machine</a:t>
                      </a:r>
                      <a:r>
                        <a:rPr lang="en-US" sz="2000" cap="none" spc="0" baseline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Learning and neural networks for creating the model</a:t>
                      </a:r>
                      <a:endParaRPr 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0112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 err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Swathi</a:t>
                      </a:r>
                      <a:r>
                        <a:rPr lang="en-US" sz="2000" cap="none" spc="0" baseline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en-US" sz="2000" cap="none" spc="0" baseline="0" dirty="0" err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Madhavan</a:t>
                      </a:r>
                      <a:endParaRPr 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Natural</a:t>
                      </a:r>
                      <a:r>
                        <a:rPr lang="en-US" sz="2000" cap="none" spc="0" baseline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Language processing for post processing the text conversion</a:t>
                      </a:r>
                      <a:endParaRPr 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9636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Prakash</a:t>
                      </a:r>
                      <a:r>
                        <a:rPr lang="en-US" sz="2000" cap="none" spc="0" baseline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H</a:t>
                      </a:r>
                      <a:endParaRPr 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n-US" sz="20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Programming</a:t>
                      </a:r>
                      <a:r>
                        <a:rPr lang="en-US" sz="2000" cap="none" spc="0" baseline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Script to input the document and classify the document into sentences, words and character segmentation.</a:t>
                      </a:r>
                      <a:endParaRPr 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6013"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Rahu</a:t>
                      </a:r>
                      <a:r>
                        <a:rPr lang="en-US" sz="2000" cap="none" spc="0" baseline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 N</a:t>
                      </a:r>
                      <a:endParaRPr 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1" y="228600"/>
            <a:ext cx="3657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0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369" y="1600200"/>
            <a:ext cx="7615262" cy="42576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47700">
                    <a:schemeClr val="tx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 Abstract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47700">
                    <a:schemeClr val="tx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47700">
                    <a:schemeClr val="tx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Existing  system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28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47700">
                    <a:schemeClr val="tx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Proposed 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47700">
                    <a:schemeClr val="tx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Algorithm/Methodology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47700">
                    <a:schemeClr val="tx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System  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47700">
                    <a:schemeClr val="tx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Timeline </a:t>
            </a:r>
            <a:r>
              <a:rPr lang="en-IN" sz="28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47700">
                    <a:schemeClr val="tx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47700">
                    <a:schemeClr val="tx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Individual  contribution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47700">
                    <a:schemeClr val="tx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2844" y="642918"/>
            <a:ext cx="8772556" cy="64294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10556" cy="4572032"/>
          </a:xfrm>
        </p:spPr>
        <p:txBody>
          <a:bodyPr>
            <a:noAutofit/>
          </a:bodyPr>
          <a:lstStyle/>
          <a:p>
            <a:pPr algn="just">
              <a:spcAft>
                <a:spcPts val="3600"/>
              </a:spcAft>
              <a:buFont typeface="Wingdings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will develop a Machine learning Neural Network model that can be used to convert the handwritten text document to digital document consisting of Unicode-8 characters.</a:t>
            </a:r>
          </a:p>
          <a:p>
            <a:pPr algn="just">
              <a:spcAft>
                <a:spcPts val="3600"/>
              </a:spcAft>
              <a:buFont typeface="Wingdings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is further improved by post-processing the word into Natural Language processing model in order to make minor changes to words and sentences.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438400"/>
            <a:ext cx="7010400" cy="917575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marL="0" indent="0">
              <a:buNone/>
            </a:pPr>
            <a:r>
              <a:rPr lang="en-US" sz="8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Times New Roman"/>
                <a:cs typeface="Times New Roman"/>
              </a:rPr>
              <a:t>THANK YOU</a:t>
            </a:r>
            <a:endParaRPr lang="en-US" sz="8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0" y="4876800"/>
            <a:ext cx="369476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i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By :                                                                                         </a:t>
            </a:r>
          </a:p>
          <a:p>
            <a:r>
              <a:rPr lang="en-US" i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    Mohan Krishna B(1NH14CS071)</a:t>
            </a:r>
          </a:p>
          <a:p>
            <a:r>
              <a:rPr lang="en-US" i="1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i="1" dirty="0" err="1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Swathi</a:t>
            </a:r>
            <a:r>
              <a:rPr lang="en-US" i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Madhavan</a:t>
            </a:r>
            <a:r>
              <a:rPr lang="en-US" i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(1NH14CS732)</a:t>
            </a:r>
          </a:p>
          <a:p>
            <a:r>
              <a:rPr lang="en-US" i="1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   Prakash H (1NH14CS167)</a:t>
            </a:r>
          </a:p>
          <a:p>
            <a:r>
              <a:rPr lang="en-US" i="1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   Rahul N (1NH14CS098)</a:t>
            </a:r>
          </a:p>
        </p:txBody>
      </p:sp>
    </p:spTree>
    <p:extLst>
      <p:ext uri="{BB962C8B-B14F-4D97-AF65-F5344CB8AC3E}">
        <p14:creationId xmlns:p14="http://schemas.microsoft.com/office/powerpoint/2010/main" val="22615651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066800"/>
            <a:ext cx="81915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2400"/>
              </a:spcAft>
              <a:buFont typeface="Arial"/>
              <a:buChar char="•"/>
            </a:pPr>
            <a:r>
              <a:rPr lang="en-US" sz="2400" dirty="0" smtClean="0"/>
              <a:t>A handwritten </a:t>
            </a:r>
            <a:r>
              <a:rPr lang="en-US" sz="2400" dirty="0"/>
              <a:t>document </a:t>
            </a:r>
            <a:r>
              <a:rPr lang="en-US" sz="2400" dirty="0" smtClean="0"/>
              <a:t>page is classified </a:t>
            </a:r>
            <a:r>
              <a:rPr lang="en-US" sz="2400" dirty="0"/>
              <a:t>into individual sentences, further into handwritten </a:t>
            </a:r>
            <a:r>
              <a:rPr lang="en-US" sz="2400" dirty="0" smtClean="0"/>
              <a:t>words and characters which can be converted to the digital format.</a:t>
            </a:r>
          </a:p>
          <a:p>
            <a:pPr marL="342900" indent="-342900" algn="just">
              <a:spcAft>
                <a:spcPts val="2400"/>
              </a:spcAft>
              <a:buFont typeface="Arial"/>
              <a:buChar char="•"/>
            </a:pPr>
            <a:r>
              <a:rPr lang="en-US" sz="2400" dirty="0" smtClean="0"/>
              <a:t>Recurrent Convolution </a:t>
            </a:r>
            <a:r>
              <a:rPr lang="en-US" sz="2400" dirty="0"/>
              <a:t>Neural Network </a:t>
            </a:r>
            <a:r>
              <a:rPr lang="en-US" sz="2400" dirty="0" smtClean="0"/>
              <a:t>(RCNN</a:t>
            </a:r>
            <a:r>
              <a:rPr lang="en-US" sz="2400" dirty="0"/>
              <a:t>) with various </a:t>
            </a:r>
            <a:r>
              <a:rPr lang="en-US" sz="2400" dirty="0" smtClean="0"/>
              <a:t>architectures is used </a:t>
            </a:r>
            <a:r>
              <a:rPr lang="en-US" sz="2400" dirty="0"/>
              <a:t>to train a model that can accurately classify </a:t>
            </a:r>
            <a:r>
              <a:rPr lang="en-US" sz="2400" dirty="0" smtClean="0"/>
              <a:t>characters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 algn="just">
              <a:spcAft>
                <a:spcPts val="2400"/>
              </a:spcAft>
              <a:buFont typeface="Arial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characters are then passed to a Logistic Regression to obtain the </a:t>
            </a:r>
            <a:r>
              <a:rPr lang="en-US" sz="2400" dirty="0" smtClean="0"/>
              <a:t>probabilities using which the words can be reconstructed.</a:t>
            </a:r>
          </a:p>
          <a:p>
            <a:pPr marL="342900" indent="-342900" algn="just">
              <a:spcAft>
                <a:spcPts val="2400"/>
              </a:spcAft>
              <a:buFont typeface="Arial"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improve </a:t>
            </a:r>
            <a:r>
              <a:rPr lang="en-US" sz="2400" dirty="0" smtClean="0"/>
              <a:t>efficiency, Natural </a:t>
            </a:r>
            <a:r>
              <a:rPr lang="en-US" sz="2400" dirty="0"/>
              <a:t>Language Processing (NLP) </a:t>
            </a:r>
            <a:r>
              <a:rPr lang="en-US" sz="2400" dirty="0" smtClean="0"/>
              <a:t>is used to </a:t>
            </a:r>
            <a:r>
              <a:rPr lang="en-US" sz="2400" dirty="0"/>
              <a:t>categorize words in a sentence to parts of </a:t>
            </a:r>
            <a:r>
              <a:rPr lang="en-US" sz="2400" dirty="0" smtClean="0"/>
              <a:t>speech.</a:t>
            </a:r>
          </a:p>
        </p:txBody>
      </p:sp>
      <p:sp>
        <p:nvSpPr>
          <p:cNvPr id="2" name="Rectangle 1"/>
          <p:cNvSpPr/>
          <p:nvPr/>
        </p:nvSpPr>
        <p:spPr>
          <a:xfrm>
            <a:off x="3524278" y="152400"/>
            <a:ext cx="20954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2428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2388" y="347658"/>
            <a:ext cx="8563012" cy="64294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40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78629" y="1317864"/>
            <a:ext cx="7786742" cy="4834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of Handwritten text conversion uses Machine learning and Logistic Regression where a character is converted to the character with highest probability. The efficiency was later improved using convolutional neural networks.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 in character recognition.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character can never get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processing of the output is 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EMNIST Dataset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8150"/>
            <a:ext cx="8229600" cy="4731061"/>
          </a:xfrm>
        </p:spPr>
      </p:pic>
    </p:spTree>
    <p:extLst>
      <p:ext uri="{BB962C8B-B14F-4D97-AF65-F5344CB8AC3E}">
        <p14:creationId xmlns:p14="http://schemas.microsoft.com/office/powerpoint/2010/main" val="2020228422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1325563"/>
          </a:xfrm>
        </p:spPr>
        <p:txBody>
          <a:bodyPr/>
          <a:lstStyle/>
          <a:p>
            <a:r>
              <a:rPr lang="en-I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are characters represented in the Dataset?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47245"/>
            <a:ext cx="7886700" cy="3108098"/>
          </a:xfrm>
        </p:spPr>
      </p:pic>
    </p:spTree>
    <p:extLst>
      <p:ext uri="{BB962C8B-B14F-4D97-AF65-F5344CB8AC3E}">
        <p14:creationId xmlns:p14="http://schemas.microsoft.com/office/powerpoint/2010/main" val="23372956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5066" y="347658"/>
            <a:ext cx="8474134" cy="64294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48" y="1433930"/>
            <a:ext cx="77153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Goal of Project is to improve the efficiency of conversion of a Handwritten text to digital format using RCNN(Recurrent Convolutional Neural Network) and Post processing using NLP(Natural Language Processing).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word with mean probability of characters lower than the average is checked and corrected using NLP and also brute forcing it with dictionary. 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NLP can also be used to identify proper nouns and not make any correction on those words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Reduced performance due to post processing.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9" y="358914"/>
            <a:ext cx="85260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Algorithm / Methodology</a:t>
            </a:r>
            <a:endParaRPr lang="en-IN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2459504"/>
            <a:ext cx="74295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>
              <a:buFont typeface="Wingdings" panose="05000000000000000000" pitchFamily="2" charset="2"/>
              <a:buChar char="v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Logistic Regression(Machine Learning) </a:t>
            </a:r>
          </a:p>
          <a:p>
            <a:pPr marL="447675" indent="-447675">
              <a:buFont typeface="Wingdings" panose="05000000000000000000" pitchFamily="2" charset="2"/>
              <a:buChar char="v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Recurrent Convolutional Neural Network </a:t>
            </a:r>
          </a:p>
          <a:p>
            <a:pPr marL="447675" indent="-447675">
              <a:buFont typeface="Wingdings" panose="05000000000000000000" pitchFamily="2" charset="2"/>
              <a:buChar char="v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Backpropagation</a:t>
            </a:r>
          </a:p>
          <a:p>
            <a:pPr marL="447675" indent="-447675">
              <a:buFont typeface="Wingdings" panose="05000000000000000000" pitchFamily="2" charset="2"/>
              <a:buChar char="v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Natural Language Processing </a:t>
            </a:r>
          </a:p>
          <a:p>
            <a:pPr marL="447675" indent="-447675">
              <a:buFont typeface="Wingdings" panose="05000000000000000000" pitchFamily="2" charset="2"/>
              <a:buChar char="v"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POS Tagging (NLTK)</a:t>
            </a:r>
          </a:p>
        </p:txBody>
      </p:sp>
    </p:spTree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664</Words>
  <Application>Microsoft Macintosh PowerPoint</Application>
  <PresentationFormat>On-screen Show (4:3)</PresentationFormat>
  <Paragraphs>107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Contents</vt:lpstr>
      <vt:lpstr>PowerPoint Presentation</vt:lpstr>
      <vt:lpstr>Existing System</vt:lpstr>
      <vt:lpstr>EMNIST Dataset</vt:lpstr>
      <vt:lpstr>How are characters represented in the Dataset?</vt:lpstr>
      <vt:lpstr>Proposed System</vt:lpstr>
      <vt:lpstr>PowerPoint Presentation</vt:lpstr>
      <vt:lpstr>PowerPoint Presentation</vt:lpstr>
      <vt:lpstr>Data</vt:lpstr>
      <vt:lpstr>Machine Learning</vt:lpstr>
      <vt:lpstr>Machine Learning (continued)</vt:lpstr>
      <vt:lpstr>Neural Networks </vt:lpstr>
      <vt:lpstr>Convolutional Neural Networks</vt:lpstr>
      <vt:lpstr>PowerPoint Presentation</vt:lpstr>
      <vt:lpstr>PowerPoint Presentation</vt:lpstr>
      <vt:lpstr>PowerPoint Presentation</vt:lpstr>
      <vt:lpstr>PowerPoint Presentation</vt:lpstr>
      <vt:lpstr>Implementation</vt:lpstr>
      <vt:lpstr>Backpropagation</vt:lpstr>
      <vt:lpstr>The following diagram shows the weights learnt by a model:</vt:lpstr>
      <vt:lpstr>PowerPoint Presentation</vt:lpstr>
      <vt:lpstr>PowerPoint Presentation</vt:lpstr>
      <vt:lpstr>PowerPoint Presentation</vt:lpstr>
      <vt:lpstr>Natural Language Processing – POS Tagging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>mom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Students</dc:creator>
  <cp:lastModifiedBy>Swathi Madhavan</cp:lastModifiedBy>
  <cp:revision>85</cp:revision>
  <dcterms:created xsi:type="dcterms:W3CDTF">2018-02-21T07:34:03Z</dcterms:created>
  <dcterms:modified xsi:type="dcterms:W3CDTF">2018-02-27T18:29:38Z</dcterms:modified>
</cp:coreProperties>
</file>