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23"/>
  </p:notesMasterIdLst>
  <p:sldIdLst>
    <p:sldId id="258" r:id="rId2"/>
    <p:sldId id="259" r:id="rId3"/>
    <p:sldId id="260" r:id="rId4"/>
    <p:sldId id="262" r:id="rId5"/>
    <p:sldId id="263" r:id="rId6"/>
    <p:sldId id="265" r:id="rId7"/>
    <p:sldId id="272" r:id="rId8"/>
    <p:sldId id="274" r:id="rId9"/>
    <p:sldId id="273" r:id="rId10"/>
    <p:sldId id="275" r:id="rId11"/>
    <p:sldId id="276" r:id="rId12"/>
    <p:sldId id="277" r:id="rId13"/>
    <p:sldId id="278" r:id="rId14"/>
    <p:sldId id="280" r:id="rId15"/>
    <p:sldId id="279" r:id="rId16"/>
    <p:sldId id="281" r:id="rId17"/>
    <p:sldId id="282" r:id="rId18"/>
    <p:sldId id="266" r:id="rId19"/>
    <p:sldId id="268" r:id="rId20"/>
    <p:sldId id="269"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3" d="100"/>
          <a:sy n="93" d="100"/>
        </p:scale>
        <p:origin x="1597"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AC743C-AE8A-4F63-BEC3-49903B5D84B5}" type="datetimeFigureOut">
              <a:rPr lang="en-US" smtClean="0"/>
              <a:t>2/26/2018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AF55A4-75E0-4C9D-9926-DFD4ECF1D2D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D99B4BA-C116-409A-BA03-BC2D5AC97D8B}" type="slidenum">
              <a:rPr lang="en-IN" smtClean="0"/>
              <a:pPr/>
              <a:t>5</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347F08F-36F2-4064-A919-32C244226BCB}"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F9165-AE5A-4428-B70F-69C1740B1A7B}" type="slidenum">
              <a:rPr lang="en-US" smtClean="0"/>
              <a:t>‹#›</a:t>
            </a:fld>
            <a:endParaRPr lang="en-US"/>
          </a:p>
        </p:txBody>
      </p:sp>
    </p:spTree>
    <p:extLst>
      <p:ext uri="{BB962C8B-B14F-4D97-AF65-F5344CB8AC3E}">
        <p14:creationId xmlns:p14="http://schemas.microsoft.com/office/powerpoint/2010/main" val="389831105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47F08F-36F2-4064-A919-32C244226BCB}"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F9165-AE5A-4428-B70F-69C1740B1A7B}" type="slidenum">
              <a:rPr lang="en-US" smtClean="0"/>
              <a:t>‹#›</a:t>
            </a:fld>
            <a:endParaRPr lang="en-US"/>
          </a:p>
        </p:txBody>
      </p:sp>
    </p:spTree>
    <p:extLst>
      <p:ext uri="{BB962C8B-B14F-4D97-AF65-F5344CB8AC3E}">
        <p14:creationId xmlns:p14="http://schemas.microsoft.com/office/powerpoint/2010/main" val="194448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47F08F-36F2-4064-A919-32C244226BCB}"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F9165-AE5A-4428-B70F-69C1740B1A7B}" type="slidenum">
              <a:rPr lang="en-US" smtClean="0"/>
              <a:t>‹#›</a:t>
            </a:fld>
            <a:endParaRPr lang="en-US"/>
          </a:p>
        </p:txBody>
      </p:sp>
    </p:spTree>
    <p:extLst>
      <p:ext uri="{BB962C8B-B14F-4D97-AF65-F5344CB8AC3E}">
        <p14:creationId xmlns:p14="http://schemas.microsoft.com/office/powerpoint/2010/main" val="399755301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47F08F-36F2-4064-A919-32C244226BCB}"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F9165-AE5A-4428-B70F-69C1740B1A7B}" type="slidenum">
              <a:rPr lang="en-US" smtClean="0"/>
              <a:t>‹#›</a:t>
            </a:fld>
            <a:endParaRPr lang="en-US"/>
          </a:p>
        </p:txBody>
      </p:sp>
    </p:spTree>
    <p:extLst>
      <p:ext uri="{BB962C8B-B14F-4D97-AF65-F5344CB8AC3E}">
        <p14:creationId xmlns:p14="http://schemas.microsoft.com/office/powerpoint/2010/main" val="313212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47F08F-36F2-4064-A919-32C244226BCB}"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F9165-AE5A-4428-B70F-69C1740B1A7B}" type="slidenum">
              <a:rPr lang="en-US" smtClean="0"/>
              <a:t>‹#›</a:t>
            </a:fld>
            <a:endParaRPr lang="en-US"/>
          </a:p>
        </p:txBody>
      </p:sp>
    </p:spTree>
    <p:extLst>
      <p:ext uri="{BB962C8B-B14F-4D97-AF65-F5344CB8AC3E}">
        <p14:creationId xmlns:p14="http://schemas.microsoft.com/office/powerpoint/2010/main" val="626851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347F08F-36F2-4064-A919-32C244226BCB}" type="datetimeFigureOut">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F9165-AE5A-4428-B70F-69C1740B1A7B}" type="slidenum">
              <a:rPr lang="en-US" smtClean="0"/>
              <a:t>‹#›</a:t>
            </a:fld>
            <a:endParaRPr lang="en-US"/>
          </a:p>
        </p:txBody>
      </p:sp>
    </p:spTree>
    <p:extLst>
      <p:ext uri="{BB962C8B-B14F-4D97-AF65-F5344CB8AC3E}">
        <p14:creationId xmlns:p14="http://schemas.microsoft.com/office/powerpoint/2010/main" val="76648704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347F08F-36F2-4064-A919-32C244226BCB}" type="datetimeFigureOut">
              <a:rPr lang="en-US" smtClean="0"/>
              <a:t>2/26/2018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F9165-AE5A-4428-B70F-69C1740B1A7B}" type="slidenum">
              <a:rPr lang="en-US" smtClean="0"/>
              <a:t>‹#›</a:t>
            </a:fld>
            <a:endParaRPr lang="en-US"/>
          </a:p>
        </p:txBody>
      </p:sp>
    </p:spTree>
    <p:extLst>
      <p:ext uri="{BB962C8B-B14F-4D97-AF65-F5344CB8AC3E}">
        <p14:creationId xmlns:p14="http://schemas.microsoft.com/office/powerpoint/2010/main" val="233504899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347F08F-36F2-4064-A919-32C244226BCB}" type="datetimeFigureOut">
              <a:rPr lang="en-US" smtClean="0"/>
              <a:t>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F9165-AE5A-4428-B70F-69C1740B1A7B}" type="slidenum">
              <a:rPr lang="en-US" smtClean="0"/>
              <a:t>‹#›</a:t>
            </a:fld>
            <a:endParaRPr lang="en-US"/>
          </a:p>
        </p:txBody>
      </p:sp>
    </p:spTree>
    <p:extLst>
      <p:ext uri="{BB962C8B-B14F-4D97-AF65-F5344CB8AC3E}">
        <p14:creationId xmlns:p14="http://schemas.microsoft.com/office/powerpoint/2010/main" val="470121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47F08F-36F2-4064-A919-32C244226BCB}" type="datetimeFigureOut">
              <a:rPr lang="en-US" smtClean="0"/>
              <a:t>2/26/2018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F9165-AE5A-4428-B70F-69C1740B1A7B}" type="slidenum">
              <a:rPr lang="en-US" smtClean="0"/>
              <a:t>‹#›</a:t>
            </a:fld>
            <a:endParaRPr lang="en-US"/>
          </a:p>
        </p:txBody>
      </p:sp>
    </p:spTree>
    <p:extLst>
      <p:ext uri="{BB962C8B-B14F-4D97-AF65-F5344CB8AC3E}">
        <p14:creationId xmlns:p14="http://schemas.microsoft.com/office/powerpoint/2010/main" val="198292504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347F08F-36F2-4064-A919-32C244226BCB}" type="datetimeFigureOut">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F9165-AE5A-4428-B70F-69C1740B1A7B}" type="slidenum">
              <a:rPr lang="en-US" smtClean="0"/>
              <a:t>‹#›</a:t>
            </a:fld>
            <a:endParaRPr lang="en-US"/>
          </a:p>
        </p:txBody>
      </p:sp>
    </p:spTree>
    <p:extLst>
      <p:ext uri="{BB962C8B-B14F-4D97-AF65-F5344CB8AC3E}">
        <p14:creationId xmlns:p14="http://schemas.microsoft.com/office/powerpoint/2010/main" val="38925825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347F08F-36F2-4064-A919-32C244226BCB}" type="datetimeFigureOut">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F9165-AE5A-4428-B70F-69C1740B1A7B}" type="slidenum">
              <a:rPr lang="en-US" smtClean="0"/>
              <a:t>‹#›</a:t>
            </a:fld>
            <a:endParaRPr lang="en-US"/>
          </a:p>
        </p:txBody>
      </p:sp>
    </p:spTree>
    <p:extLst>
      <p:ext uri="{BB962C8B-B14F-4D97-AF65-F5344CB8AC3E}">
        <p14:creationId xmlns:p14="http://schemas.microsoft.com/office/powerpoint/2010/main" val="112090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1000"/>
            <a:lum/>
          </a:blip>
          <a:srcRect/>
          <a:stretch>
            <a:fillRect l="-34000" r="-3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47F08F-36F2-4064-A919-32C244226BCB}" type="datetimeFigureOut">
              <a:rPr lang="en-US" smtClean="0"/>
              <a:t>2/26/2018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BF9165-AE5A-4428-B70F-69C1740B1A7B}" type="slidenum">
              <a:rPr lang="en-US" smtClean="0"/>
              <a:t>‹#›</a:t>
            </a:fld>
            <a:endParaRPr lang="en-US"/>
          </a:p>
        </p:txBody>
      </p:sp>
    </p:spTree>
    <p:extLst>
      <p:ext uri="{BB962C8B-B14F-4D97-AF65-F5344CB8AC3E}">
        <p14:creationId xmlns:p14="http://schemas.microsoft.com/office/powerpoint/2010/main" val="324001805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l="-34000" r="-34000"/>
          </a:stretch>
        </a:blipFill>
        <a:effectLst/>
      </p:bgPr>
    </p:bg>
    <p:spTree>
      <p:nvGrpSpPr>
        <p:cNvPr id="1" name=""/>
        <p:cNvGrpSpPr/>
        <p:nvPr/>
      </p:nvGrpSpPr>
      <p:grpSpPr>
        <a:xfrm>
          <a:off x="0" y="0"/>
          <a:ext cx="0" cy="0"/>
          <a:chOff x="0" y="0"/>
          <a:chExt cx="0" cy="0"/>
        </a:xfrm>
      </p:grpSpPr>
      <p:sp>
        <p:nvSpPr>
          <p:cNvPr id="5" name="Rectangle 4"/>
          <p:cNvSpPr/>
          <p:nvPr/>
        </p:nvSpPr>
        <p:spPr>
          <a:xfrm>
            <a:off x="571472" y="2461055"/>
            <a:ext cx="8001056" cy="430887"/>
          </a:xfrm>
          <a:prstGeom prst="rect">
            <a:avLst/>
          </a:prstGeom>
          <a:noFill/>
          <a:effectLst/>
        </p:spPr>
        <p:txBody>
          <a:bodyPr wrap="square" lIns="91440" tIns="45720" rIns="91440" bIns="45720">
            <a:spAutoFit/>
          </a:bodyPr>
          <a:lstStyle/>
          <a:p>
            <a:pPr algn="ctr"/>
            <a:r>
              <a:rPr lang="en-US" sz="2200" b="1" cap="all" spc="0" dirty="0" smtClean="0">
                <a:ln w="9000" cmpd="sng">
                  <a:solidFill>
                    <a:srgbClr val="002060"/>
                  </a:solidFill>
                  <a:prstDash val="solid"/>
                </a:ln>
                <a:solidFill>
                  <a:srgbClr val="002060"/>
                </a:solidFill>
                <a:effectLst/>
                <a:latin typeface="Times New Roman" pitchFamily="18" charset="0"/>
                <a:cs typeface="Times New Roman" pitchFamily="18" charset="0"/>
              </a:rPr>
              <a:t>DEPARTMENT OF COMPUTER SCIENCE &amp; ENGINEERING</a:t>
            </a:r>
            <a:endParaRPr lang="en-US" sz="2200" b="1" cap="all" spc="0" dirty="0">
              <a:ln w="9000" cmpd="sng">
                <a:solidFill>
                  <a:srgbClr val="002060"/>
                </a:solidFill>
                <a:prstDash val="solid"/>
              </a:ln>
              <a:solidFill>
                <a:srgbClr val="002060"/>
              </a:solidFill>
              <a:effectLst/>
              <a:latin typeface="Times New Roman" pitchFamily="18" charset="0"/>
              <a:cs typeface="Times New Roman" pitchFamily="18" charset="0"/>
            </a:endParaRPr>
          </a:p>
        </p:txBody>
      </p:sp>
      <p:sp>
        <p:nvSpPr>
          <p:cNvPr id="6" name="Rectangle 5"/>
          <p:cNvSpPr/>
          <p:nvPr/>
        </p:nvSpPr>
        <p:spPr>
          <a:xfrm>
            <a:off x="0" y="5380672"/>
            <a:ext cx="3429000" cy="1477328"/>
          </a:xfrm>
          <a:prstGeom prst="rect">
            <a:avLst/>
          </a:prstGeom>
          <a:noFill/>
        </p:spPr>
        <p:txBody>
          <a:bodyPr wrap="square" lIns="91440" tIns="45720" rIns="91440" bIns="45720">
            <a:spAutoFit/>
          </a:bodyPr>
          <a:lstStyle/>
          <a:p>
            <a:r>
              <a:rPr lang="en-US" dirty="0" smtClean="0">
                <a:ln w="1905"/>
                <a:solidFill>
                  <a:schemeClr val="tx1">
                    <a:lumMod val="75000"/>
                    <a:lumOff val="25000"/>
                  </a:schemeClr>
                </a:solidFill>
                <a:effectLst>
                  <a:innerShdw blurRad="69850" dist="43180" dir="5400000">
                    <a:srgbClr val="000000">
                      <a:alpha val="65000"/>
                    </a:srgbClr>
                  </a:innerShdw>
                </a:effectLst>
                <a:latin typeface="Times New Roman" pitchFamily="18" charset="0"/>
                <a:cs typeface="Times New Roman" pitchFamily="18" charset="0"/>
              </a:rPr>
              <a:t>Guide :                                                                                         </a:t>
            </a:r>
          </a:p>
          <a:p>
            <a:pPr marL="358775"/>
            <a:r>
              <a:rPr lang="en-US" dirty="0" err="1" smtClean="0">
                <a:ln w="1905"/>
                <a:solidFill>
                  <a:schemeClr val="tx1">
                    <a:lumMod val="75000"/>
                    <a:lumOff val="25000"/>
                  </a:schemeClr>
                </a:solidFill>
                <a:effectLst>
                  <a:innerShdw blurRad="69850" dist="43180" dir="5400000">
                    <a:srgbClr val="000000">
                      <a:alpha val="65000"/>
                    </a:srgbClr>
                  </a:innerShdw>
                </a:effectLst>
                <a:latin typeface="Times New Roman" pitchFamily="18" charset="0"/>
                <a:cs typeface="Times New Roman" pitchFamily="18" charset="0"/>
              </a:rPr>
              <a:t>Ms.Soja</a:t>
            </a:r>
            <a:r>
              <a:rPr lang="en-US" dirty="0" smtClean="0">
                <a:ln w="1905"/>
                <a:solidFill>
                  <a:schemeClr val="tx1">
                    <a:lumMod val="75000"/>
                    <a:lumOff val="25000"/>
                  </a:schemeClr>
                </a:solidFill>
                <a:effectLst>
                  <a:innerShdw blurRad="69850" dist="43180" dir="5400000">
                    <a:srgbClr val="000000">
                      <a:alpha val="65000"/>
                    </a:srgbClr>
                  </a:innerShdw>
                </a:effectLst>
                <a:latin typeface="Times New Roman" pitchFamily="18" charset="0"/>
                <a:cs typeface="Times New Roman" pitchFamily="18" charset="0"/>
              </a:rPr>
              <a:t> Rani,</a:t>
            </a:r>
          </a:p>
          <a:p>
            <a:pPr marL="358775"/>
            <a:r>
              <a:rPr lang="en-US" dirty="0" smtClean="0">
                <a:ln w="1905"/>
                <a:solidFill>
                  <a:schemeClr val="tx1">
                    <a:lumMod val="75000"/>
                    <a:lumOff val="25000"/>
                  </a:schemeClr>
                </a:solidFill>
                <a:effectLst>
                  <a:innerShdw blurRad="69850" dist="43180" dir="5400000">
                    <a:srgbClr val="000000">
                      <a:alpha val="65000"/>
                    </a:srgbClr>
                  </a:innerShdw>
                </a:effectLst>
                <a:latin typeface="Times New Roman" pitchFamily="18" charset="0"/>
                <a:cs typeface="Times New Roman" pitchFamily="18" charset="0"/>
              </a:rPr>
              <a:t>Sr.Assistant Professor,</a:t>
            </a:r>
          </a:p>
          <a:p>
            <a:pPr marL="358775"/>
            <a:r>
              <a:rPr lang="en-US" dirty="0" smtClean="0">
                <a:ln w="1905"/>
                <a:solidFill>
                  <a:schemeClr val="tx1">
                    <a:lumMod val="75000"/>
                    <a:lumOff val="25000"/>
                  </a:schemeClr>
                </a:solidFill>
                <a:effectLst>
                  <a:innerShdw blurRad="69850" dist="43180" dir="5400000">
                    <a:srgbClr val="000000">
                      <a:alpha val="65000"/>
                    </a:srgbClr>
                  </a:innerShdw>
                </a:effectLst>
                <a:latin typeface="Times New Roman" pitchFamily="18" charset="0"/>
                <a:cs typeface="Times New Roman" pitchFamily="18" charset="0"/>
              </a:rPr>
              <a:t>Dept. of CSE,</a:t>
            </a:r>
          </a:p>
          <a:p>
            <a:pPr marL="358775"/>
            <a:r>
              <a:rPr lang="en-US" dirty="0" smtClean="0">
                <a:ln w="1905"/>
                <a:solidFill>
                  <a:schemeClr val="tx1">
                    <a:lumMod val="75000"/>
                    <a:lumOff val="25000"/>
                  </a:schemeClr>
                </a:solidFill>
                <a:effectLst>
                  <a:innerShdw blurRad="69850" dist="43180" dir="5400000">
                    <a:srgbClr val="000000">
                      <a:alpha val="65000"/>
                    </a:srgbClr>
                  </a:innerShdw>
                </a:effectLst>
                <a:latin typeface="Times New Roman" pitchFamily="18" charset="0"/>
                <a:cs typeface="Times New Roman" pitchFamily="18" charset="0"/>
              </a:rPr>
              <a:t>NHCE, Bangalore</a:t>
            </a:r>
            <a:endParaRPr lang="en-US" dirty="0">
              <a:ln w="1905"/>
              <a:solidFill>
                <a:schemeClr val="tx1">
                  <a:lumMod val="75000"/>
                  <a:lumOff val="25000"/>
                </a:schemeClr>
              </a:soli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9" name="Rectangle 8"/>
          <p:cNvSpPr/>
          <p:nvPr/>
        </p:nvSpPr>
        <p:spPr>
          <a:xfrm>
            <a:off x="1111275" y="3311937"/>
            <a:ext cx="6921450" cy="1077218"/>
          </a:xfrm>
          <a:prstGeom prst="rect">
            <a:avLst/>
          </a:prstGeom>
          <a:noFill/>
          <a:effectLst/>
        </p:spPr>
        <p:txBody>
          <a:bodyPr wrap="square" lIns="91440" tIns="45720" rIns="91440" bIns="45720">
            <a:spAutoFit/>
          </a:bodyPr>
          <a:lstStyle/>
          <a:p>
            <a:pPr algn="ctr"/>
            <a:r>
              <a:rPr lang="en-US" sz="3200" dirty="0" smtClean="0">
                <a:ln w="0">
                  <a:solidFill>
                    <a:schemeClr val="accent1"/>
                  </a:solidFill>
                </a:ln>
                <a:solidFill>
                  <a:schemeClr val="accent1">
                    <a:lumMod val="75000"/>
                  </a:schemeClr>
                </a:solidFill>
                <a:effectLst>
                  <a:outerShdw blurRad="38100" dist="19050" dir="2700000" algn="tl" rotWithShape="0">
                    <a:schemeClr val="dk1">
                      <a:alpha val="40000"/>
                    </a:schemeClr>
                  </a:outerShdw>
                </a:effectLst>
                <a:latin typeface="Times New Roman" pitchFamily="18" charset="0"/>
                <a:cs typeface="Times New Roman" pitchFamily="18" charset="0"/>
              </a:rPr>
              <a:t>Convolutional Neural Networks and NLP for Handwritten Text Conversion</a:t>
            </a:r>
          </a:p>
        </p:txBody>
      </p:sp>
      <p:grpSp>
        <p:nvGrpSpPr>
          <p:cNvPr id="2" name="Group 9"/>
          <p:cNvGrpSpPr/>
          <p:nvPr/>
        </p:nvGrpSpPr>
        <p:grpSpPr>
          <a:xfrm>
            <a:off x="750067" y="286720"/>
            <a:ext cx="7643866" cy="1964338"/>
            <a:chOff x="500034" y="313955"/>
            <a:chExt cx="7072362" cy="1543385"/>
          </a:xfrm>
        </p:grpSpPr>
        <p:pic>
          <p:nvPicPr>
            <p:cNvPr id="11" name="Picture 2" descr="F:\RONNIE-NHCE\projects\NHCE LOGO.png"/>
            <p:cNvPicPr>
              <a:picLocks noChangeAspect="1" noChangeArrowheads="1"/>
            </p:cNvPicPr>
            <p:nvPr/>
          </p:nvPicPr>
          <p:blipFill>
            <a:blip r:embed="rId3" cstate="print">
              <a:duotone>
                <a:prstClr val="black"/>
                <a:schemeClr val="accent3">
                  <a:tint val="45000"/>
                  <a:satMod val="400000"/>
                </a:schemeClr>
              </a:duotone>
            </a:blip>
            <a:srcRect l="11641" t="76667" r="11729"/>
            <a:stretch>
              <a:fillRect/>
            </a:stretch>
          </p:blipFill>
          <p:spPr bwMode="auto">
            <a:xfrm>
              <a:off x="571472" y="1357298"/>
              <a:ext cx="7000924" cy="500042"/>
            </a:xfrm>
            <a:prstGeom prst="rect">
              <a:avLst/>
            </a:prstGeom>
            <a:noFill/>
          </p:spPr>
        </p:pic>
        <p:pic>
          <p:nvPicPr>
            <p:cNvPr id="13" name="Picture 12"/>
            <p:cNvPicPr>
              <a:picLocks noChangeAspect="1" noChangeArrowheads="1"/>
            </p:cNvPicPr>
            <p:nvPr/>
          </p:nvPicPr>
          <p:blipFill>
            <a:blip r:embed="rId4"/>
            <a:srcRect/>
            <a:stretch>
              <a:fillRect/>
            </a:stretch>
          </p:blipFill>
          <p:spPr bwMode="auto">
            <a:xfrm>
              <a:off x="6215074" y="313955"/>
              <a:ext cx="1190625" cy="1038225"/>
            </a:xfrm>
            <a:prstGeom prst="rect">
              <a:avLst/>
            </a:prstGeom>
            <a:noFill/>
            <a:ln w="9525">
              <a:noFill/>
              <a:miter lim="800000"/>
              <a:headEnd/>
              <a:tailEnd/>
            </a:ln>
            <a:effectLst/>
          </p:spPr>
        </p:pic>
        <p:pic>
          <p:nvPicPr>
            <p:cNvPr id="14" name="Picture 13"/>
            <p:cNvPicPr>
              <a:picLocks noChangeAspect="1" noChangeArrowheads="1"/>
            </p:cNvPicPr>
            <p:nvPr/>
          </p:nvPicPr>
          <p:blipFill>
            <a:blip r:embed="rId5"/>
            <a:srcRect/>
            <a:stretch>
              <a:fillRect/>
            </a:stretch>
          </p:blipFill>
          <p:spPr bwMode="auto">
            <a:xfrm>
              <a:off x="500034" y="357166"/>
              <a:ext cx="1476375" cy="1000125"/>
            </a:xfrm>
            <a:prstGeom prst="rect">
              <a:avLst/>
            </a:prstGeom>
            <a:noFill/>
            <a:ln w="9525">
              <a:noFill/>
              <a:miter lim="800000"/>
              <a:headEnd/>
              <a:tailEnd/>
            </a:ln>
            <a:effectLst/>
          </p:spPr>
        </p:pic>
        <p:pic>
          <p:nvPicPr>
            <p:cNvPr id="15" name="Picture 2" descr="C:\Users\Santhosh\Desktop\8TH SEMESTER\PROJECT(BSN)\referance and images\colg logo"/>
            <p:cNvPicPr>
              <a:picLocks noChangeAspect="1" noChangeArrowheads="1"/>
            </p:cNvPicPr>
            <p:nvPr/>
          </p:nvPicPr>
          <p:blipFill>
            <a:blip r:embed="rId6"/>
            <a:srcRect/>
            <a:stretch>
              <a:fillRect/>
            </a:stretch>
          </p:blipFill>
          <p:spPr bwMode="auto">
            <a:xfrm>
              <a:off x="2143108" y="527035"/>
              <a:ext cx="3673475" cy="830263"/>
            </a:xfrm>
            <a:prstGeom prst="rect">
              <a:avLst/>
            </a:prstGeom>
            <a:noFill/>
          </p:spPr>
        </p:pic>
      </p:grpSp>
      <p:sp>
        <p:nvSpPr>
          <p:cNvPr id="10" name="Rectangle 9"/>
          <p:cNvSpPr/>
          <p:nvPr/>
        </p:nvSpPr>
        <p:spPr>
          <a:xfrm>
            <a:off x="5449234" y="5380672"/>
            <a:ext cx="3694766" cy="1477328"/>
          </a:xfrm>
          <a:prstGeom prst="rect">
            <a:avLst/>
          </a:prstGeom>
          <a:noFill/>
        </p:spPr>
        <p:txBody>
          <a:bodyPr wrap="square" lIns="91440" tIns="45720" rIns="91440" bIns="45720">
            <a:spAutoFit/>
          </a:bodyPr>
          <a:lstStyle/>
          <a:p>
            <a:r>
              <a:rPr lang="en-US" dirty="0" smtClean="0">
                <a:ln w="1905"/>
                <a:solidFill>
                  <a:schemeClr val="tx1">
                    <a:lumMod val="75000"/>
                    <a:lumOff val="25000"/>
                  </a:schemeClr>
                </a:solidFill>
                <a:effectLst>
                  <a:innerShdw blurRad="69850" dist="43180" dir="5400000">
                    <a:srgbClr val="000000">
                      <a:alpha val="65000"/>
                    </a:srgbClr>
                  </a:innerShdw>
                </a:effectLst>
                <a:latin typeface="Times New Roman" pitchFamily="18" charset="0"/>
                <a:cs typeface="Times New Roman" pitchFamily="18" charset="0"/>
              </a:rPr>
              <a:t>By :                                                                                         </a:t>
            </a:r>
          </a:p>
          <a:p>
            <a:r>
              <a:rPr lang="en-US" dirty="0" smtClean="0">
                <a:ln w="1905"/>
                <a:solidFill>
                  <a:schemeClr val="tx1">
                    <a:lumMod val="75000"/>
                    <a:lumOff val="25000"/>
                  </a:schemeClr>
                </a:solidFill>
                <a:effectLst>
                  <a:innerShdw blurRad="69850" dist="43180" dir="5400000">
                    <a:srgbClr val="000000">
                      <a:alpha val="65000"/>
                    </a:srgbClr>
                  </a:innerShdw>
                </a:effectLst>
                <a:latin typeface="Times New Roman" pitchFamily="18" charset="0"/>
                <a:cs typeface="Times New Roman" pitchFamily="18" charset="0"/>
              </a:rPr>
              <a:t>      Mohan Krishna B(1NH14CS071)</a:t>
            </a:r>
          </a:p>
          <a:p>
            <a:r>
              <a:rPr lang="en-US" dirty="0">
                <a:ln w="1905"/>
                <a:solidFill>
                  <a:schemeClr val="tx1">
                    <a:lumMod val="75000"/>
                    <a:lumOff val="25000"/>
                  </a:schemeClr>
                </a:solidFill>
                <a:effectLst>
                  <a:innerShdw blurRad="69850" dist="43180" dir="5400000">
                    <a:srgbClr val="000000">
                      <a:alpha val="65000"/>
                    </a:srgbClr>
                  </a:innerShdw>
                </a:effectLst>
                <a:latin typeface="Times New Roman" pitchFamily="18" charset="0"/>
                <a:cs typeface="Times New Roman" pitchFamily="18" charset="0"/>
              </a:rPr>
              <a:t> </a:t>
            </a:r>
            <a:r>
              <a:rPr lang="en-US" dirty="0" smtClean="0">
                <a:ln w="1905"/>
                <a:solidFill>
                  <a:schemeClr val="tx1">
                    <a:lumMod val="75000"/>
                    <a:lumOff val="25000"/>
                  </a:schemeClr>
                </a:solidFill>
                <a:effectLst>
                  <a:innerShdw blurRad="69850" dist="43180" dir="5400000">
                    <a:srgbClr val="000000">
                      <a:alpha val="65000"/>
                    </a:srgbClr>
                  </a:innerShdw>
                </a:effectLst>
                <a:latin typeface="Times New Roman" pitchFamily="18" charset="0"/>
                <a:cs typeface="Times New Roman" pitchFamily="18" charset="0"/>
              </a:rPr>
              <a:t>     </a:t>
            </a:r>
            <a:r>
              <a:rPr lang="en-US" dirty="0" err="1" smtClean="0">
                <a:ln w="1905"/>
                <a:solidFill>
                  <a:schemeClr val="tx1">
                    <a:lumMod val="75000"/>
                    <a:lumOff val="25000"/>
                  </a:schemeClr>
                </a:solidFill>
                <a:effectLst>
                  <a:innerShdw blurRad="69850" dist="43180" dir="5400000">
                    <a:srgbClr val="000000">
                      <a:alpha val="65000"/>
                    </a:srgbClr>
                  </a:innerShdw>
                </a:effectLst>
                <a:latin typeface="Times New Roman" pitchFamily="18" charset="0"/>
                <a:cs typeface="Times New Roman" pitchFamily="18" charset="0"/>
              </a:rPr>
              <a:t>Swathi</a:t>
            </a:r>
            <a:r>
              <a:rPr lang="en-US" dirty="0" smtClean="0">
                <a:ln w="1905"/>
                <a:solidFill>
                  <a:schemeClr val="tx1">
                    <a:lumMod val="75000"/>
                    <a:lumOff val="25000"/>
                  </a:schemeClr>
                </a:solidFill>
                <a:effectLst>
                  <a:innerShdw blurRad="69850" dist="43180" dir="5400000">
                    <a:srgbClr val="000000">
                      <a:alpha val="65000"/>
                    </a:srgbClr>
                  </a:innerShdw>
                </a:effectLst>
                <a:latin typeface="Times New Roman" pitchFamily="18" charset="0"/>
                <a:cs typeface="Times New Roman" pitchFamily="18" charset="0"/>
              </a:rPr>
              <a:t> </a:t>
            </a:r>
            <a:r>
              <a:rPr lang="en-US" dirty="0" err="1" smtClean="0">
                <a:ln w="1905"/>
                <a:solidFill>
                  <a:schemeClr val="tx1">
                    <a:lumMod val="75000"/>
                    <a:lumOff val="25000"/>
                  </a:schemeClr>
                </a:solidFill>
                <a:effectLst>
                  <a:innerShdw blurRad="69850" dist="43180" dir="5400000">
                    <a:srgbClr val="000000">
                      <a:alpha val="65000"/>
                    </a:srgbClr>
                  </a:innerShdw>
                </a:effectLst>
                <a:latin typeface="Times New Roman" pitchFamily="18" charset="0"/>
                <a:cs typeface="Times New Roman" pitchFamily="18" charset="0"/>
              </a:rPr>
              <a:t>Madhavan</a:t>
            </a:r>
            <a:r>
              <a:rPr lang="en-US" dirty="0" smtClean="0">
                <a:ln w="1905"/>
                <a:solidFill>
                  <a:schemeClr val="tx1">
                    <a:lumMod val="75000"/>
                    <a:lumOff val="25000"/>
                  </a:schemeClr>
                </a:solidFill>
                <a:effectLst>
                  <a:innerShdw blurRad="69850" dist="43180" dir="5400000">
                    <a:srgbClr val="000000">
                      <a:alpha val="65000"/>
                    </a:srgbClr>
                  </a:innerShdw>
                </a:effectLst>
                <a:latin typeface="Times New Roman" pitchFamily="18" charset="0"/>
                <a:cs typeface="Times New Roman" pitchFamily="18" charset="0"/>
              </a:rPr>
              <a:t>(1NH14CS732)</a:t>
            </a:r>
          </a:p>
          <a:p>
            <a:r>
              <a:rPr lang="en-US" dirty="0">
                <a:ln w="1905"/>
                <a:solidFill>
                  <a:schemeClr val="tx1">
                    <a:lumMod val="75000"/>
                    <a:lumOff val="25000"/>
                  </a:schemeClr>
                </a:solidFill>
                <a:effectLst>
                  <a:innerShdw blurRad="69850" dist="43180" dir="5400000">
                    <a:srgbClr val="000000">
                      <a:alpha val="65000"/>
                    </a:srgbClr>
                  </a:innerShdw>
                </a:effectLst>
                <a:latin typeface="Times New Roman" pitchFamily="18" charset="0"/>
                <a:cs typeface="Times New Roman" pitchFamily="18" charset="0"/>
              </a:rPr>
              <a:t> </a:t>
            </a:r>
            <a:r>
              <a:rPr lang="en-US" dirty="0" smtClean="0">
                <a:ln w="1905"/>
                <a:solidFill>
                  <a:schemeClr val="tx1">
                    <a:lumMod val="75000"/>
                    <a:lumOff val="25000"/>
                  </a:schemeClr>
                </a:solidFill>
                <a:effectLst>
                  <a:innerShdw blurRad="69850" dist="43180" dir="5400000">
                    <a:srgbClr val="000000">
                      <a:alpha val="65000"/>
                    </a:srgbClr>
                  </a:innerShdw>
                </a:effectLst>
                <a:latin typeface="Times New Roman" pitchFamily="18" charset="0"/>
                <a:cs typeface="Times New Roman" pitchFamily="18" charset="0"/>
              </a:rPr>
              <a:t>     Prakash H (1NH14CS167)</a:t>
            </a:r>
          </a:p>
          <a:p>
            <a:r>
              <a:rPr lang="en-US" dirty="0">
                <a:ln w="1905"/>
                <a:solidFill>
                  <a:schemeClr val="tx1">
                    <a:lumMod val="75000"/>
                    <a:lumOff val="25000"/>
                  </a:schemeClr>
                </a:solidFill>
                <a:effectLst>
                  <a:innerShdw blurRad="69850" dist="43180" dir="5400000">
                    <a:srgbClr val="000000">
                      <a:alpha val="65000"/>
                    </a:srgbClr>
                  </a:innerShdw>
                </a:effectLst>
                <a:latin typeface="Times New Roman" pitchFamily="18" charset="0"/>
                <a:cs typeface="Times New Roman" pitchFamily="18" charset="0"/>
              </a:rPr>
              <a:t> </a:t>
            </a:r>
            <a:r>
              <a:rPr lang="en-US" dirty="0" smtClean="0">
                <a:ln w="1905"/>
                <a:solidFill>
                  <a:schemeClr val="tx1">
                    <a:lumMod val="75000"/>
                    <a:lumOff val="25000"/>
                  </a:schemeClr>
                </a:solidFill>
                <a:effectLst>
                  <a:innerShdw blurRad="69850" dist="43180" dir="5400000">
                    <a:srgbClr val="000000">
                      <a:alpha val="65000"/>
                    </a:srgbClr>
                  </a:innerShdw>
                </a:effectLst>
                <a:latin typeface="Times New Roman" pitchFamily="18" charset="0"/>
                <a:cs typeface="Times New Roman" pitchFamily="18" charset="0"/>
              </a:rPr>
              <a:t>     Rahul N (1NH14CS098)</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n w="0"/>
                <a:effectLst>
                  <a:outerShdw blurRad="38100" dist="19050" dir="2700000" algn="tl" rotWithShape="0">
                    <a:schemeClr val="dk1">
                      <a:alpha val="40000"/>
                    </a:schemeClr>
                  </a:outerShdw>
                </a:effectLst>
              </a:rPr>
              <a:t>What’s Neural Networks?</a:t>
            </a:r>
            <a:endParaRPr lang="en-IN" b="1" dirty="0">
              <a:ln w="0"/>
              <a:effectLst>
                <a:outerShdw blurRad="38100" dist="19050" dir="2700000" algn="tl" rotWithShape="0">
                  <a:schemeClr val="dk1">
                    <a:alpha val="40000"/>
                  </a:schemeClr>
                </a:outerShdw>
              </a:effectLst>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1" cy="4351338"/>
          </a:xfrm>
        </p:spPr>
      </p:pic>
    </p:spTree>
    <p:extLst>
      <p:ext uri="{BB962C8B-B14F-4D97-AF65-F5344CB8AC3E}">
        <p14:creationId xmlns:p14="http://schemas.microsoft.com/office/powerpoint/2010/main" val="3986186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n w="0"/>
                <a:effectLst>
                  <a:outerShdw blurRad="38100" dist="19050" dir="2700000" algn="tl" rotWithShape="0">
                    <a:schemeClr val="dk1">
                      <a:alpha val="40000"/>
                    </a:schemeClr>
                  </a:outerShdw>
                </a:effectLst>
              </a:rPr>
              <a:t>Convolutional Neural Network </a:t>
            </a:r>
            <a:endParaRPr lang="en-IN" dirty="0">
              <a:ln w="0"/>
              <a:effectLst>
                <a:outerShdw blurRad="38100" dist="19050" dir="2700000" algn="tl" rotWithShape="0">
                  <a:schemeClr val="dk1">
                    <a:alpha val="40000"/>
                  </a:schemeClr>
                </a:outerShdw>
              </a:effectLst>
            </a:endParaRP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86744"/>
            <a:ext cx="5553075" cy="4229100"/>
          </a:xfrm>
        </p:spPr>
      </p:pic>
    </p:spTree>
    <p:extLst>
      <p:ext uri="{BB962C8B-B14F-4D97-AF65-F5344CB8AC3E}">
        <p14:creationId xmlns:p14="http://schemas.microsoft.com/office/powerpoint/2010/main" val="2070738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n w="0"/>
                <a:effectLst>
                  <a:outerShdw blurRad="38100" dist="19050" dir="2700000" algn="tl" rotWithShape="0">
                    <a:schemeClr val="dk1">
                      <a:alpha val="40000"/>
                    </a:schemeClr>
                  </a:outerShdw>
                </a:effectLst>
              </a:rPr>
              <a:t>Image recognition how can it be achieved? </a:t>
            </a:r>
            <a:endParaRPr lang="en-IN" dirty="0">
              <a:ln w="0"/>
              <a:effectLst>
                <a:outerShdw blurRad="38100" dist="19050" dir="2700000" algn="tl" rotWithShape="0">
                  <a:schemeClr val="dk1">
                    <a:alpha val="40000"/>
                  </a:scheme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144" y="1825625"/>
            <a:ext cx="7735712" cy="4351338"/>
          </a:xfrm>
        </p:spPr>
      </p:pic>
    </p:spTree>
    <p:extLst>
      <p:ext uri="{BB962C8B-B14F-4D97-AF65-F5344CB8AC3E}">
        <p14:creationId xmlns:p14="http://schemas.microsoft.com/office/powerpoint/2010/main" val="3363780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42950" y="1752600"/>
            <a:ext cx="7658100" cy="5105400"/>
          </a:xfrm>
        </p:spPr>
      </p:pic>
    </p:spTree>
    <p:extLst>
      <p:ext uri="{BB962C8B-B14F-4D97-AF65-F5344CB8AC3E}">
        <p14:creationId xmlns:p14="http://schemas.microsoft.com/office/powerpoint/2010/main" val="41749680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042" y="2438400"/>
            <a:ext cx="8301916" cy="2976899"/>
          </a:xfrm>
        </p:spPr>
      </p:pic>
    </p:spTree>
    <p:extLst>
      <p:ext uri="{BB962C8B-B14F-4D97-AF65-F5344CB8AC3E}">
        <p14:creationId xmlns:p14="http://schemas.microsoft.com/office/powerpoint/2010/main" val="1073551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529" y="1011316"/>
            <a:ext cx="10589058" cy="5618083"/>
          </a:xfrm>
        </p:spPr>
      </p:pic>
    </p:spTree>
    <p:extLst>
      <p:ext uri="{BB962C8B-B14F-4D97-AF65-F5344CB8AC3E}">
        <p14:creationId xmlns:p14="http://schemas.microsoft.com/office/powerpoint/2010/main" val="7744742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8" y="838200"/>
            <a:ext cx="9141125" cy="5181600"/>
          </a:xfrm>
        </p:spPr>
      </p:pic>
    </p:spTree>
    <p:extLst>
      <p:ext uri="{BB962C8B-B14F-4D97-AF65-F5344CB8AC3E}">
        <p14:creationId xmlns:p14="http://schemas.microsoft.com/office/powerpoint/2010/main" val="1684110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n w="0"/>
                <a:effectLst>
                  <a:outerShdw blurRad="38100" dist="19050" dir="2700000" algn="tl" rotWithShape="0">
                    <a:schemeClr val="dk1">
                      <a:alpha val="40000"/>
                    </a:schemeClr>
                  </a:outerShdw>
                </a:effectLst>
              </a:rPr>
              <a:t>Natural Language Processing</a:t>
            </a:r>
            <a:endParaRPr lang="en-IN" dirty="0">
              <a:ln w="0"/>
              <a:effectLst>
                <a:outerShdw blurRad="38100" dist="19050" dir="2700000" algn="tl" rotWithShape="0">
                  <a:schemeClr val="dk1">
                    <a:alpha val="40000"/>
                  </a:schemeClr>
                </a:outerShdw>
              </a:effectLst>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8650" y="2804720"/>
            <a:ext cx="7886700" cy="2393148"/>
          </a:xfrm>
        </p:spPr>
      </p:pic>
    </p:spTree>
    <p:extLst>
      <p:ext uri="{BB962C8B-B14F-4D97-AF65-F5344CB8AC3E}">
        <p14:creationId xmlns:p14="http://schemas.microsoft.com/office/powerpoint/2010/main" val="4078219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3812" y="285728"/>
            <a:ext cx="6436377" cy="707886"/>
          </a:xfrm>
          <a:prstGeom prst="rect">
            <a:avLst/>
          </a:prstGeom>
        </p:spPr>
        <p:txBody>
          <a:bodyPr wrap="none">
            <a:spAutoFit/>
          </a:bodyPr>
          <a:lstStyle/>
          <a:p>
            <a:pPr algn="ctr"/>
            <a:r>
              <a:rPr lang="en-US" sz="4000" dirty="0" smtClean="0">
                <a:ln w="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SYSTEM REQUIREMENTS:</a:t>
            </a:r>
            <a:endParaRPr lang="en-IN" sz="4000" dirty="0">
              <a:ln w="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692931" y="1536174"/>
            <a:ext cx="7758138" cy="4154984"/>
          </a:xfrm>
          <a:prstGeom prst="rect">
            <a:avLst/>
          </a:prstGeom>
        </p:spPr>
        <p:txBody>
          <a:bodyPr wrap="square">
            <a:spAutoFit/>
          </a:bodyPr>
          <a:lstStyle/>
          <a:p>
            <a:pPr marL="0" lvl="1"/>
            <a:r>
              <a:rPr lang="en-US" sz="2400" dirty="0" smtClean="0">
                <a:latin typeface="Times New Roman" panose="02020603050405020304" pitchFamily="18" charset="0"/>
                <a:cs typeface="Times New Roman" panose="02020603050405020304" pitchFamily="18" charset="0"/>
              </a:rPr>
              <a:t>Operating System                   -           Windows 10(preferred)</a:t>
            </a:r>
          </a:p>
          <a:p>
            <a:pPr marL="0" lvl="1"/>
            <a:r>
              <a:rPr lang="en-US" sz="2400" dirty="0" smtClean="0">
                <a:latin typeface="Times New Roman" panose="02020603050405020304" pitchFamily="18" charset="0"/>
                <a:cs typeface="Times New Roman" panose="02020603050405020304" pitchFamily="18" charset="0"/>
              </a:rPr>
              <a:t>Processor			-	Intel i7</a:t>
            </a:r>
          </a:p>
          <a:p>
            <a:pPr marL="0" lvl="1"/>
            <a:r>
              <a:rPr lang="en-US" sz="2400" dirty="0" smtClean="0">
                <a:latin typeface="Times New Roman" panose="02020603050405020304" pitchFamily="18" charset="0"/>
                <a:cs typeface="Times New Roman" panose="02020603050405020304" pitchFamily="18" charset="0"/>
              </a:rPr>
              <a:t>Speed				-	3.0 GHz</a:t>
            </a:r>
          </a:p>
          <a:p>
            <a:pPr marL="0" lvl="1"/>
            <a:r>
              <a:rPr lang="en-US" sz="2400" dirty="0" smtClean="0">
                <a:latin typeface="Times New Roman" panose="02020603050405020304" pitchFamily="18" charset="0"/>
                <a:cs typeface="Times New Roman" panose="02020603050405020304" pitchFamily="18" charset="0"/>
              </a:rPr>
              <a:t>RAM				-	16 GB (min)</a:t>
            </a:r>
          </a:p>
          <a:p>
            <a:pPr marL="0" lvl="1"/>
            <a:r>
              <a:rPr lang="en-US" sz="2400" dirty="0" smtClean="0">
                <a:latin typeface="Times New Roman" panose="02020603050405020304" pitchFamily="18" charset="0"/>
                <a:cs typeface="Times New Roman" panose="02020603050405020304" pitchFamily="18" charset="0"/>
              </a:rPr>
              <a:t>Hard Disk			-	100 GB</a:t>
            </a:r>
          </a:p>
          <a:p>
            <a:pPr marL="0" lvl="1"/>
            <a:r>
              <a:rPr lang="en-US" sz="2400" dirty="0" smtClean="0">
                <a:latin typeface="Times New Roman" panose="02020603050405020304" pitchFamily="18" charset="0"/>
                <a:cs typeface="Times New Roman" panose="02020603050405020304" pitchFamily="18" charset="0"/>
              </a:rPr>
              <a:t>Programming Language         -            Python                   </a:t>
            </a:r>
          </a:p>
          <a:p>
            <a:pPr marL="0" lvl="1"/>
            <a:r>
              <a:rPr lang="en-US" sz="2400" dirty="0" smtClean="0">
                <a:latin typeface="Times New Roman" panose="02020603050405020304" pitchFamily="18" charset="0"/>
                <a:cs typeface="Times New Roman" panose="02020603050405020304" pitchFamily="18" charset="0"/>
              </a:rPr>
              <a:t>Graphic card NVidia with CUBA Support                      </a:t>
            </a:r>
          </a:p>
          <a:p>
            <a:pPr marL="0" lvl="1"/>
            <a:r>
              <a:rPr lang="en-US" sz="2400" dirty="0" smtClean="0">
                <a:latin typeface="Times New Roman" panose="02020603050405020304" pitchFamily="18" charset="0"/>
                <a:cs typeface="Times New Roman" panose="02020603050405020304" pitchFamily="18" charset="0"/>
              </a:rPr>
              <a:t>Anaconda IDE</a:t>
            </a:r>
          </a:p>
          <a:p>
            <a:pPr marL="0" lvl="1"/>
            <a:r>
              <a:rPr lang="en-US" sz="2400" dirty="0" smtClean="0">
                <a:latin typeface="Times New Roman" panose="02020603050405020304" pitchFamily="18" charset="0"/>
                <a:cs typeface="Times New Roman" panose="02020603050405020304" pitchFamily="18" charset="0"/>
              </a:rPr>
              <a:t>Tensor Flow</a:t>
            </a:r>
          </a:p>
          <a:p>
            <a:pPr marL="0" lvl="1"/>
            <a:r>
              <a:rPr lang="en-US" sz="2400" dirty="0" err="1" smtClean="0">
                <a:latin typeface="Times New Roman" panose="02020603050405020304" pitchFamily="18" charset="0"/>
                <a:cs typeface="Times New Roman" panose="02020603050405020304" pitchFamily="18" charset="0"/>
              </a:rPr>
              <a:t>Nvidi</a:t>
            </a:r>
            <a:r>
              <a:rPr lang="en-US" sz="2400" dirty="0" err="1" smtClean="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cuDNN</a:t>
            </a:r>
            <a:r>
              <a:rPr lang="en-US" sz="2400" dirty="0" smtClean="0">
                <a:latin typeface="Times New Roman" panose="02020603050405020304" pitchFamily="18" charset="0"/>
                <a:cs typeface="Times New Roman" panose="02020603050405020304" pitchFamily="18" charset="0"/>
              </a:rPr>
              <a:t> API </a:t>
            </a:r>
            <a:endParaRPr lang="en-US" sz="2400" dirty="0" smtClean="0">
              <a:latin typeface="Times New Roman" panose="02020603050405020304" pitchFamily="18" charset="0"/>
              <a:cs typeface="Times New Roman" panose="02020603050405020304" pitchFamily="18" charset="0"/>
            </a:endParaRPr>
          </a:p>
          <a:p>
            <a:pPr marL="0" lvl="1"/>
            <a:r>
              <a:rPr lang="en-US" sz="2400" dirty="0" smtClean="0">
                <a:latin typeface="Times New Roman" panose="02020603050405020304" pitchFamily="18" charset="0"/>
                <a:cs typeface="Times New Roman" panose="02020603050405020304" pitchFamily="18" charset="0"/>
              </a:rPr>
              <a:t>EMNIST Dataset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49515" y="571480"/>
            <a:ext cx="5044971" cy="707886"/>
          </a:xfrm>
          <a:prstGeom prst="rect">
            <a:avLst/>
          </a:prstGeom>
        </p:spPr>
        <p:txBody>
          <a:bodyPr wrap="none">
            <a:spAutoFit/>
          </a:bodyPr>
          <a:lstStyle/>
          <a:p>
            <a:r>
              <a:rPr lang="en-IN" sz="4000" dirty="0" smtClean="0">
                <a:ln w="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Individual Contribution</a:t>
            </a:r>
            <a:endParaRPr lang="en-IN" sz="4000" dirty="0">
              <a:ln w="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70595500"/>
              </p:ext>
            </p:extLst>
          </p:nvPr>
        </p:nvGraphicFramePr>
        <p:xfrm>
          <a:off x="800100" y="1623061"/>
          <a:ext cx="7543800" cy="3611879"/>
        </p:xfrm>
        <a:graphic>
          <a:graphicData uri="http://schemas.openxmlformats.org/drawingml/2006/table">
            <a:tbl>
              <a:tblPr firstRow="1" bandRow="1">
                <a:tableStyleId>{793D81CF-94F2-401A-BA57-92F5A7B2D0C5}</a:tableStyleId>
              </a:tblPr>
              <a:tblGrid>
                <a:gridCol w="3771900">
                  <a:extLst>
                    <a:ext uri="{9D8B030D-6E8A-4147-A177-3AD203B41FA5}">
                      <a16:colId xmlns:a16="http://schemas.microsoft.com/office/drawing/2014/main" val="20000"/>
                    </a:ext>
                  </a:extLst>
                </a:gridCol>
                <a:gridCol w="3771900">
                  <a:extLst>
                    <a:ext uri="{9D8B030D-6E8A-4147-A177-3AD203B41FA5}">
                      <a16:colId xmlns:a16="http://schemas.microsoft.com/office/drawing/2014/main" val="20001"/>
                    </a:ext>
                  </a:extLst>
                </a:gridCol>
              </a:tblGrid>
              <a:tr h="515069">
                <a:tc>
                  <a:txBody>
                    <a:bodyPr/>
                    <a:lstStyle/>
                    <a:p>
                      <a:r>
                        <a:rPr lang="en-US" baseline="0" dirty="0" smtClean="0"/>
                        <a:t>   Name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Individual Programming Responsibility</a:t>
                      </a: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27155">
                <a:tc>
                  <a:txBody>
                    <a:bodyPr/>
                    <a:lstStyle/>
                    <a:p>
                      <a:r>
                        <a:rPr lang="en-US" sz="2000" cap="none" spc="0" dirty="0" smtClean="0">
                          <a:ln w="0"/>
                          <a:effectLst>
                            <a:outerShdw blurRad="38100" dist="19050" dir="2700000" algn="tl" rotWithShape="0">
                              <a:schemeClr val="dk1">
                                <a:alpha val="40000"/>
                              </a:schemeClr>
                            </a:outerShdw>
                          </a:effectLst>
                        </a:rPr>
                        <a:t>Mohan</a:t>
                      </a:r>
                      <a:r>
                        <a:rPr lang="en-US" sz="2000" cap="none" spc="0" baseline="0" dirty="0" smtClean="0">
                          <a:ln w="0"/>
                          <a:effectLst>
                            <a:outerShdw blurRad="38100" dist="19050" dir="2700000" algn="tl" rotWithShape="0">
                              <a:schemeClr val="dk1">
                                <a:alpha val="40000"/>
                              </a:schemeClr>
                            </a:outerShdw>
                          </a:effectLst>
                        </a:rPr>
                        <a:t> Krishna B</a:t>
                      </a:r>
                      <a:endParaRPr lang="en-US" sz="2000" b="0" cap="none" spc="0" dirty="0">
                        <a:ln w="0"/>
                        <a:solidFill>
                          <a:schemeClr val="tx1"/>
                        </a:solidFill>
                        <a:effectLst>
                          <a:outerShdw blurRad="38100" dist="19050" dir="2700000" algn="tl" rotWithShape="0">
                            <a:schemeClr val="dk1">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cap="none" spc="0" dirty="0" smtClean="0">
                          <a:ln w="0"/>
                          <a:effectLst>
                            <a:outerShdw blurRad="38100" dist="19050" dir="2700000" algn="tl" rotWithShape="0">
                              <a:schemeClr val="dk1">
                                <a:alpha val="40000"/>
                              </a:schemeClr>
                            </a:outerShdw>
                          </a:effectLst>
                        </a:rPr>
                        <a:t>Machine</a:t>
                      </a:r>
                      <a:r>
                        <a:rPr lang="en-US" sz="2000" cap="none" spc="0" baseline="0" dirty="0" smtClean="0">
                          <a:ln w="0"/>
                          <a:effectLst>
                            <a:outerShdw blurRad="38100" dist="19050" dir="2700000" algn="tl" rotWithShape="0">
                              <a:schemeClr val="dk1">
                                <a:alpha val="40000"/>
                              </a:schemeClr>
                            </a:outerShdw>
                          </a:effectLst>
                        </a:rPr>
                        <a:t> Learning and neural networks for creating the model</a:t>
                      </a:r>
                      <a:endParaRPr lang="en-US" sz="2000" b="0" cap="none" spc="0" dirty="0">
                        <a:ln w="0"/>
                        <a:solidFill>
                          <a:schemeClr val="tx1"/>
                        </a:solidFill>
                        <a:effectLst>
                          <a:outerShdw blurRad="38100" dist="19050" dir="2700000" algn="tl" rotWithShape="0">
                            <a:schemeClr val="dk1">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21387">
                <a:tc>
                  <a:txBody>
                    <a:bodyPr/>
                    <a:lstStyle/>
                    <a:p>
                      <a:r>
                        <a:rPr lang="en-US" sz="2000" cap="none" spc="0" dirty="0" err="1" smtClean="0">
                          <a:ln w="0"/>
                          <a:effectLst>
                            <a:outerShdw blurRad="38100" dist="19050" dir="2700000" algn="tl" rotWithShape="0">
                              <a:schemeClr val="dk1">
                                <a:alpha val="40000"/>
                              </a:schemeClr>
                            </a:outerShdw>
                          </a:effectLst>
                        </a:rPr>
                        <a:t>Swathi</a:t>
                      </a:r>
                      <a:r>
                        <a:rPr lang="en-US" sz="2000" cap="none" spc="0" baseline="0" dirty="0" smtClean="0">
                          <a:ln w="0"/>
                          <a:effectLst>
                            <a:outerShdw blurRad="38100" dist="19050" dir="2700000" algn="tl" rotWithShape="0">
                              <a:schemeClr val="dk1">
                                <a:alpha val="40000"/>
                              </a:schemeClr>
                            </a:outerShdw>
                          </a:effectLst>
                        </a:rPr>
                        <a:t> </a:t>
                      </a:r>
                      <a:r>
                        <a:rPr lang="en-US" sz="2000" cap="none" spc="0" baseline="0" dirty="0" err="1" smtClean="0">
                          <a:ln w="0"/>
                          <a:effectLst>
                            <a:outerShdw blurRad="38100" dist="19050" dir="2700000" algn="tl" rotWithShape="0">
                              <a:schemeClr val="dk1">
                                <a:alpha val="40000"/>
                              </a:schemeClr>
                            </a:outerShdw>
                          </a:effectLst>
                        </a:rPr>
                        <a:t>Madhavan</a:t>
                      </a:r>
                      <a:endParaRPr lang="en-US" sz="2000" b="0" cap="none" spc="0" dirty="0">
                        <a:ln w="0"/>
                        <a:solidFill>
                          <a:schemeClr val="tx1"/>
                        </a:solidFill>
                        <a:effectLst>
                          <a:outerShdw blurRad="38100" dist="19050" dir="2700000" algn="tl" rotWithShape="0">
                            <a:schemeClr val="dk1">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cap="none" spc="0" dirty="0" smtClean="0">
                          <a:ln w="0"/>
                          <a:effectLst>
                            <a:outerShdw blurRad="38100" dist="19050" dir="2700000" algn="tl" rotWithShape="0">
                              <a:schemeClr val="dk1">
                                <a:alpha val="40000"/>
                              </a:schemeClr>
                            </a:outerShdw>
                          </a:effectLst>
                        </a:rPr>
                        <a:t>Natural</a:t>
                      </a:r>
                      <a:r>
                        <a:rPr lang="en-US" sz="2000" cap="none" spc="0" baseline="0" dirty="0" smtClean="0">
                          <a:ln w="0"/>
                          <a:effectLst>
                            <a:outerShdw blurRad="38100" dist="19050" dir="2700000" algn="tl" rotWithShape="0">
                              <a:schemeClr val="dk1">
                                <a:alpha val="40000"/>
                              </a:schemeClr>
                            </a:outerShdw>
                          </a:effectLst>
                        </a:rPr>
                        <a:t> Language processing for post processing the text conversion</a:t>
                      </a:r>
                      <a:endParaRPr lang="en-US" sz="2000" b="0" cap="none" spc="0" dirty="0">
                        <a:ln w="0"/>
                        <a:solidFill>
                          <a:schemeClr val="tx1"/>
                        </a:solidFill>
                        <a:effectLst>
                          <a:outerShdw blurRad="38100" dist="19050" dir="2700000" algn="tl" rotWithShape="0">
                            <a:schemeClr val="dk1">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5069">
                <a:tc>
                  <a:txBody>
                    <a:bodyPr/>
                    <a:lstStyle/>
                    <a:p>
                      <a:r>
                        <a:rPr lang="en-US" sz="2000" cap="none" spc="0" dirty="0" smtClean="0">
                          <a:ln w="0"/>
                          <a:effectLst>
                            <a:outerShdw blurRad="38100" dist="19050" dir="2700000" algn="tl" rotWithShape="0">
                              <a:schemeClr val="dk1">
                                <a:alpha val="40000"/>
                              </a:schemeClr>
                            </a:outerShdw>
                          </a:effectLst>
                        </a:rPr>
                        <a:t>Prakash</a:t>
                      </a:r>
                      <a:r>
                        <a:rPr lang="en-US" sz="2000" cap="none" spc="0" baseline="0" dirty="0" smtClean="0">
                          <a:ln w="0"/>
                          <a:effectLst>
                            <a:outerShdw blurRad="38100" dist="19050" dir="2700000" algn="tl" rotWithShape="0">
                              <a:schemeClr val="dk1">
                                <a:alpha val="40000"/>
                              </a:schemeClr>
                            </a:outerShdw>
                          </a:effectLst>
                        </a:rPr>
                        <a:t> H</a:t>
                      </a:r>
                      <a:endParaRPr lang="en-US" sz="2000" b="0" cap="none" spc="0" dirty="0">
                        <a:ln w="0"/>
                        <a:solidFill>
                          <a:schemeClr val="tx1"/>
                        </a:solidFill>
                        <a:effectLst>
                          <a:outerShdw blurRad="38100" dist="19050" dir="2700000" algn="tl" rotWithShape="0">
                            <a:schemeClr val="dk1">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2000" cap="none" spc="0" dirty="0" smtClean="0">
                          <a:ln w="0"/>
                          <a:effectLst>
                            <a:outerShdw blurRad="38100" dist="19050" dir="2700000" algn="tl" rotWithShape="0">
                              <a:schemeClr val="dk1">
                                <a:alpha val="40000"/>
                              </a:schemeClr>
                            </a:outerShdw>
                          </a:effectLst>
                        </a:rPr>
                        <a:t>Programming</a:t>
                      </a:r>
                      <a:r>
                        <a:rPr lang="en-US" sz="2000" cap="none" spc="0" baseline="0" dirty="0" smtClean="0">
                          <a:ln w="0"/>
                          <a:effectLst>
                            <a:outerShdw blurRad="38100" dist="19050" dir="2700000" algn="tl" rotWithShape="0">
                              <a:schemeClr val="dk1">
                                <a:alpha val="40000"/>
                              </a:schemeClr>
                            </a:outerShdw>
                          </a:effectLst>
                        </a:rPr>
                        <a:t> Script to input the document and classify the document into sentences, words and character segmentation.</a:t>
                      </a:r>
                      <a:endParaRPr lang="en-US" sz="2000" b="0" cap="none" spc="0" dirty="0">
                        <a:ln w="0"/>
                        <a:solidFill>
                          <a:schemeClr val="tx1"/>
                        </a:solidFill>
                        <a:effectLst>
                          <a:outerShdw blurRad="38100" dist="19050" dir="2700000" algn="tl" rotWithShape="0">
                            <a:schemeClr val="dk1">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833199">
                <a:tc>
                  <a:txBody>
                    <a:bodyPr/>
                    <a:lstStyle/>
                    <a:p>
                      <a:r>
                        <a:rPr lang="en-US" sz="2000" cap="none" spc="0" dirty="0" smtClean="0">
                          <a:ln w="0"/>
                          <a:effectLst>
                            <a:outerShdw blurRad="38100" dist="19050" dir="2700000" algn="tl" rotWithShape="0">
                              <a:schemeClr val="dk1">
                                <a:alpha val="40000"/>
                              </a:schemeClr>
                            </a:outerShdw>
                          </a:effectLst>
                        </a:rPr>
                        <a:t>Rahu</a:t>
                      </a:r>
                      <a:r>
                        <a:rPr lang="en-US" sz="2000" cap="none" spc="0" baseline="0" dirty="0" smtClean="0">
                          <a:ln w="0"/>
                          <a:effectLst>
                            <a:outerShdw blurRad="38100" dist="19050" dir="2700000" algn="tl" rotWithShape="0">
                              <a:schemeClr val="dk1">
                                <a:alpha val="40000"/>
                              </a:schemeClr>
                            </a:outerShdw>
                          </a:effectLst>
                        </a:rPr>
                        <a:t>l N</a:t>
                      </a:r>
                      <a:endParaRPr lang="en-US" sz="2000" b="0" cap="none" spc="0" dirty="0">
                        <a:ln w="0"/>
                        <a:solidFill>
                          <a:schemeClr val="tx1"/>
                        </a:solidFill>
                        <a:effectLst>
                          <a:outerShdw blurRad="38100" dist="19050" dir="2700000" algn="tl" rotWithShape="0">
                            <a:schemeClr val="dk1">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3195" y="242634"/>
            <a:ext cx="3757610" cy="1154098"/>
          </a:xfrm>
        </p:spPr>
        <p:txBody>
          <a:bodyPr>
            <a:normAutofit/>
          </a:bodyPr>
          <a:lstStyle/>
          <a:p>
            <a:pPr algn="ctr"/>
            <a:r>
              <a:rPr lang="en-US" sz="4000" b="1" dirty="0" smtClean="0">
                <a:ln w="0"/>
                <a:effectLst>
                  <a:outerShdw blurRad="38100" dist="38100" dir="2700000" algn="tl">
                    <a:srgbClr val="000000">
                      <a:alpha val="43137"/>
                    </a:srgbClr>
                  </a:outerShdw>
                </a:effectLst>
                <a:latin typeface="Times New Roman" pitchFamily="18" charset="0"/>
                <a:cs typeface="Times New Roman" pitchFamily="18" charset="0"/>
              </a:rPr>
              <a:t>Contents</a:t>
            </a:r>
            <a:endParaRPr lang="en-IN" sz="4000" b="1" dirty="0">
              <a:ln w="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764369" y="1600200"/>
            <a:ext cx="7615262" cy="4257691"/>
          </a:xfrm>
        </p:spPr>
        <p:txBody>
          <a:bodyPr>
            <a:noAutofit/>
          </a:bodyPr>
          <a:lstStyle/>
          <a:p>
            <a:pPr>
              <a:buFont typeface="Wingdings" panose="05000000000000000000" pitchFamily="2" charset="2"/>
              <a:buChar char="v"/>
            </a:pPr>
            <a:r>
              <a:rPr lang="en-US" sz="2800" dirty="0" smtClean="0">
                <a:ln w="0">
                  <a:solidFill>
                    <a:schemeClr val="bg1"/>
                  </a:solidFill>
                </a:ln>
                <a:solidFill>
                  <a:schemeClr val="bg1"/>
                </a:solidFill>
                <a:effectLst>
                  <a:glow rad="647700">
                    <a:schemeClr val="tx1"/>
                  </a:glow>
                  <a:outerShdw blurRad="38100" dist="19050" dir="2700000" algn="tl" rotWithShape="0">
                    <a:schemeClr val="dk1">
                      <a:alpha val="40000"/>
                    </a:schemeClr>
                  </a:outerShdw>
                </a:effectLst>
                <a:latin typeface="Times New Roman" pitchFamily="18" charset="0"/>
                <a:cs typeface="Times New Roman" pitchFamily="18" charset="0"/>
              </a:rPr>
              <a:t>  Abstract </a:t>
            </a:r>
          </a:p>
          <a:p>
            <a:pPr>
              <a:buFont typeface="Wingdings" panose="05000000000000000000" pitchFamily="2" charset="2"/>
              <a:buChar char="v"/>
            </a:pPr>
            <a:r>
              <a:rPr lang="en-IN" sz="2800" dirty="0" smtClean="0">
                <a:ln w="0">
                  <a:solidFill>
                    <a:schemeClr val="bg1"/>
                  </a:solidFill>
                </a:ln>
                <a:solidFill>
                  <a:schemeClr val="bg1"/>
                </a:solidFill>
                <a:effectLst>
                  <a:glow rad="647700">
                    <a:schemeClr val="tx1"/>
                  </a:glow>
                  <a:outerShdw blurRad="38100" dist="19050" dir="2700000" algn="tl" rotWithShape="0">
                    <a:schemeClr val="dk1">
                      <a:alpha val="40000"/>
                    </a:schemeClr>
                  </a:outerShdw>
                </a:effectLst>
                <a:latin typeface="Times New Roman" pitchFamily="18" charset="0"/>
                <a:cs typeface="Times New Roman" pitchFamily="18" charset="0"/>
              </a:rPr>
              <a:t>  Introduction</a:t>
            </a:r>
          </a:p>
          <a:p>
            <a:pPr lvl="0">
              <a:buFont typeface="Wingdings" panose="05000000000000000000" pitchFamily="2" charset="2"/>
              <a:buChar char="v"/>
            </a:pPr>
            <a:r>
              <a:rPr lang="en-US" sz="2800" dirty="0" smtClean="0">
                <a:ln w="0">
                  <a:solidFill>
                    <a:schemeClr val="bg1"/>
                  </a:solidFill>
                </a:ln>
                <a:solidFill>
                  <a:schemeClr val="bg1"/>
                </a:solidFill>
                <a:effectLst>
                  <a:glow rad="647700">
                    <a:schemeClr val="tx1"/>
                  </a:glow>
                  <a:outerShdw blurRad="38100" dist="19050" dir="2700000" algn="tl" rotWithShape="0">
                    <a:schemeClr val="dk1">
                      <a:alpha val="40000"/>
                    </a:schemeClr>
                  </a:outerShdw>
                </a:effectLst>
                <a:latin typeface="Times New Roman" pitchFamily="18" charset="0"/>
                <a:cs typeface="Times New Roman" pitchFamily="18" charset="0"/>
              </a:rPr>
              <a:t> Existing  system</a:t>
            </a:r>
          </a:p>
          <a:p>
            <a:pPr lvl="0">
              <a:buFont typeface="Wingdings" panose="05000000000000000000" pitchFamily="2" charset="2"/>
              <a:buChar char="v"/>
            </a:pPr>
            <a:r>
              <a:rPr lang="en-IN" sz="2800" dirty="0" smtClean="0">
                <a:ln w="0">
                  <a:solidFill>
                    <a:schemeClr val="bg1"/>
                  </a:solidFill>
                </a:ln>
                <a:solidFill>
                  <a:schemeClr val="bg1"/>
                </a:solidFill>
                <a:effectLst>
                  <a:glow rad="647700">
                    <a:schemeClr val="tx1"/>
                  </a:glow>
                  <a:outerShdw blurRad="38100" dist="19050" dir="2700000" algn="tl" rotWithShape="0">
                    <a:schemeClr val="dk1">
                      <a:alpha val="40000"/>
                    </a:schemeClr>
                  </a:outerShdw>
                </a:effectLst>
                <a:latin typeface="Times New Roman" pitchFamily="18" charset="0"/>
                <a:cs typeface="Times New Roman" pitchFamily="18" charset="0"/>
              </a:rPr>
              <a:t> Proposed  system</a:t>
            </a:r>
          </a:p>
          <a:p>
            <a:pPr>
              <a:buFont typeface="Wingdings" panose="05000000000000000000" pitchFamily="2" charset="2"/>
              <a:buChar char="v"/>
            </a:pPr>
            <a:r>
              <a:rPr lang="en-IN" sz="2800" dirty="0" smtClean="0">
                <a:ln w="0">
                  <a:solidFill>
                    <a:schemeClr val="bg1"/>
                  </a:solidFill>
                </a:ln>
                <a:solidFill>
                  <a:schemeClr val="bg1"/>
                </a:solidFill>
                <a:effectLst>
                  <a:glow rad="647700">
                    <a:schemeClr val="tx1"/>
                  </a:glow>
                  <a:outerShdw blurRad="38100" dist="19050" dir="2700000" algn="tl" rotWithShape="0">
                    <a:schemeClr val="dk1">
                      <a:alpha val="40000"/>
                    </a:schemeClr>
                  </a:outerShdw>
                </a:effectLst>
                <a:latin typeface="Times New Roman" pitchFamily="18" charset="0"/>
                <a:cs typeface="Times New Roman" pitchFamily="18" charset="0"/>
              </a:rPr>
              <a:t> Algorithm/Methodology</a:t>
            </a:r>
          </a:p>
          <a:p>
            <a:pPr>
              <a:buFont typeface="Wingdings" panose="05000000000000000000" pitchFamily="2" charset="2"/>
              <a:buChar char="v"/>
            </a:pPr>
            <a:r>
              <a:rPr lang="en-IN" sz="2800" dirty="0" smtClean="0">
                <a:ln w="0">
                  <a:solidFill>
                    <a:schemeClr val="bg1"/>
                  </a:solidFill>
                </a:ln>
                <a:solidFill>
                  <a:schemeClr val="bg1"/>
                </a:solidFill>
                <a:effectLst>
                  <a:glow rad="647700">
                    <a:schemeClr val="tx1"/>
                  </a:glow>
                  <a:outerShdw blurRad="38100" dist="19050" dir="2700000" algn="tl" rotWithShape="0">
                    <a:schemeClr val="dk1">
                      <a:alpha val="40000"/>
                    </a:schemeClr>
                  </a:outerShdw>
                </a:effectLst>
                <a:latin typeface="Times New Roman" pitchFamily="18" charset="0"/>
                <a:cs typeface="Times New Roman" pitchFamily="18" charset="0"/>
              </a:rPr>
              <a:t> System  requirements</a:t>
            </a:r>
          </a:p>
          <a:p>
            <a:pPr>
              <a:buFont typeface="Wingdings" panose="05000000000000000000" pitchFamily="2" charset="2"/>
              <a:buChar char="v"/>
            </a:pPr>
            <a:r>
              <a:rPr lang="en-IN" sz="2800" dirty="0" smtClean="0">
                <a:ln w="0">
                  <a:solidFill>
                    <a:schemeClr val="bg1"/>
                  </a:solidFill>
                </a:ln>
                <a:solidFill>
                  <a:schemeClr val="bg1"/>
                </a:solidFill>
                <a:effectLst>
                  <a:glow rad="647700">
                    <a:schemeClr val="tx1"/>
                  </a:glow>
                  <a:outerShdw blurRad="38100" dist="19050" dir="2700000" algn="tl" rotWithShape="0">
                    <a:schemeClr val="dk1">
                      <a:alpha val="40000"/>
                    </a:schemeClr>
                  </a:outerShdw>
                </a:effectLst>
                <a:latin typeface="Times New Roman" pitchFamily="18" charset="0"/>
                <a:cs typeface="Times New Roman" pitchFamily="18" charset="0"/>
              </a:rPr>
              <a:t> Individual  contribution</a:t>
            </a:r>
          </a:p>
          <a:p>
            <a:pPr>
              <a:buFont typeface="Wingdings" panose="05000000000000000000" pitchFamily="2" charset="2"/>
              <a:buChar char="v"/>
            </a:pPr>
            <a:r>
              <a:rPr lang="en-IN" sz="2800" dirty="0" smtClean="0">
                <a:ln w="0">
                  <a:solidFill>
                    <a:schemeClr val="bg1"/>
                  </a:solidFill>
                </a:ln>
                <a:solidFill>
                  <a:schemeClr val="bg1"/>
                </a:solidFill>
                <a:effectLst>
                  <a:glow rad="647700">
                    <a:schemeClr val="tx1"/>
                  </a:glow>
                  <a:outerShdw blurRad="38100" dist="19050" dir="2700000" algn="tl" rotWithShape="0">
                    <a:schemeClr val="dk1">
                      <a:alpha val="40000"/>
                    </a:schemeClr>
                  </a:outerShdw>
                </a:effectLst>
                <a:latin typeface="Times New Roman" pitchFamily="18" charset="0"/>
                <a:cs typeface="Times New Roman" pitchFamily="18" charset="0"/>
              </a:rPr>
              <a:t> Conclusion</a:t>
            </a:r>
          </a:p>
        </p:txBody>
      </p:sp>
    </p:spTree>
  </p:cSld>
  <p:clrMapOvr>
    <a:masterClrMapping/>
  </p:clrMapOvr>
  <p:transition>
    <p:push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844" y="642918"/>
            <a:ext cx="3230599" cy="642942"/>
          </a:xfrm>
        </p:spPr>
        <p:txBody>
          <a:bodyPr>
            <a:normAutofit/>
          </a:bodyPr>
          <a:lstStyle/>
          <a:p>
            <a:r>
              <a:rPr lang="en-US" b="1" dirty="0" smtClean="0">
                <a:latin typeface="Times New Roman" panose="02020603050405020304" pitchFamily="18" charset="0"/>
                <a:cs typeface="Times New Roman" panose="02020603050405020304" pitchFamily="18" charset="0"/>
              </a:rPr>
              <a:t>Conclusion:</a:t>
            </a:r>
            <a:endParaRPr lang="en-US" dirty="0"/>
          </a:p>
        </p:txBody>
      </p:sp>
      <p:sp>
        <p:nvSpPr>
          <p:cNvPr id="5" name="Content Placeholder 2"/>
          <p:cNvSpPr>
            <a:spLocks noGrp="1"/>
          </p:cNvSpPr>
          <p:nvPr>
            <p:ph idx="1"/>
          </p:nvPr>
        </p:nvSpPr>
        <p:spPr>
          <a:xfrm>
            <a:off x="142844" y="1428736"/>
            <a:ext cx="7858180" cy="4572032"/>
          </a:xfrm>
        </p:spPr>
        <p:txBody>
          <a:bodyPr>
            <a:normAutofit/>
          </a:bodyPr>
          <a:lstStyle/>
          <a:p>
            <a:pPr>
              <a:buFont typeface="Wingdings" panose="05000000000000000000" pitchFamily="2" charset="2"/>
              <a:buChar char="v"/>
            </a:pPr>
            <a:r>
              <a:rPr lang="en-US" sz="3200" dirty="0" smtClean="0">
                <a:latin typeface="Times New Roman" panose="02020603050405020304" pitchFamily="18" charset="0"/>
                <a:cs typeface="Times New Roman" panose="02020603050405020304" pitchFamily="18" charset="0"/>
              </a:rPr>
              <a:t>In this project we develop a Machine learning Neural Network model that can be used to convert the handwritten text document to digital document consisting of Unicode-8 characters.</a:t>
            </a:r>
          </a:p>
          <a:p>
            <a:pPr>
              <a:buFont typeface="Wingdings" panose="05000000000000000000" pitchFamily="2" charset="2"/>
              <a:buChar char="v"/>
            </a:pPr>
            <a:r>
              <a:rPr lang="en-US" sz="3200" dirty="0" smtClean="0">
                <a:latin typeface="Times New Roman" panose="02020603050405020304" pitchFamily="18" charset="0"/>
                <a:cs typeface="Times New Roman" panose="02020603050405020304" pitchFamily="18" charset="0"/>
              </a:rPr>
              <a:t>The efficiency is further improved my post-processing the word into Natural Language processing model to make minor changes to the word and sentences. </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2428868"/>
            <a:ext cx="9144000" cy="8925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001838" algn="l"/>
                <a:tab pos="2381250" algn="l"/>
              </a:tabLst>
            </a:pPr>
            <a:r>
              <a:rPr kumimoji="0" lang="en-US" sz="1600" i="0" u="none" strike="noStrike" normalizeH="0" baseline="0" dirty="0" smtClean="0">
                <a:ln w="0"/>
                <a:effectLst>
                  <a:outerShdw blurRad="38100" dist="19050" dir="2700000" algn="tl" rotWithShape="0">
                    <a:schemeClr val="dk1">
                      <a:alpha val="40000"/>
                    </a:schemeClr>
                  </a:outerShdw>
                </a:effectLst>
                <a:latin typeface="Arial" pitchFamily="34" charset="0"/>
                <a:ea typeface="Times New Roman" pitchFamily="18" charset="0"/>
                <a:cs typeface="Arial" pitchFamily="34" charset="0"/>
              </a:rPr>
              <a:t>NEW HORIZON COLLEGE OF ENGINEERING</a:t>
            </a:r>
            <a:endParaRPr kumimoji="0" lang="en-US" sz="600" i="0" u="none" strike="noStrike" normalizeH="0" baseline="0" dirty="0" smtClean="0">
              <a:ln w="0"/>
              <a:effectLst>
                <a:outerShdw blurRad="38100" dist="19050" dir="2700000" algn="tl" rotWithShape="0">
                  <a:schemeClr val="dk1">
                    <a:alpha val="40000"/>
                  </a:schemeClr>
                </a:outerShdw>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001838" algn="l"/>
                <a:tab pos="2381250" algn="l"/>
              </a:tabLst>
            </a:pPr>
            <a:r>
              <a:rPr kumimoji="0" lang="en-US" sz="1200" i="0" u="none" strike="noStrike" normalizeH="0" baseline="0" dirty="0" smtClean="0">
                <a:ln w="0"/>
                <a:effectLst>
                  <a:outerShdw blurRad="38100" dist="19050" dir="2700000" algn="tl" rotWithShape="0">
                    <a:schemeClr val="dk1">
                      <a:alpha val="40000"/>
                    </a:schemeClr>
                  </a:outerShdw>
                </a:effectLst>
                <a:latin typeface="Arial" pitchFamily="34" charset="0"/>
                <a:ea typeface="Times New Roman" pitchFamily="18" charset="0"/>
                <a:cs typeface="Arial" pitchFamily="34" charset="0"/>
              </a:rPr>
              <a:t>(Accredited by NAAC with ‘A’ Grade, permanently affiliated to VTU)</a:t>
            </a:r>
            <a:endParaRPr kumimoji="0" lang="en-US" sz="600" i="0" u="none" strike="noStrike" normalizeH="0" baseline="0" dirty="0" smtClean="0">
              <a:ln w="0"/>
              <a:effectLst>
                <a:outerShdw blurRad="38100" dist="19050" dir="2700000" algn="tl" rotWithShape="0">
                  <a:schemeClr val="dk1">
                    <a:alpha val="40000"/>
                  </a:schemeClr>
                </a:outerShdw>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001838" algn="l"/>
                <a:tab pos="2381250" algn="l"/>
              </a:tabLst>
            </a:pPr>
            <a:r>
              <a:rPr kumimoji="0" lang="en-US" sz="1200" i="0" u="none" strike="noStrike" normalizeH="0" baseline="0" dirty="0" smtClean="0">
                <a:ln w="0"/>
                <a:effectLst>
                  <a:outerShdw blurRad="38100" dist="19050" dir="2700000" algn="tl" rotWithShape="0">
                    <a:schemeClr val="dk1">
                      <a:alpha val="40000"/>
                    </a:schemeClr>
                  </a:outerShdw>
                </a:effectLst>
                <a:latin typeface="Arial" pitchFamily="34" charset="0"/>
                <a:ea typeface="Times New Roman" pitchFamily="18" charset="0"/>
                <a:cs typeface="Arial" pitchFamily="34" charset="0"/>
              </a:rPr>
              <a:t>Outer Ring Road, </a:t>
            </a:r>
            <a:r>
              <a:rPr kumimoji="0" lang="en-US" sz="1200" i="0" u="none" strike="noStrike" normalizeH="0" baseline="0" dirty="0" err="1" smtClean="0">
                <a:ln w="0"/>
                <a:effectLst>
                  <a:outerShdw blurRad="38100" dist="19050" dir="2700000" algn="tl" rotWithShape="0">
                    <a:schemeClr val="dk1">
                      <a:alpha val="40000"/>
                    </a:schemeClr>
                  </a:outerShdw>
                </a:effectLst>
                <a:latin typeface="Arial" pitchFamily="34" charset="0"/>
                <a:ea typeface="Times New Roman" pitchFamily="18" charset="0"/>
                <a:cs typeface="Arial" pitchFamily="34" charset="0"/>
              </a:rPr>
              <a:t>Panathur</a:t>
            </a:r>
            <a:r>
              <a:rPr kumimoji="0" lang="en-US" sz="1200" i="0" u="none" strike="noStrike" normalizeH="0" baseline="0" dirty="0" smtClean="0">
                <a:ln w="0"/>
                <a:effectLst>
                  <a:outerShdw blurRad="38100" dist="19050" dir="2700000" algn="tl" rotWithShape="0">
                    <a:schemeClr val="dk1">
                      <a:alpha val="40000"/>
                    </a:schemeClr>
                  </a:outerShdw>
                </a:effectLst>
                <a:latin typeface="Arial" pitchFamily="34" charset="0"/>
                <a:ea typeface="Times New Roman" pitchFamily="18" charset="0"/>
                <a:cs typeface="Arial" pitchFamily="34" charset="0"/>
              </a:rPr>
              <a:t> post, </a:t>
            </a:r>
            <a:r>
              <a:rPr kumimoji="0" lang="en-US" sz="1200" i="0" u="none" strike="noStrike" normalizeH="0" baseline="0" dirty="0" err="1" smtClean="0">
                <a:ln w="0"/>
                <a:effectLst>
                  <a:outerShdw blurRad="38100" dist="19050" dir="2700000" algn="tl" rotWithShape="0">
                    <a:schemeClr val="dk1">
                      <a:alpha val="40000"/>
                    </a:schemeClr>
                  </a:outerShdw>
                </a:effectLst>
                <a:latin typeface="Arial" pitchFamily="34" charset="0"/>
                <a:ea typeface="Times New Roman" pitchFamily="18" charset="0"/>
                <a:cs typeface="Arial" pitchFamily="34" charset="0"/>
              </a:rPr>
              <a:t>Kadubisanahalli</a:t>
            </a:r>
            <a:r>
              <a:rPr kumimoji="0" lang="en-US" sz="1200" i="0" u="none" strike="noStrike" normalizeH="0" baseline="0" dirty="0" smtClean="0">
                <a:ln w="0"/>
                <a:effectLst>
                  <a:outerShdw blurRad="38100" dist="19050" dir="2700000" algn="tl" rotWithShape="0">
                    <a:schemeClr val="dk1">
                      <a:alpha val="40000"/>
                    </a:schemeClr>
                  </a:outerShdw>
                </a:effectLst>
                <a:latin typeface="Arial" pitchFamily="34" charset="0"/>
                <a:ea typeface="Times New Roman" pitchFamily="18" charset="0"/>
                <a:cs typeface="Arial" pitchFamily="34" charset="0"/>
              </a:rPr>
              <a:t>,</a:t>
            </a:r>
            <a:endParaRPr kumimoji="0" lang="en-US" sz="600" i="0" u="none" strike="noStrike" normalizeH="0" baseline="0" dirty="0" smtClean="0">
              <a:ln w="0"/>
              <a:effectLst>
                <a:outerShdw blurRad="38100" dist="19050" dir="2700000" algn="tl" rotWithShape="0">
                  <a:schemeClr val="dk1">
                    <a:alpha val="40000"/>
                  </a:schemeClr>
                </a:outerShdw>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001838" algn="l"/>
                <a:tab pos="2381250" algn="l"/>
              </a:tabLst>
            </a:pPr>
            <a:r>
              <a:rPr kumimoji="0" lang="en-US" sz="1200" i="0" u="none" strike="noStrike" normalizeH="0" baseline="0" dirty="0" smtClean="0">
                <a:ln w="0"/>
                <a:effectLst>
                  <a:outerShdw blurRad="38100" dist="19050" dir="2700000" algn="tl" rotWithShape="0">
                    <a:schemeClr val="dk1">
                      <a:alpha val="40000"/>
                    </a:schemeClr>
                  </a:outerShdw>
                </a:effectLst>
                <a:latin typeface="Arial" pitchFamily="34" charset="0"/>
                <a:ea typeface="Times New Roman" pitchFamily="18" charset="0"/>
                <a:cs typeface="Arial" pitchFamily="34" charset="0"/>
              </a:rPr>
              <a:t>BANGALORE-560103</a:t>
            </a:r>
            <a:endParaRPr kumimoji="0" lang="en-US" sz="1800" i="0" u="none" strike="noStrike" normalizeH="0" baseline="0" dirty="0" smtClean="0">
              <a:ln w="0"/>
              <a:effectLst>
                <a:outerShdw blurRad="38100" dist="19050" dir="2700000" algn="tl" rotWithShape="0">
                  <a:schemeClr val="dk1">
                    <a:alpha val="40000"/>
                  </a:schemeClr>
                </a:outerShdw>
              </a:effectLst>
              <a:latin typeface="Arial" pitchFamily="34" charset="0"/>
              <a:cs typeface="Arial" pitchFamily="34" charset="0"/>
            </a:endParaRPr>
          </a:p>
        </p:txBody>
      </p:sp>
      <p:pic>
        <p:nvPicPr>
          <p:cNvPr id="5" name="Picture 2" descr="F:\RONNIE-NHCE\projects\NHCE LOGO.png"/>
          <p:cNvPicPr>
            <a:picLocks noChangeAspect="1" noChangeArrowheads="1"/>
          </p:cNvPicPr>
          <p:nvPr/>
        </p:nvPicPr>
        <p:blipFill>
          <a:blip r:embed="rId2" cstate="print"/>
          <a:srcRect/>
          <a:stretch>
            <a:fillRect/>
          </a:stretch>
        </p:blipFill>
        <p:spPr bwMode="auto">
          <a:xfrm>
            <a:off x="0" y="4286256"/>
            <a:ext cx="9135991" cy="2143116"/>
          </a:xfrm>
          <a:prstGeom prst="rect">
            <a:avLst/>
          </a:prstGeom>
          <a:noFill/>
        </p:spPr>
      </p:pic>
      <p:grpSp>
        <p:nvGrpSpPr>
          <p:cNvPr id="6" name="Group 8"/>
          <p:cNvGrpSpPr/>
          <p:nvPr/>
        </p:nvGrpSpPr>
        <p:grpSpPr>
          <a:xfrm>
            <a:off x="642910" y="285728"/>
            <a:ext cx="7072362" cy="1571612"/>
            <a:chOff x="500034" y="285728"/>
            <a:chExt cx="7072362" cy="1571612"/>
          </a:xfrm>
        </p:grpSpPr>
        <p:pic>
          <p:nvPicPr>
            <p:cNvPr id="7" name="Picture 2" descr="F:\RONNIE-NHCE\projects\NHCE LOGO.png"/>
            <p:cNvPicPr>
              <a:picLocks noChangeAspect="1" noChangeArrowheads="1"/>
            </p:cNvPicPr>
            <p:nvPr/>
          </p:nvPicPr>
          <p:blipFill>
            <a:blip r:embed="rId2" cstate="print"/>
            <a:srcRect l="11641" t="76667" r="11729"/>
            <a:stretch>
              <a:fillRect/>
            </a:stretch>
          </p:blipFill>
          <p:spPr bwMode="auto">
            <a:xfrm>
              <a:off x="571472" y="1357298"/>
              <a:ext cx="7000924" cy="500042"/>
            </a:xfrm>
            <a:prstGeom prst="rect">
              <a:avLst/>
            </a:prstGeom>
            <a:noFill/>
          </p:spPr>
        </p:pic>
        <p:pic>
          <p:nvPicPr>
            <p:cNvPr id="3" name="Picture 2"/>
            <p:cNvPicPr>
              <a:picLocks noChangeAspect="1" noChangeArrowheads="1"/>
            </p:cNvPicPr>
            <p:nvPr/>
          </p:nvPicPr>
          <p:blipFill>
            <a:blip r:embed="rId3"/>
            <a:srcRect/>
            <a:stretch>
              <a:fillRect/>
            </a:stretch>
          </p:blipFill>
          <p:spPr bwMode="auto">
            <a:xfrm>
              <a:off x="6215074" y="285728"/>
              <a:ext cx="1190625" cy="1038225"/>
            </a:xfrm>
            <a:prstGeom prst="rect">
              <a:avLst/>
            </a:prstGeom>
            <a:noFill/>
            <a:ln w="9525">
              <a:noFill/>
              <a:miter lim="800000"/>
              <a:headEnd/>
              <a:tailEnd/>
            </a:ln>
            <a:effectLst/>
          </p:spPr>
        </p:pic>
        <p:pic>
          <p:nvPicPr>
            <p:cNvPr id="4" name="Picture 3"/>
            <p:cNvPicPr>
              <a:picLocks noChangeAspect="1" noChangeArrowheads="1"/>
            </p:cNvPicPr>
            <p:nvPr/>
          </p:nvPicPr>
          <p:blipFill>
            <a:blip r:embed="rId4"/>
            <a:srcRect/>
            <a:stretch>
              <a:fillRect/>
            </a:stretch>
          </p:blipFill>
          <p:spPr bwMode="auto">
            <a:xfrm>
              <a:off x="500034" y="357166"/>
              <a:ext cx="1476375" cy="1000125"/>
            </a:xfrm>
            <a:prstGeom prst="rect">
              <a:avLst/>
            </a:prstGeom>
            <a:noFill/>
            <a:ln w="9525">
              <a:noFill/>
              <a:miter lim="800000"/>
              <a:headEnd/>
              <a:tailEnd/>
            </a:ln>
            <a:effectLst/>
          </p:spPr>
        </p:pic>
        <p:pic>
          <p:nvPicPr>
            <p:cNvPr id="31746" name="Picture 2" descr="C:\Users\Santhosh\Desktop\8TH SEMESTER\PROJECT(BSN)\referance and images\colg logo"/>
            <p:cNvPicPr>
              <a:picLocks noChangeAspect="1" noChangeArrowheads="1"/>
            </p:cNvPicPr>
            <p:nvPr/>
          </p:nvPicPr>
          <p:blipFill>
            <a:blip r:embed="rId5"/>
            <a:srcRect/>
            <a:stretch>
              <a:fillRect/>
            </a:stretch>
          </p:blipFill>
          <p:spPr bwMode="auto">
            <a:xfrm>
              <a:off x="2143108" y="527035"/>
              <a:ext cx="3673475" cy="830263"/>
            </a:xfrm>
            <a:prstGeom prst="rect">
              <a:avLst/>
            </a:prstGeom>
            <a:noFill/>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1472" y="1066800"/>
            <a:ext cx="8001056" cy="5170646"/>
          </a:xfrm>
          <a:prstGeom prst="rect">
            <a:avLst/>
          </a:prstGeom>
        </p:spPr>
        <p:txBody>
          <a:bodyPr wrap="square">
            <a:spAutoFit/>
          </a:bodyPr>
          <a:lstStyle/>
          <a:p>
            <a:r>
              <a:rPr lang="en-US" sz="2200" dirty="0">
                <a:ln w="0"/>
                <a:effectLst>
                  <a:outerShdw blurRad="38100" dist="19050" dir="2700000" algn="tl" rotWithShape="0">
                    <a:schemeClr val="dk1">
                      <a:alpha val="40000"/>
                    </a:schemeClr>
                  </a:outerShdw>
                </a:effectLst>
              </a:rPr>
              <a:t>This project seeks to </a:t>
            </a:r>
            <a:r>
              <a:rPr lang="en-US" sz="2200" dirty="0" smtClean="0">
                <a:ln w="0"/>
                <a:effectLst>
                  <a:outerShdw blurRad="38100" dist="19050" dir="2700000" algn="tl" rotWithShape="0">
                    <a:schemeClr val="dk1">
                      <a:alpha val="40000"/>
                    </a:schemeClr>
                  </a:outerShdw>
                </a:effectLst>
              </a:rPr>
              <a:t>classify individual sentences in a handwritten document page and then into handwritten word </a:t>
            </a:r>
            <a:r>
              <a:rPr lang="en-US" sz="2200" dirty="0">
                <a:ln w="0"/>
                <a:effectLst>
                  <a:outerShdw blurRad="38100" dist="19050" dir="2700000" algn="tl" rotWithShape="0">
                    <a:schemeClr val="dk1">
                      <a:alpha val="40000"/>
                    </a:schemeClr>
                  </a:outerShdw>
                </a:effectLst>
              </a:rPr>
              <a:t>so that handwritten text can be translated to a </a:t>
            </a:r>
            <a:r>
              <a:rPr lang="en-US" sz="2200" dirty="0" smtClean="0">
                <a:ln w="0"/>
                <a:effectLst>
                  <a:outerShdw blurRad="38100" dist="19050" dir="2700000" algn="tl" rotWithShape="0">
                    <a:schemeClr val="dk1">
                      <a:alpha val="40000"/>
                    </a:schemeClr>
                  </a:outerShdw>
                </a:effectLst>
              </a:rPr>
              <a:t>digital form</a:t>
            </a:r>
            <a:r>
              <a:rPr lang="en-US" sz="2200" dirty="0">
                <a:ln w="0"/>
                <a:effectLst>
                  <a:outerShdw blurRad="38100" dist="19050" dir="2700000" algn="tl" rotWithShape="0">
                    <a:schemeClr val="dk1">
                      <a:alpha val="40000"/>
                    </a:schemeClr>
                  </a:outerShdw>
                </a:effectLst>
              </a:rPr>
              <a:t>. </a:t>
            </a:r>
            <a:endParaRPr lang="en-US" sz="2200" dirty="0" smtClean="0">
              <a:ln w="0"/>
              <a:effectLst>
                <a:outerShdw blurRad="38100" dist="19050" dir="2700000" algn="tl" rotWithShape="0">
                  <a:schemeClr val="dk1">
                    <a:alpha val="40000"/>
                  </a:schemeClr>
                </a:outerShdw>
              </a:effectLst>
            </a:endParaRPr>
          </a:p>
          <a:p>
            <a:r>
              <a:rPr lang="en-US" sz="2200" dirty="0" smtClean="0">
                <a:ln w="0"/>
                <a:effectLst>
                  <a:outerShdw blurRad="38100" dist="19050" dir="2700000" algn="tl" rotWithShape="0">
                    <a:schemeClr val="dk1">
                      <a:alpha val="40000"/>
                    </a:schemeClr>
                  </a:outerShdw>
                </a:effectLst>
              </a:rPr>
              <a:t>We </a:t>
            </a:r>
            <a:r>
              <a:rPr lang="en-US" sz="2200" dirty="0">
                <a:ln w="0"/>
                <a:effectLst>
                  <a:outerShdw blurRad="38100" dist="19050" dir="2700000" algn="tl" rotWithShape="0">
                    <a:schemeClr val="dk1">
                      <a:alpha val="40000"/>
                    </a:schemeClr>
                  </a:outerShdw>
                </a:effectLst>
              </a:rPr>
              <a:t>used </a:t>
            </a:r>
            <a:r>
              <a:rPr lang="en-US" sz="2200" dirty="0" smtClean="0">
                <a:ln w="0"/>
                <a:effectLst>
                  <a:outerShdw blurRad="38100" dist="19050" dir="2700000" algn="tl" rotWithShape="0">
                    <a:schemeClr val="dk1">
                      <a:alpha val="40000"/>
                    </a:schemeClr>
                  </a:outerShdw>
                </a:effectLst>
              </a:rPr>
              <a:t>three </a:t>
            </a:r>
            <a:r>
              <a:rPr lang="en-US" sz="2200" dirty="0">
                <a:ln w="0"/>
                <a:effectLst>
                  <a:outerShdw blurRad="38100" dist="19050" dir="2700000" algn="tl" rotWithShape="0">
                    <a:schemeClr val="dk1">
                      <a:alpha val="40000"/>
                    </a:schemeClr>
                  </a:outerShdw>
                </a:effectLst>
              </a:rPr>
              <a:t>main approaches to accomplish </a:t>
            </a:r>
            <a:r>
              <a:rPr lang="en-US" sz="2200" dirty="0" smtClean="0">
                <a:ln w="0"/>
                <a:effectLst>
                  <a:outerShdw blurRad="38100" dist="19050" dir="2700000" algn="tl" rotWithShape="0">
                    <a:schemeClr val="dk1">
                      <a:alpha val="40000"/>
                    </a:schemeClr>
                  </a:outerShdw>
                </a:effectLst>
              </a:rPr>
              <a:t>this task</a:t>
            </a:r>
            <a:r>
              <a:rPr lang="en-US" sz="2200" dirty="0">
                <a:ln w="0"/>
                <a:effectLst>
                  <a:outerShdw blurRad="38100" dist="19050" dir="2700000" algn="tl" rotWithShape="0">
                    <a:schemeClr val="dk1">
                      <a:alpha val="40000"/>
                    </a:schemeClr>
                  </a:outerShdw>
                </a:effectLst>
              </a:rPr>
              <a:t>: </a:t>
            </a:r>
            <a:r>
              <a:rPr lang="en-US" sz="2200" dirty="0" smtClean="0">
                <a:ln w="0"/>
                <a:effectLst>
                  <a:outerShdw blurRad="38100" dist="19050" dir="2700000" algn="tl" rotWithShape="0">
                    <a:schemeClr val="dk1">
                      <a:alpha val="40000"/>
                    </a:schemeClr>
                  </a:outerShdw>
                </a:effectLst>
              </a:rPr>
              <a:t>classify individual sentences and classifying each words directly of that sentence </a:t>
            </a:r>
            <a:r>
              <a:rPr lang="en-US" sz="2200" dirty="0">
                <a:ln w="0"/>
                <a:effectLst>
                  <a:outerShdw blurRad="38100" dist="19050" dir="2700000" algn="tl" rotWithShape="0">
                    <a:schemeClr val="dk1">
                      <a:alpha val="40000"/>
                    </a:schemeClr>
                  </a:outerShdw>
                </a:effectLst>
              </a:rPr>
              <a:t>and </a:t>
            </a:r>
            <a:r>
              <a:rPr lang="en-US" sz="2200" dirty="0" smtClean="0">
                <a:ln w="0"/>
                <a:effectLst>
                  <a:outerShdw blurRad="38100" dist="19050" dir="2700000" algn="tl" rotWithShape="0">
                    <a:schemeClr val="dk1">
                      <a:alpha val="40000"/>
                    </a:schemeClr>
                  </a:outerShdw>
                </a:effectLst>
              </a:rPr>
              <a:t>perform character </a:t>
            </a:r>
            <a:r>
              <a:rPr lang="en-US" sz="2200" dirty="0">
                <a:ln w="0"/>
                <a:effectLst>
                  <a:outerShdw blurRad="38100" dist="19050" dir="2700000" algn="tl" rotWithShape="0">
                    <a:schemeClr val="dk1">
                      <a:alpha val="40000"/>
                    </a:schemeClr>
                  </a:outerShdw>
                </a:effectLst>
              </a:rPr>
              <a:t>segmentation.</a:t>
            </a:r>
          </a:p>
          <a:p>
            <a:r>
              <a:rPr lang="en-US" sz="2200" dirty="0">
                <a:ln w="0"/>
                <a:effectLst>
                  <a:outerShdw blurRad="38100" dist="19050" dir="2700000" algn="tl" rotWithShape="0">
                    <a:schemeClr val="dk1">
                      <a:alpha val="40000"/>
                    </a:schemeClr>
                  </a:outerShdw>
                </a:effectLst>
              </a:rPr>
              <a:t>For the former, we use Convolutional Neural </a:t>
            </a:r>
            <a:r>
              <a:rPr lang="en-US" sz="2200" dirty="0" smtClean="0">
                <a:ln w="0"/>
                <a:effectLst>
                  <a:outerShdw blurRad="38100" dist="19050" dir="2700000" algn="tl" rotWithShape="0">
                    <a:schemeClr val="dk1">
                      <a:alpha val="40000"/>
                    </a:schemeClr>
                  </a:outerShdw>
                </a:effectLst>
              </a:rPr>
              <a:t>Network (CNN</a:t>
            </a:r>
            <a:r>
              <a:rPr lang="en-US" sz="2200" dirty="0">
                <a:ln w="0"/>
                <a:effectLst>
                  <a:outerShdw blurRad="38100" dist="19050" dir="2700000" algn="tl" rotWithShape="0">
                    <a:schemeClr val="dk1">
                      <a:alpha val="40000"/>
                    </a:schemeClr>
                  </a:outerShdw>
                </a:effectLst>
              </a:rPr>
              <a:t>) with various architectures to train a model that </a:t>
            </a:r>
            <a:r>
              <a:rPr lang="en-US" sz="2200" dirty="0" smtClean="0">
                <a:ln w="0"/>
                <a:effectLst>
                  <a:outerShdw blurRad="38100" dist="19050" dir="2700000" algn="tl" rotWithShape="0">
                    <a:schemeClr val="dk1">
                      <a:alpha val="40000"/>
                    </a:schemeClr>
                  </a:outerShdw>
                </a:effectLst>
              </a:rPr>
              <a:t>can accurately </a:t>
            </a:r>
            <a:r>
              <a:rPr lang="en-US" sz="2200" dirty="0">
                <a:ln w="0"/>
                <a:effectLst>
                  <a:outerShdw blurRad="38100" dist="19050" dir="2700000" algn="tl" rotWithShape="0">
                    <a:schemeClr val="dk1">
                      <a:alpha val="40000"/>
                    </a:schemeClr>
                  </a:outerShdw>
                </a:effectLst>
              </a:rPr>
              <a:t>classify </a:t>
            </a:r>
            <a:r>
              <a:rPr lang="en-US" sz="2200" dirty="0" smtClean="0">
                <a:ln w="0"/>
                <a:effectLst>
                  <a:outerShdw blurRad="38100" dist="19050" dir="2700000" algn="tl" rotWithShape="0">
                    <a:schemeClr val="dk1">
                      <a:alpha val="40000"/>
                    </a:schemeClr>
                  </a:outerShdw>
                </a:effectLst>
              </a:rPr>
              <a:t>words and characters. We </a:t>
            </a:r>
            <a:r>
              <a:rPr lang="en-US" sz="2200" dirty="0">
                <a:ln w="0"/>
                <a:effectLst>
                  <a:outerShdw blurRad="38100" dist="19050" dir="2700000" algn="tl" rotWithShape="0">
                    <a:schemeClr val="dk1">
                      <a:alpha val="40000"/>
                    </a:schemeClr>
                  </a:outerShdw>
                </a:effectLst>
              </a:rPr>
              <a:t>then pass </a:t>
            </a:r>
            <a:r>
              <a:rPr lang="en-US" sz="2200" dirty="0" smtClean="0">
                <a:ln w="0"/>
                <a:effectLst>
                  <a:outerShdw blurRad="38100" dist="19050" dir="2700000" algn="tl" rotWithShape="0">
                    <a:schemeClr val="dk1">
                      <a:alpha val="40000"/>
                    </a:schemeClr>
                  </a:outerShdw>
                </a:effectLst>
              </a:rPr>
              <a:t>the segmented </a:t>
            </a:r>
            <a:r>
              <a:rPr lang="en-US" sz="2200" dirty="0">
                <a:ln w="0"/>
                <a:effectLst>
                  <a:outerShdw blurRad="38100" dist="19050" dir="2700000" algn="tl" rotWithShape="0">
                    <a:schemeClr val="dk1">
                      <a:alpha val="40000"/>
                    </a:schemeClr>
                  </a:outerShdw>
                </a:effectLst>
              </a:rPr>
              <a:t>characters to a </a:t>
            </a:r>
            <a:r>
              <a:rPr lang="en-US" sz="2200" dirty="0" smtClean="0">
                <a:ln w="0"/>
                <a:effectLst>
                  <a:outerShdw blurRad="38100" dist="19050" dir="2700000" algn="tl" rotWithShape="0">
                    <a:schemeClr val="dk1">
                      <a:alpha val="40000"/>
                    </a:schemeClr>
                  </a:outerShdw>
                </a:effectLst>
              </a:rPr>
              <a:t>Logistic Regression to output the probabilities of each character </a:t>
            </a:r>
            <a:r>
              <a:rPr lang="en-US" sz="2200" dirty="0">
                <a:ln w="0"/>
                <a:effectLst>
                  <a:outerShdw blurRad="38100" dist="19050" dir="2700000" algn="tl" rotWithShape="0">
                    <a:schemeClr val="dk1">
                      <a:alpha val="40000"/>
                    </a:schemeClr>
                  </a:outerShdw>
                </a:effectLst>
              </a:rPr>
              <a:t>and </a:t>
            </a:r>
            <a:r>
              <a:rPr lang="en-US" sz="2200" dirty="0" smtClean="0">
                <a:ln w="0"/>
                <a:effectLst>
                  <a:outerShdw blurRad="38100" dist="19050" dir="2700000" algn="tl" rotWithShape="0">
                    <a:schemeClr val="dk1">
                      <a:alpha val="40000"/>
                    </a:schemeClr>
                  </a:outerShdw>
                </a:effectLst>
              </a:rPr>
              <a:t>then reconstruct </a:t>
            </a:r>
            <a:r>
              <a:rPr lang="en-US" sz="2200" dirty="0">
                <a:ln w="0"/>
                <a:effectLst>
                  <a:outerShdw blurRad="38100" dist="19050" dir="2700000" algn="tl" rotWithShape="0">
                    <a:schemeClr val="dk1">
                      <a:alpha val="40000"/>
                    </a:schemeClr>
                  </a:outerShdw>
                </a:effectLst>
              </a:rPr>
              <a:t>each word according to the results of </a:t>
            </a:r>
            <a:r>
              <a:rPr lang="en-US" sz="2200" dirty="0" smtClean="0">
                <a:ln w="0"/>
                <a:effectLst>
                  <a:outerShdw blurRad="38100" dist="19050" dir="2700000" algn="tl" rotWithShape="0">
                    <a:schemeClr val="dk1">
                      <a:alpha val="40000"/>
                    </a:schemeClr>
                  </a:outerShdw>
                </a:effectLst>
              </a:rPr>
              <a:t>classification </a:t>
            </a:r>
            <a:r>
              <a:rPr lang="en-IN" sz="2200" dirty="0" smtClean="0">
                <a:ln w="0"/>
                <a:effectLst>
                  <a:outerShdw blurRad="38100" dist="19050" dir="2700000" algn="tl" rotWithShape="0">
                    <a:schemeClr val="dk1">
                      <a:alpha val="40000"/>
                    </a:schemeClr>
                  </a:outerShdw>
                </a:effectLst>
              </a:rPr>
              <a:t>and segmentation. For the former ,we calculate the mean probability of the word and use Natural language Processing to categories words in a sentence to parts of speech and use brute force on each word with lower word occurrence probability.  </a:t>
            </a:r>
            <a:endParaRPr lang="en-US" sz="22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3610036" y="152400"/>
            <a:ext cx="1923924" cy="707886"/>
          </a:xfrm>
          <a:prstGeom prst="rect">
            <a:avLst/>
          </a:prstGeom>
          <a:noFill/>
        </p:spPr>
        <p:txBody>
          <a:bodyPr wrap="none" lIns="91440" tIns="45720" rIns="91440" bIns="45720">
            <a:spAutoFit/>
          </a:bodyPr>
          <a:lstStyle/>
          <a:p>
            <a:pPr algn="ctr"/>
            <a:r>
              <a:rPr lang="en-US" sz="40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Abstract</a:t>
            </a:r>
            <a:endPar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ransition>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00166" y="2428868"/>
            <a:ext cx="184731" cy="369332"/>
          </a:xfrm>
          <a:prstGeom prst="rect">
            <a:avLst/>
          </a:prstGeom>
          <a:noFill/>
        </p:spPr>
        <p:txBody>
          <a:bodyPr wrap="none" rtlCol="0">
            <a:spAutoFit/>
          </a:bodyPr>
          <a:lstStyle/>
          <a:p>
            <a:pPr marL="342900" indent="-342900"/>
            <a:endParaRPr lang="en-IN" dirty="0"/>
          </a:p>
        </p:txBody>
      </p:sp>
      <p:sp>
        <p:nvSpPr>
          <p:cNvPr id="9" name="Title 1"/>
          <p:cNvSpPr>
            <a:spLocks noGrp="1"/>
          </p:cNvSpPr>
          <p:nvPr>
            <p:ph type="title"/>
          </p:nvPr>
        </p:nvSpPr>
        <p:spPr>
          <a:xfrm>
            <a:off x="352388" y="347658"/>
            <a:ext cx="5286412" cy="642942"/>
          </a:xfrm>
        </p:spPr>
        <p:txBody>
          <a:bodyPr>
            <a:normAutofit/>
          </a:bodyPr>
          <a:lstStyle/>
          <a:p>
            <a:pPr algn="l"/>
            <a:r>
              <a:rPr lang="en-US" sz="4000" dirty="0" smtClean="0">
                <a:ln w="0"/>
                <a:latin typeface="Times New Roman" panose="02020603050405020304" pitchFamily="18" charset="0"/>
                <a:cs typeface="Times New Roman" panose="02020603050405020304" pitchFamily="18" charset="0"/>
              </a:rPr>
              <a:t>Existing System:</a:t>
            </a:r>
            <a:endParaRPr lang="en-US" sz="4000" dirty="0">
              <a:ln w="0"/>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678629" y="1317864"/>
            <a:ext cx="7786742" cy="4834626"/>
          </a:xfrm>
        </p:spPr>
        <p:txBody>
          <a:bodyPr>
            <a:noAutofit/>
          </a:bodyPr>
          <a:lstStyle/>
          <a:p>
            <a:pPr marL="0" indent="0">
              <a:buNone/>
            </a:pPr>
            <a:r>
              <a:rPr lang="en-US" sz="2400" dirty="0" smtClean="0">
                <a:latin typeface="Times New Roman" panose="02020603050405020304" pitchFamily="18" charset="0"/>
                <a:cs typeface="Times New Roman" panose="02020603050405020304" pitchFamily="18" charset="0"/>
              </a:rPr>
              <a:t>The Existing System of Handwritten text conversion uses Machine learning, Logistic Regression where we convert to the character with highest probability. The efficiency was improved using convolutional neural networks. </a:t>
            </a:r>
          </a:p>
          <a:p>
            <a:pPr mar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r>
              <a:rPr lang="en-US" sz="2800" b="1" i="1" dirty="0" smtClean="0">
                <a:latin typeface="Times New Roman" panose="02020603050405020304" pitchFamily="18" charset="0"/>
                <a:cs typeface="Times New Roman" panose="02020603050405020304" pitchFamily="18" charset="0"/>
              </a:rPr>
              <a:t>Disadvantage:</a:t>
            </a:r>
            <a:endParaRPr lang="en-US" sz="2800" i="1" dirty="0" smtClean="0">
              <a:latin typeface="Times New Roman" panose="02020603050405020304" pitchFamily="18" charset="0"/>
              <a:cs typeface="Times New Roman" panose="02020603050405020304" pitchFamily="18" charset="0"/>
            </a:endParaRPr>
          </a:p>
          <a:p>
            <a:pPr lvl="0">
              <a:buFont typeface="Wingdings" pitchFamily="2" charset="2"/>
              <a:buChar char="v"/>
            </a:pPr>
            <a:r>
              <a:rPr lang="en-US" sz="2400" dirty="0" smtClean="0">
                <a:latin typeface="Times New Roman" panose="02020603050405020304" pitchFamily="18" charset="0"/>
                <a:cs typeface="Times New Roman" panose="02020603050405020304" pitchFamily="18" charset="0"/>
              </a:rPr>
              <a:t>Each character can never get the probability of  1.</a:t>
            </a:r>
          </a:p>
          <a:p>
            <a:pPr lvl="0">
              <a:buFont typeface="Wingdings" pitchFamily="2" charset="2"/>
              <a:buChar char="v"/>
            </a:pPr>
            <a:r>
              <a:rPr lang="en-US" sz="2400" dirty="0" smtClean="0">
                <a:latin typeface="Times New Roman" panose="02020603050405020304" pitchFamily="18" charset="0"/>
                <a:cs typeface="Times New Roman" panose="02020603050405020304" pitchFamily="18" charset="0"/>
              </a:rPr>
              <a:t>Post processing of the output was not implement.</a:t>
            </a:r>
            <a:endParaRPr lang="en-US" sz="2400" dirty="0" smtClean="0">
              <a:effectLst/>
              <a:latin typeface="Times New Roman" panose="02020603050405020304" pitchFamily="18" charset="0"/>
              <a:cs typeface="Times New Roman" panose="02020603050405020304" pitchFamily="18" charset="0"/>
            </a:endParaRPr>
          </a:p>
          <a:p>
            <a:pPr marL="0" indent="0">
              <a:buNone/>
            </a:pPr>
            <a:endParaRPr lang="en-US" sz="3600" dirty="0"/>
          </a:p>
        </p:txBody>
      </p:sp>
    </p:spTree>
  </p:cSld>
  <p:clrMapOvr>
    <a:masterClrMapping/>
  </p:clrMapOvr>
  <p:transition>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5066" y="347658"/>
            <a:ext cx="4664134" cy="642942"/>
          </a:xfrm>
        </p:spPr>
        <p:txBody>
          <a:bodyPr>
            <a:normAutofit/>
          </a:bodyPr>
          <a:lstStyle/>
          <a:p>
            <a:r>
              <a:rPr lang="en-US" sz="40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a:t>
            </a:r>
            <a:endPar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714348" y="1428736"/>
            <a:ext cx="7715304" cy="4955203"/>
          </a:xfrm>
          <a:prstGeom prst="rect">
            <a:avLst/>
          </a:prstGeom>
        </p:spPr>
        <p:txBody>
          <a:bodyPr wrap="square">
            <a:spAutoFit/>
          </a:bodyPr>
          <a:lstStyle/>
          <a:p>
            <a:pPr lvl="0" fontAlgn="base">
              <a:spcBef>
                <a:spcPct val="0"/>
              </a:spcBef>
              <a:spcAft>
                <a:spcPct val="0"/>
              </a:spcAft>
            </a:pPr>
            <a:r>
              <a:rPr lang="en-US" sz="2400" dirty="0" smtClean="0">
                <a:latin typeface="Times New Roman" pitchFamily="18" charset="0"/>
                <a:cs typeface="Times New Roman" pitchFamily="18" charset="0"/>
              </a:rPr>
              <a:t>The Goal of Project is to improve the efficiency of conversion of Handwritten text to digital form using RCNN(Recurrent Convolutional Neural Network) and Post processing using NLP(Natural Language Processing) to improve efficiency of conversion.</a:t>
            </a:r>
          </a:p>
          <a:p>
            <a:pPr lvl="0" fontAlgn="base">
              <a:spcBef>
                <a:spcPct val="0"/>
              </a:spcBef>
              <a:spcAft>
                <a:spcPct val="0"/>
              </a:spcAft>
            </a:pPr>
            <a:endParaRPr lang="en-US" sz="2400" dirty="0" smtClean="0">
              <a:latin typeface="Times New Roman" pitchFamily="18" charset="0"/>
              <a:cs typeface="Times New Roman" pitchFamily="18" charset="0"/>
            </a:endParaRPr>
          </a:p>
          <a:p>
            <a:pPr lvl="0" fontAlgn="base">
              <a:spcBef>
                <a:spcPct val="0"/>
              </a:spcBef>
              <a:spcAft>
                <a:spcPct val="0"/>
              </a:spcAft>
            </a:pPr>
            <a:endParaRPr lang="en-US" sz="2400" dirty="0" smtClean="0">
              <a:latin typeface="Times New Roman" pitchFamily="18" charset="0"/>
              <a:cs typeface="Times New Roman" pitchFamily="18" charset="0"/>
            </a:endParaRPr>
          </a:p>
          <a:p>
            <a:pPr lvl="0" fontAlgn="base">
              <a:spcBef>
                <a:spcPct val="0"/>
              </a:spcBef>
              <a:spcAft>
                <a:spcPct val="0"/>
              </a:spcAft>
            </a:pPr>
            <a:r>
              <a:rPr lang="en-US" sz="2800" b="1" dirty="0" smtClean="0">
                <a:latin typeface="Times New Roman" pitchFamily="18" charset="0"/>
                <a:cs typeface="Times New Roman" pitchFamily="18" charset="0"/>
              </a:rPr>
              <a:t>Advantages:</a:t>
            </a:r>
          </a:p>
          <a:p>
            <a:pPr marL="342900" lvl="0" indent="-342900" fontAlgn="base">
              <a:spcBef>
                <a:spcPct val="0"/>
              </a:spcBef>
              <a:spcAft>
                <a:spcPct val="0"/>
              </a:spcAft>
              <a:buFont typeface="Wingdings" panose="05000000000000000000" pitchFamily="2" charset="2"/>
              <a:buChar char="v"/>
            </a:pPr>
            <a:r>
              <a:rPr lang="en-US" sz="2400" dirty="0" smtClean="0">
                <a:latin typeface="Times New Roman" pitchFamily="18" charset="0"/>
                <a:cs typeface="Times New Roman" pitchFamily="18" charset="0"/>
              </a:rPr>
              <a:t>The word with mean probability of characters lower than the average is checked and corrected using NPL and brute forcing with dictionary. </a:t>
            </a:r>
          </a:p>
          <a:p>
            <a:pPr marL="342900" lvl="0" indent="-342900" fontAlgn="base">
              <a:spcBef>
                <a:spcPct val="0"/>
              </a:spcBef>
              <a:spcAft>
                <a:spcPct val="0"/>
              </a:spcAft>
              <a:buFont typeface="Wingdings" panose="05000000000000000000" pitchFamily="2" charset="2"/>
              <a:buChar char="v"/>
            </a:pPr>
            <a:r>
              <a:rPr lang="en-US" sz="2400" dirty="0" smtClean="0">
                <a:latin typeface="Times New Roman" pitchFamily="18" charset="0"/>
                <a:cs typeface="Times New Roman" pitchFamily="18" charset="0"/>
              </a:rPr>
              <a:t>NPL can also be used to identify proper noun and not make any correction those words.</a:t>
            </a:r>
          </a:p>
        </p:txBody>
      </p:sp>
    </p:spTree>
  </p:cSld>
  <p:clrMapOvr>
    <a:masterClrMapping/>
  </p:clrMapOvr>
  <p:transition>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189" y="358914"/>
            <a:ext cx="5173211" cy="707886"/>
          </a:xfrm>
          <a:prstGeom prst="rect">
            <a:avLst/>
          </a:prstGeom>
        </p:spPr>
        <p:txBody>
          <a:bodyPr wrap="none">
            <a:spAutoFit/>
          </a:bodyPr>
          <a:lstStyle/>
          <a:p>
            <a:pPr algn="just"/>
            <a:r>
              <a:rPr lang="en-IN" sz="4000" dirty="0" smtClean="0">
                <a:ln w="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Algorithm/methodology</a:t>
            </a:r>
          </a:p>
        </p:txBody>
      </p:sp>
      <p:sp>
        <p:nvSpPr>
          <p:cNvPr id="3" name="TextBox 2"/>
          <p:cNvSpPr txBox="1"/>
          <p:nvPr/>
        </p:nvSpPr>
        <p:spPr>
          <a:xfrm>
            <a:off x="857224" y="2459504"/>
            <a:ext cx="7429552" cy="2246769"/>
          </a:xfrm>
          <a:prstGeom prst="rect">
            <a:avLst/>
          </a:prstGeom>
          <a:noFill/>
        </p:spPr>
        <p:txBody>
          <a:bodyPr wrap="square" rtlCol="0">
            <a:spAutoFit/>
          </a:bodyPr>
          <a:lstStyle/>
          <a:p>
            <a:pPr marL="447675" indent="-447675">
              <a:buFont typeface="Wingdings" panose="05000000000000000000" pitchFamily="2" charset="2"/>
              <a:buChar char="v"/>
            </a:pPr>
            <a:r>
              <a:rPr lang="en-IN" sz="2800" dirty="0" smtClean="0">
                <a:ln w="0"/>
                <a:effectLst>
                  <a:outerShdw blurRad="38100" dist="19050" dir="2700000" algn="tl" rotWithShape="0">
                    <a:schemeClr val="dk1">
                      <a:alpha val="40000"/>
                    </a:schemeClr>
                  </a:outerShdw>
                </a:effectLst>
                <a:latin typeface="Times New Roman" pitchFamily="18" charset="0"/>
                <a:cs typeface="Times New Roman" pitchFamily="18" charset="0"/>
              </a:rPr>
              <a:t>Logistic Regression(Machine Learning) </a:t>
            </a:r>
          </a:p>
          <a:p>
            <a:pPr marL="447675" indent="-447675">
              <a:buFont typeface="Wingdings" panose="05000000000000000000" pitchFamily="2" charset="2"/>
              <a:buChar char="v"/>
            </a:pPr>
            <a:r>
              <a:rPr lang="en-IN" sz="2800" dirty="0" smtClean="0">
                <a:ln w="0"/>
                <a:effectLst>
                  <a:outerShdw blurRad="38100" dist="19050" dir="2700000" algn="tl" rotWithShape="0">
                    <a:schemeClr val="dk1">
                      <a:alpha val="40000"/>
                    </a:schemeClr>
                  </a:outerShdw>
                </a:effectLst>
                <a:latin typeface="Times New Roman" pitchFamily="18" charset="0"/>
                <a:cs typeface="Times New Roman" pitchFamily="18" charset="0"/>
              </a:rPr>
              <a:t>Recurrent </a:t>
            </a:r>
            <a:r>
              <a:rPr lang="en-IN" sz="2800" dirty="0" smtClean="0">
                <a:ln w="0"/>
                <a:effectLst>
                  <a:outerShdw blurRad="38100" dist="19050" dir="2700000" algn="tl" rotWithShape="0">
                    <a:schemeClr val="dk1">
                      <a:alpha val="40000"/>
                    </a:schemeClr>
                  </a:outerShdw>
                </a:effectLst>
                <a:latin typeface="Times New Roman" pitchFamily="18" charset="0"/>
                <a:cs typeface="Times New Roman" pitchFamily="18" charset="0"/>
              </a:rPr>
              <a:t>Convolutional </a:t>
            </a:r>
            <a:r>
              <a:rPr lang="en-IN" sz="2800" dirty="0" smtClean="0">
                <a:ln w="0"/>
                <a:effectLst>
                  <a:outerShdw blurRad="38100" dist="19050" dir="2700000" algn="tl" rotWithShape="0">
                    <a:schemeClr val="dk1">
                      <a:alpha val="40000"/>
                    </a:schemeClr>
                  </a:outerShdw>
                </a:effectLst>
                <a:latin typeface="Times New Roman" pitchFamily="18" charset="0"/>
                <a:cs typeface="Times New Roman" pitchFamily="18" charset="0"/>
              </a:rPr>
              <a:t>Neural Network </a:t>
            </a:r>
          </a:p>
          <a:p>
            <a:pPr marL="447675" indent="-447675">
              <a:buFont typeface="Wingdings" panose="05000000000000000000" pitchFamily="2" charset="2"/>
              <a:buChar char="v"/>
            </a:pPr>
            <a:r>
              <a:rPr lang="en-IN" sz="2800" dirty="0" smtClean="0">
                <a:ln w="0"/>
                <a:effectLst>
                  <a:outerShdw blurRad="38100" dist="19050" dir="2700000" algn="tl" rotWithShape="0">
                    <a:schemeClr val="dk1">
                      <a:alpha val="40000"/>
                    </a:schemeClr>
                  </a:outerShdw>
                </a:effectLst>
                <a:latin typeface="Times New Roman" pitchFamily="18" charset="0"/>
                <a:cs typeface="Times New Roman" pitchFamily="18" charset="0"/>
              </a:rPr>
              <a:t>Backpropagation</a:t>
            </a:r>
          </a:p>
          <a:p>
            <a:pPr marL="447675" indent="-447675">
              <a:buFont typeface="Wingdings" panose="05000000000000000000" pitchFamily="2" charset="2"/>
              <a:buChar char="v"/>
            </a:pPr>
            <a:r>
              <a:rPr lang="en-IN" sz="2800" dirty="0" smtClean="0">
                <a:ln w="0"/>
                <a:effectLst>
                  <a:outerShdw blurRad="38100" dist="19050" dir="2700000" algn="tl" rotWithShape="0">
                    <a:schemeClr val="dk1">
                      <a:alpha val="40000"/>
                    </a:schemeClr>
                  </a:outerShdw>
                </a:effectLst>
                <a:latin typeface="Times New Roman" pitchFamily="18" charset="0"/>
                <a:cs typeface="Times New Roman" pitchFamily="18" charset="0"/>
              </a:rPr>
              <a:t>Logistic Regression</a:t>
            </a:r>
          </a:p>
          <a:p>
            <a:pPr marL="447675" indent="-447675">
              <a:buFont typeface="Wingdings" panose="05000000000000000000" pitchFamily="2" charset="2"/>
              <a:buChar char="v"/>
            </a:pPr>
            <a:r>
              <a:rPr lang="en-IN" sz="2800" dirty="0" smtClean="0">
                <a:ln w="0"/>
                <a:effectLst>
                  <a:outerShdw blurRad="38100" dist="19050" dir="2700000" algn="tl" rotWithShape="0">
                    <a:schemeClr val="dk1">
                      <a:alpha val="40000"/>
                    </a:schemeClr>
                  </a:outerShdw>
                </a:effectLst>
                <a:latin typeface="Times New Roman" pitchFamily="18" charset="0"/>
                <a:cs typeface="Times New Roman" pitchFamily="18" charset="0"/>
              </a:rPr>
              <a:t>Natural Language Processing</a:t>
            </a:r>
          </a:p>
        </p:txBody>
      </p:sp>
    </p:spTree>
  </p:cSld>
  <p:clrMapOvr>
    <a:masterClrMapping/>
  </p:clrMapOvr>
  <p:transition>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EMNIST Dataset</a:t>
            </a:r>
            <a:endParaRPr lang="en-IN"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447245"/>
            <a:ext cx="7886700" cy="3108098"/>
          </a:xfrm>
        </p:spPr>
      </p:pic>
    </p:spTree>
    <p:extLst>
      <p:ext uri="{BB962C8B-B14F-4D97-AF65-F5344CB8AC3E}">
        <p14:creationId xmlns:p14="http://schemas.microsoft.com/office/powerpoint/2010/main" val="233729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following diagram shows the weights one model </a:t>
            </a:r>
            <a:r>
              <a:rPr lang="en-US"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learned:</a:t>
            </a:r>
            <a:endParaRPr lang="en-IN"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021009"/>
            <a:ext cx="7886700" cy="3960569"/>
          </a:xfrm>
        </p:spPr>
      </p:pic>
    </p:spTree>
    <p:extLst>
      <p:ext uri="{BB962C8B-B14F-4D97-AF65-F5344CB8AC3E}">
        <p14:creationId xmlns:p14="http://schemas.microsoft.com/office/powerpoint/2010/main" val="2739003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n w="0"/>
                <a:effectLst>
                  <a:outerShdw blurRad="38100" dist="19050" dir="2700000" algn="tl" rotWithShape="0">
                    <a:schemeClr val="dk1">
                      <a:alpha val="40000"/>
                    </a:schemeClr>
                  </a:outerShdw>
                </a:effectLst>
              </a:rPr>
              <a:t>Deep Learning &amp; Neural Networks</a:t>
            </a:r>
            <a:endParaRPr lang="en-IN" dirty="0">
              <a:ln w="0"/>
              <a:effectLst>
                <a:outerShdw blurRad="38100" dist="19050" dir="2700000" algn="tl" rotWithShape="0">
                  <a:schemeClr val="dk1">
                    <a:alpha val="40000"/>
                  </a:scheme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144" y="1825625"/>
            <a:ext cx="7735712" cy="4351338"/>
          </a:xfrm>
        </p:spPr>
      </p:pic>
    </p:spTree>
    <p:extLst>
      <p:ext uri="{BB962C8B-B14F-4D97-AF65-F5344CB8AC3E}">
        <p14:creationId xmlns:p14="http://schemas.microsoft.com/office/powerpoint/2010/main" val="3799134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TotalTime>
  <Words>566</Words>
  <Application>Microsoft Office PowerPoint</Application>
  <PresentationFormat>On-screen Show (4:3)</PresentationFormat>
  <Paragraphs>84</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PowerPoint Presentation</vt:lpstr>
      <vt:lpstr>Contents</vt:lpstr>
      <vt:lpstr>PowerPoint Presentation</vt:lpstr>
      <vt:lpstr>Existing System:</vt:lpstr>
      <vt:lpstr>Proposed System:</vt:lpstr>
      <vt:lpstr>PowerPoint Presentation</vt:lpstr>
      <vt:lpstr>EMNIST Dataset</vt:lpstr>
      <vt:lpstr>The following diagram shows the weights one model learned:</vt:lpstr>
      <vt:lpstr>Deep Learning &amp; Neural Networks</vt:lpstr>
      <vt:lpstr>What’s Neural Networks?</vt:lpstr>
      <vt:lpstr>Convolutional Neural Network </vt:lpstr>
      <vt:lpstr>Image recognition how can it be achieved? </vt:lpstr>
      <vt:lpstr>Implementation</vt:lpstr>
      <vt:lpstr>PowerPoint Presentation</vt:lpstr>
      <vt:lpstr>PowerPoint Presentation</vt:lpstr>
      <vt:lpstr>PowerPoint Presentation</vt:lpstr>
      <vt:lpstr>Natural Language Processing</vt:lpstr>
      <vt:lpstr>PowerPoint Presentation</vt:lpstr>
      <vt:lpstr>PowerPoint Presentation</vt:lpstr>
      <vt:lpstr>Conclusion:</vt:lpstr>
      <vt:lpstr>PowerPoint Presentation</vt:lpstr>
    </vt:vector>
  </TitlesOfParts>
  <Company>mom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Students</dc:creator>
  <cp:lastModifiedBy>Mohan Krishna</cp:lastModifiedBy>
  <cp:revision>22</cp:revision>
  <dcterms:created xsi:type="dcterms:W3CDTF">2018-02-21T07:34:03Z</dcterms:created>
  <dcterms:modified xsi:type="dcterms:W3CDTF">2018-02-26T14:29:32Z</dcterms:modified>
</cp:coreProperties>
</file>