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1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2" r:id="rId32"/>
    <p:sldId id="304" r:id="rId33"/>
    <p:sldId id="305" r:id="rId34"/>
    <p:sldId id="308" r:id="rId35"/>
    <p:sldId id="306" r:id="rId36"/>
    <p:sldId id="307" r:id="rId37"/>
    <p:sldId id="309" r:id="rId38"/>
    <p:sldId id="310" r:id="rId39"/>
    <p:sldId id="311" r:id="rId40"/>
    <p:sldId id="31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08D"/>
    <a:srgbClr val="DCE0DE"/>
    <a:srgbClr val="EBF0EF"/>
    <a:srgbClr val="C0C9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103632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57628"/>
            <a:ext cx="85344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54150"/>
            <a:ext cx="103632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356428"/>
            <a:ext cx="103632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011" y="381000"/>
            <a:ext cx="3556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0" y="381000"/>
            <a:ext cx="72136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5011" y="2214554"/>
            <a:ext cx="3556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7299" y="553735"/>
            <a:ext cx="9798992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02550" y="612777"/>
            <a:ext cx="9620317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80972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5974" y="5481658"/>
            <a:ext cx="962031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41"/>
            <a:ext cx="1866875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9105925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837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83998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3525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8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460778" y="682369"/>
            <a:ext cx="1638089" cy="164358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455673" y="-789991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15069" y="444817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80292" y="1438855"/>
            <a:ext cx="23407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作者：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debug</a:t>
            </a:r>
            <a:endParaRPr lang="en-US" altLang="zh-CN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36363" y="2152120"/>
            <a:ext cx="23391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花名：阿修罗</a:t>
            </a:r>
            <a:endParaRPr lang="en-US" altLang="zh-CN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80292" y="2858598"/>
            <a:ext cx="30233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时间：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2018-09-11</a:t>
            </a:r>
            <a:endParaRPr lang="en-US" altLang="zh-CN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48387" y="3529220"/>
            <a:ext cx="100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debug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，又名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SteadyJack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，追求技术，热爱分享！相信技术改变生活，技术成就梦想！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9932" y="4061239"/>
            <a:ext cx="100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零基础开始讲起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一步一个脚印深入实战企业级应用、微服务应用各大业务模块与典型的应用场景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9932" y="4603936"/>
            <a:ext cx="10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以实际业务场景为出发点，撸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码实战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为主，理论概念为辅，在你学习征战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SpringBoot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体系知识过程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14" y="6014817"/>
            <a:ext cx="1209886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实战分享</a:t>
            </a:r>
            <a:r>
              <a:rPr lang="zh-CN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自己项目的开发经验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与踩过的坑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,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分享自己解决问题的思路与方案！</a:t>
            </a:r>
            <a:endParaRPr lang="en-US" altLang="zh-CN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0953" y="5403158"/>
            <a:ext cx="417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debug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将全程与你交流，共同成长进步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32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77436" y="1030380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项目打包部署实战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50" name="Picture 2" descr="F:\创业项目\视频课程统一规划\SpringBoot实战-从菜鸟到小牛\视频教程-源\12项目打包部署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17" y="1843087"/>
            <a:ext cx="8923337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24278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多数据源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2103" y="1497724"/>
            <a:ext cx="780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参考博客：</a:t>
            </a:r>
            <a:r>
              <a:rPr lang="en-US" altLang="zh-CN" dirty="0"/>
              <a:t>https://blog.csdn.net/u013871100/article/details/68925050</a:t>
            </a:r>
            <a:endParaRPr lang="zh-CN" altLang="en-US" dirty="0"/>
          </a:p>
        </p:txBody>
      </p:sp>
      <p:pic>
        <p:nvPicPr>
          <p:cNvPr id="1026" name="Picture 2" descr="F:\创业项目\视频课程统一规划\SpringBoot实战-从菜鸟到小牛\视频教程-源\14多数据源实战之不一样的CRUD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20" y="2198140"/>
            <a:ext cx="8485187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91763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Validator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注解校验数据与自定义注解实战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Picture 2" descr="F:\创业项目\视频课程统一规划\SpringBoot实战-从菜鸟到小牛\视频教程-源\15Validator注解校验数据与自定义注解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5" y="1948037"/>
            <a:ext cx="10154949" cy="29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08167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发送邮件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服务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50" name="Picture 2" descr="F:\创业项目\视频课程统一规划\SpringBoot实战-从菜鸟到小牛\视频教程-源\19发送邮件服务实战四之采用Thymeleaf跟Freemarker引擎构建邮件模板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95" y="1683303"/>
            <a:ext cx="10439072" cy="414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08167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发送邮件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服务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50" name="Picture 2" descr="F:\创业项目\视频课程统一规划\SpringBoot实战-从菜鸟到小牛\视频教程-源\19发送邮件服务实战四之采用Thymeleaf跟Freemarker引擎构建邮件模板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95" y="1616191"/>
            <a:ext cx="10439072" cy="414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08167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上传文件服务实战一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074" name="Picture 2" descr="F:\创业项目\视频课程统一规划\SpringBoot实战-从菜鸟到小牛\视频教程-源\20上传文件服务实战一之整合配置上传附件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71" y="1952363"/>
            <a:ext cx="9675813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08167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上传文件服务实战二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098" name="Picture 2" descr="F:\创业项目\视频课程统一规划\SpringBoot实战-从菜鸟到小牛\视频教程-源\22上传文件服务实战三之开发通用下载文件服务并下载附件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89" y="1909761"/>
            <a:ext cx="828516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05495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定时任务实战之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@Scheduled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122" name="Picture 2" descr="F:\创业项目\视频课程统一规划\SpringBoot实战-从菜鸟到小牛\视频教程-源\24定时任务实战之@Scheduled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06" y="2050410"/>
            <a:ext cx="984726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95102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前后端分离之跨域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CORS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配置实战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146" name="Picture 2" descr="F:\创业项目\视频课程统一规划\SpringBoot实战-从菜鸟到小牛\视频教程-源\25前后端分离之跨域CORS配置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2" y="2192978"/>
            <a:ext cx="9466263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43432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全局异常处理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@ControllerAdvice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170" name="Picture 2" descr="F:\创业项目\视频课程统一规划\SpringBoot实战-从菜鸟到小牛\视频教程-源\26全局异常处理@ControllerAdvice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79" y="2395536"/>
            <a:ext cx="9494837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79738" y="1204047"/>
            <a:ext cx="209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课程课时整体介绍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6405" y="382102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F:\创业项目\视频课程统一规划\SpringBoot实战历程-从菜鸟到小牛\封面与要点\SpringBoot实战历程 从菜鸟到小牛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88" y="1573379"/>
            <a:ext cx="7524924" cy="52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1310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导入导出篇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实战场景介绍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需求分析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与整合配置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448" y="1532912"/>
            <a:ext cx="159400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需求分析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180" y="1600024"/>
            <a:ext cx="884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我们要导出的数据格式比较简单，其实就是待导出的表（视图）的数据，如下图所示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448" y="5543032"/>
            <a:ext cx="1594007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需求分析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3122" y="5222753"/>
            <a:ext cx="9618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、会发现数据列表是一个矩阵式的格式，即二维的形式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、接着可以看出头部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 name unit price stock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等字段</a:t>
            </a:r>
            <a:r>
              <a:rPr lang="en-US" altLang="zh-CN" sz="1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field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是固定不变的，即后面会充当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的头部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、之后以</a:t>
            </a:r>
            <a:r>
              <a:rPr lang="zh-CN" altLang="en-US" sz="1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行维度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的角度观察数据，会发现</a:t>
            </a:r>
            <a:r>
              <a:rPr lang="zh-CN" altLang="en-US" sz="1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每一行每一列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的值都是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的那些字段一一对应的取值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value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、由此可以得出这些数据组织是由每一行数据组成，而每一行数据是由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field-value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对组成的，而这即可让人联想到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的映射格式。即每一行都是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构成，每个表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视图由多行组成，即</a:t>
            </a:r>
            <a:r>
              <a:rPr lang="en-US" altLang="zh-CN" sz="1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list&lt;map&lt;&gt;&gt;</a:t>
            </a:r>
            <a:endParaRPr lang="zh-CN" altLang="en-US" sz="16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6" name="Picture 2" descr="F:\创业项目\视频课程统一规划\SpringBoot实战-从菜鸟到小牛\视频教程-源\27Excel导入导出篇-实战场景介绍需求分析与整合配置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22" y="1976260"/>
            <a:ext cx="8615395" cy="31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9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4650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导入导出篇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poi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的导出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8692" y="2480965"/>
            <a:ext cx="1258348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分析结果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60614" y="1728132"/>
            <a:ext cx="6182688" cy="436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确定需要导出的字段名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充当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头部字段名列表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60614" y="2608974"/>
            <a:ext cx="6182688" cy="436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拉取需要导出的数据列表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60614" y="3473042"/>
            <a:ext cx="6182688" cy="436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根据确定的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字段以及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数据列表构造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list&lt;map&lt;key-value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60614" y="4341151"/>
            <a:ext cx="6182688" cy="436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最终将构造好的数据写入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sheet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6151958" y="2164360"/>
            <a:ext cx="0" cy="444614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0" idx="0"/>
          </p:cNvCxnSpPr>
          <p:nvPr/>
        </p:nvCxnSpPr>
        <p:spPr>
          <a:xfrm>
            <a:off x="6151958" y="3045202"/>
            <a:ext cx="0" cy="42784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2" idx="0"/>
          </p:cNvCxnSpPr>
          <p:nvPr/>
        </p:nvCxnSpPr>
        <p:spPr>
          <a:xfrm>
            <a:off x="6151958" y="3909270"/>
            <a:ext cx="0" cy="431881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952925" y="5223394"/>
            <a:ext cx="6400799" cy="436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将最终的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-workbook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以流的形式写回浏览器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response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2" idx="2"/>
            <a:endCxn id="16" idx="0"/>
          </p:cNvCxnSpPr>
          <p:nvPr/>
        </p:nvCxnSpPr>
        <p:spPr>
          <a:xfrm>
            <a:off x="6151958" y="4777379"/>
            <a:ext cx="1367" cy="446015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8" grpId="0" animBg="1"/>
      <p:bldP spid="9" grpId="0" animBg="1"/>
      <p:bldP spid="10" grpId="0" animBg="1"/>
      <p:bldP spid="12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4650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导入导出篇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poi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的导入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09" y="3357939"/>
            <a:ext cx="1141202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分析结果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5736" y="1814186"/>
            <a:ext cx="88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导入其实是导出的逆过程，数据格式是一致的，均为矩阵式（二维）的数据格式；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（备注：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本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教程将以导出的模板作为导入时数据填充的文件！）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06404" y="2613412"/>
            <a:ext cx="8745680" cy="5683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读取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并构造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Workbook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，遍历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sheet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，对于每个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sheet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遍历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row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，对于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row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，基于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预先设定好的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header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读取每个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column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的值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06404" y="3357939"/>
            <a:ext cx="6182688" cy="4362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对于读取的每个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column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值，塞进创建好每个对象实例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06404" y="3961948"/>
            <a:ext cx="6182688" cy="4362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每个对象实例组织成对象列表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准备进行数据插入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>
          <a:xfrm>
            <a:off x="5297748" y="3181773"/>
            <a:ext cx="0" cy="176166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2" idx="0"/>
          </p:cNvCxnSpPr>
          <p:nvPr/>
        </p:nvCxnSpPr>
        <p:spPr>
          <a:xfrm>
            <a:off x="5297748" y="3794167"/>
            <a:ext cx="0" cy="167781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2113" y="1814186"/>
            <a:ext cx="1122798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需求分析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9292" y="4649715"/>
            <a:ext cx="9051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备注：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“万物皆对象”，在读取到每个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row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column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时，会发现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中预先设定好的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header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其实是某个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entity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类的字段属性，而</a:t>
            </a:r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row</a:t>
            </a:r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的具体取值其实就是该类每个对象实例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。众多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row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构成了整个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sheet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，乃至整个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8" grpId="0"/>
      <p:bldP spid="9" grpId="0" animBg="1"/>
      <p:bldP spid="10" grpId="0" animBg="1"/>
      <p:bldP spid="12" grpId="0" animBg="1"/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91762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导入导出篇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-poi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的弊端以及解决方案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6" name="Picture 2" descr="F:\创业项目\视频课程统一规划\SpringBoot实战-从菜鸟到小牛\视频教程-源视频\32Excel导入导出篇-poi弊端以及方案总结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2211914"/>
            <a:ext cx="11297180" cy="292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42096" y="1025637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数据缓存篇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-Redis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简介、整合与工具介绍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50" name="Picture 2" descr="F:\创业项目\视频课程统一规划\SpringBoot实战-从菜鸟到小牛\视频教程-源视频\33数据缓存篇-redis简介、整合与工具介绍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15" y="2024631"/>
            <a:ext cx="10763935" cy="333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8972" y="1025637"/>
            <a:ext cx="659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数据缓存篇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-Redis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缓存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员工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信息之</a:t>
            </a:r>
            <a:r>
              <a:rPr lang="en-US" altLang="zh-CN" b="1" dirty="0"/>
              <a:t>StringRedisTemplate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存储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074" name="Picture 2" descr="F:\创业项目\视频课程统一规划\SpringBoot实战-从菜鸟到小牛\视频教程-源视频\34数据缓存篇-Redis缓存员工信息之StringRedisTemplate存储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4" y="1633678"/>
            <a:ext cx="10449858" cy="501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149293" y="360927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60774" y="1025637"/>
            <a:ext cx="64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数据缓存篇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-Redis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缓存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员工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信息之缓存穿透等问题解决实战一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098" name="Picture 2" descr="F:\创业项目\视频课程统一规划\SpringBoot实战-从菜鸟到小牛\视频教程-源视频\35数据缓存篇-Redis缓存员工信息之缓存穿透等问题解决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9" y="1562749"/>
            <a:ext cx="10943068" cy="50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149293" y="360927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60774" y="1025637"/>
            <a:ext cx="64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数据缓存篇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-Redis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缓存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员工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信息之缓存穿透等问题解决实战二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9293" y="360927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2" descr="F:\创业项目\视频课程统一规划\SpringBoot实战-从菜鸟到小牛\视频教程-源视频\35数据缓存篇-Redis缓存员工信息之缓存穿透等问题解决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9" y="1562749"/>
            <a:ext cx="10943068" cy="50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54389" y="1025637"/>
            <a:ext cx="64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数据缓存篇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-Redis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缓存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员工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信息之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Hash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散列存储实战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122" name="Picture 2" descr="F:\创业项目\视频课程统一规划\SpringBoot实战-从菜鸟到小牛\视频教程-源视频\37数据缓存篇-Redis缓存员工信息之Hash散列存储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4" y="2304408"/>
            <a:ext cx="11032107" cy="220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78760" y="1025637"/>
            <a:ext cx="64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消息异步通信的实现方式与场景简介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146" name="Picture 2" descr="F:\创业项目\视频课程统一规划\SpringBoot实战-从菜鸟到小牛\视频教程-源视频\38消息异步通信篇-消息异步通信的实现方式与场景简介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6" y="1727084"/>
            <a:ext cx="1082833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00786" y="1235338"/>
            <a:ext cx="364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构建单模块项目之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HelloWorld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6405" y="382102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038" y="1893151"/>
            <a:ext cx="100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直接借助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IDEA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Spring Initializr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插件来构建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SpringBoot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76256" y="1025637"/>
            <a:ext cx="73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消息驱动模型实战之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ApplicationEvent &amp; Listener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170" name="Picture 2" descr="F:\创业项目\视频课程统一规划\SpringBoot实战-从菜鸟到小牛\视频教程-源视频\39消息异步通信篇-消息驱动模型实战之ApplicationEvent&amp;Listener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0" y="2190420"/>
            <a:ext cx="10866704" cy="21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80264" y="1025637"/>
            <a:ext cx="73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插曲之异步发送邮箱激活注册账号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194" name="Picture 2" descr="F:\创业项目\视频课程统一规划\SpringBoot实战-从菜鸟到小牛\视频教程-源视频\40消息异步通信篇-小插曲之异步发送邮箱激活注册账号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1" y="2116550"/>
            <a:ext cx="11294540" cy="25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78092" y="1025637"/>
            <a:ext cx="68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消息中间件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简介、整合与配置实战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219" name="Picture 3" descr="F:\创业项目\视频课程统一规划\SpringBoot实战-从菜鸟到小牛\视频教程-源视频\41消息异步通信篇-消息中间件RabbitMQ简介、整合与配置实战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1" y="1747730"/>
            <a:ext cx="11445642" cy="369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78092" y="1025637"/>
            <a:ext cx="68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消息中间件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RabbitMQ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实战业务模块异步解耦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42" name="Picture 2" descr="F:\创业项目\视频课程统一规划\SpringBoot实战-从菜鸟到小牛\视频教程-源视频\42消息异步通信篇-消息中间件RabbitMQ实战业务模块异步解耦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9" y="2004572"/>
            <a:ext cx="11476139" cy="32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9802" y="1025637"/>
            <a:ext cx="796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-RabbitMQ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消息确认机制与并发量配置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实战之用户商城下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单一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266" name="Picture 2" descr="F:\创业项目\视频课程统一规划\SpringBoot实战-从菜鸟到小牛\视频教程-源视频\44消息异步通信篇-RabbitMQ消息确认机制与并发量配置实战之商城用户下单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7" y="2079811"/>
            <a:ext cx="11849688" cy="25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9802" y="1025637"/>
            <a:ext cx="796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消息异步通信篇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-RabbitMQ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消息确认机制与并发量配置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实战之用户商城下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单二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2" descr="F:\创业项目\视频课程统一规划\SpringBoot实战-从菜鸟到小牛\视频教程-源视频\44消息异步通信篇-RabbitMQ消息确认机制与并发量配置实战之商城用户下单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7" y="2079811"/>
            <a:ext cx="11849688" cy="25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4269" y="1028829"/>
            <a:ext cx="498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番外补充篇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-RedisTemplate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的自定义注入配置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1238" y="352538"/>
            <a:ext cx="5309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F:\创业项目\视频课程统一规划\SpringBoot实战-从菜鸟到小牛\视频教程-源视频\45番外补充篇-RedisTemplate的自定义注入配置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733550"/>
            <a:ext cx="740886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85064" y="1025637"/>
            <a:ext cx="13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总结与建议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4210" y="352425"/>
            <a:ext cx="6566535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04852" y="1235338"/>
            <a:ext cx="18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构建多模块项目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6" name="Picture 2" descr="F:\创业项目\视频课程统一规划\SpringBoot实战-从菜鸟到小牛\视频教程-源\3构建多模块项目-源码数据库流程图\构建多模块项目的思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11" y="1746560"/>
            <a:ext cx="8836144" cy="40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04852" y="1235338"/>
            <a:ext cx="210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50" name="Picture 2" descr="F:\创业项目\视频课程统一规划\SpringBoot实战-从菜鸟到小牛\视频教程-源\6SpringBoot整合Mybatis之整合配置篇\SpringBoot整合Mybatis配置思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22" y="2038845"/>
            <a:ext cx="9685447" cy="39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36898" y="1235338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-MVC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开发模式之不一样的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CRUD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50" name="Picture 2" descr="F:\创业项目\视频课程统一规划\SpringBoot实战-从菜鸟到小牛\视频教程-源\6SpringBoot整合Mybatis之整合配置篇\SpringBoot整合Mybatis配置思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22" y="2038845"/>
            <a:ext cx="9685447" cy="39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28105" y="1235338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整合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Mybatis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整合前端模板引擎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076" name="Picture 4" descr="F:\创业项目\视频课程统一规划\SpringBoot实战-从菜鸟到小牛\视频教程-源\9SpringBoot整合Mybatis之JavaWeb应用MVC三层模式开发流程实战三\整合前端模板引擎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34" y="1963301"/>
            <a:ext cx="9720061" cy="39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38021" y="1235338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整合日志与多环境配置实战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098" name="Picture 2" descr="F:\创业项目\视频课程统一规划\SpringBoot实战-从菜鸟到小牛\视频教程-源\10整合日志框架与多环境配置实战\多环境配置与日志框架整合实战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0" y="1898269"/>
            <a:ext cx="9918152" cy="373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3331158" y="390018"/>
            <a:ext cx="5032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SpringBoot</a:t>
            </a:r>
            <a:r>
              <a:rPr lang="zh-CN" alt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实战视频教程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0" name="组合 19"/>
          <p:cNvGrpSpPr/>
          <p:nvPr/>
        </p:nvGrpSpPr>
        <p:grpSpPr>
          <a:xfrm rot="2820000">
            <a:off x="2387540" y="297090"/>
            <a:ext cx="738505" cy="701040"/>
            <a:chOff x="2646" y="3580"/>
            <a:chExt cx="4140" cy="3927"/>
          </a:xfrm>
        </p:grpSpPr>
        <p:sp>
          <p:nvSpPr>
            <p:cNvPr id="27" name="椭圆 26"/>
            <p:cNvSpPr/>
            <p:nvPr/>
          </p:nvSpPr>
          <p:spPr>
            <a:xfrm>
              <a:off x="2646" y="3580"/>
              <a:ext cx="3446" cy="3594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340" y="3913"/>
              <a:ext cx="3446" cy="3594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43871" y="1030380"/>
            <a:ext cx="593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配置文件变量对象映射与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Lombok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实战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3041" y="4448362"/>
            <a:ext cx="9897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NonNull</a:t>
            </a:r>
            <a:r>
              <a:rPr lang="en-US" altLang="zh-CN" dirty="0"/>
              <a:t> : </a:t>
            </a:r>
            <a:r>
              <a:rPr lang="zh-CN" altLang="en-US" dirty="0"/>
              <a:t>让你不在担忧并且爱上</a:t>
            </a:r>
            <a:r>
              <a:rPr lang="en-US" altLang="zh-CN" dirty="0" err="1"/>
              <a:t>NullPointerException</a:t>
            </a: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CleanUp</a:t>
            </a:r>
            <a:r>
              <a:rPr lang="en-US" altLang="zh-CN" dirty="0"/>
              <a:t> : </a:t>
            </a:r>
            <a:r>
              <a:rPr lang="zh-CN" altLang="en-US" dirty="0"/>
              <a:t>自动资源管理：不用再在</a:t>
            </a:r>
            <a:r>
              <a:rPr lang="en-US" altLang="zh-CN" dirty="0"/>
              <a:t>finally</a:t>
            </a:r>
            <a:r>
              <a:rPr lang="zh-CN" altLang="en-US" dirty="0"/>
              <a:t>中添加资源的</a:t>
            </a:r>
            <a:r>
              <a:rPr lang="en-US" altLang="zh-CN" dirty="0"/>
              <a:t>close</a:t>
            </a:r>
            <a:r>
              <a:rPr lang="zh-CN" altLang="en-US" dirty="0"/>
              <a:t>方法</a:t>
            </a:r>
            <a:br>
              <a:rPr lang="zh-CN" altLang="en-US" dirty="0"/>
            </a:br>
            <a:r>
              <a:rPr lang="en-US" altLang="zh-CN" dirty="0"/>
              <a:t>@Setter/@Getter : </a:t>
            </a:r>
            <a:r>
              <a:rPr lang="zh-CN" altLang="en-US" dirty="0"/>
              <a:t>自动生成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方法</a:t>
            </a:r>
            <a:br>
              <a:rPr lang="zh-CN" altLang="en-US" dirty="0"/>
            </a:br>
            <a:r>
              <a:rPr lang="en-US" altLang="zh-CN" dirty="0"/>
              <a:t>@</a:t>
            </a:r>
            <a:r>
              <a:rPr lang="en-US" altLang="zh-CN" dirty="0" err="1"/>
              <a:t>ToString</a:t>
            </a:r>
            <a:r>
              <a:rPr lang="en-US" altLang="zh-CN" dirty="0"/>
              <a:t> : </a:t>
            </a:r>
            <a:r>
              <a:rPr lang="zh-CN" altLang="en-US" dirty="0"/>
              <a:t>自动生成</a:t>
            </a: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br>
              <a:rPr lang="zh-CN" altLang="en-US" dirty="0"/>
            </a:br>
            <a:r>
              <a:rPr lang="en-US" altLang="zh-CN" dirty="0"/>
              <a:t>@</a:t>
            </a:r>
            <a:r>
              <a:rPr lang="en-US" altLang="zh-CN" dirty="0" err="1"/>
              <a:t>EqualsAndHashcode</a:t>
            </a:r>
            <a:r>
              <a:rPr lang="en-US" altLang="zh-CN" dirty="0"/>
              <a:t> : </a:t>
            </a:r>
            <a:r>
              <a:rPr lang="zh-CN" altLang="en-US" dirty="0"/>
              <a:t>从对象的字段中生成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br>
              <a:rPr lang="zh-CN" altLang="en-US" dirty="0"/>
            </a:br>
            <a:r>
              <a:rPr lang="en-US" altLang="zh-CN" dirty="0"/>
              <a:t>@Data : </a:t>
            </a:r>
            <a:r>
              <a:rPr lang="zh-CN" altLang="en-US" dirty="0"/>
              <a:t>自动生成</a:t>
            </a:r>
            <a:r>
              <a:rPr lang="en-US" altLang="zh-CN" dirty="0"/>
              <a:t>set/get</a:t>
            </a:r>
            <a:r>
              <a:rPr lang="zh-CN" altLang="en-US" dirty="0"/>
              <a:t>方法，</a:t>
            </a:r>
            <a:r>
              <a:rPr lang="en-US" altLang="zh-CN" dirty="0" err="1"/>
              <a:t>toString</a:t>
            </a:r>
            <a:r>
              <a:rPr lang="zh-CN" altLang="en-US" dirty="0"/>
              <a:t>方法，</a:t>
            </a:r>
            <a:r>
              <a:rPr lang="en-US" altLang="zh-CN" dirty="0"/>
              <a:t>equals</a:t>
            </a:r>
            <a:r>
              <a:rPr lang="zh-CN" altLang="en-US" dirty="0"/>
              <a:t>方法，</a:t>
            </a:r>
            <a:r>
              <a:rPr lang="en-US" altLang="zh-CN" dirty="0" err="1"/>
              <a:t>hashCode</a:t>
            </a:r>
            <a:r>
              <a:rPr lang="zh-CN" altLang="en-US" dirty="0"/>
              <a:t>方法，不带参数的构造</a:t>
            </a:r>
            <a:r>
              <a:rPr lang="zh-CN" altLang="en-US" dirty="0" smtClean="0"/>
              <a:t>方法</a:t>
            </a:r>
            <a:br>
              <a:rPr lang="zh-CN" altLang="en-US" dirty="0"/>
            </a:br>
            <a:r>
              <a:rPr lang="en-US" altLang="zh-CN" dirty="0"/>
              <a:t>@Builder : </a:t>
            </a:r>
            <a:r>
              <a:rPr lang="zh-CN" altLang="en-US" dirty="0"/>
              <a:t>产生复杂的构建器</a:t>
            </a:r>
            <a:r>
              <a:rPr lang="en-US" altLang="zh-CN" dirty="0" err="1"/>
              <a:t>api</a:t>
            </a:r>
            <a:r>
              <a:rPr lang="zh-CN" altLang="en-US" dirty="0" smtClean="0"/>
              <a:t>类</a:t>
            </a:r>
            <a:br>
              <a:rPr lang="en-US" altLang="zh-CN" dirty="0"/>
            </a:br>
            <a:r>
              <a:rPr lang="en-US" altLang="zh-CN" dirty="0"/>
              <a:t>@Log : </a:t>
            </a:r>
            <a:r>
              <a:rPr lang="zh-CN" altLang="en-US" dirty="0"/>
              <a:t>支持各种</a:t>
            </a:r>
            <a:r>
              <a:rPr lang="en-US" altLang="zh-CN" dirty="0"/>
              <a:t>logger</a:t>
            </a:r>
            <a:r>
              <a:rPr lang="zh-CN" altLang="en-US" dirty="0"/>
              <a:t>对象，使用时用对应的注解，如：</a:t>
            </a:r>
            <a:r>
              <a:rPr lang="en-US" altLang="zh-CN" dirty="0"/>
              <a:t>@</a:t>
            </a:r>
            <a:r>
              <a:rPr lang="en-US" altLang="zh-CN" dirty="0" smtClean="0"/>
              <a:t>Log4j</a:t>
            </a:r>
            <a:endParaRPr lang="en-US" altLang="zh-CN" dirty="0"/>
          </a:p>
        </p:txBody>
      </p:sp>
      <p:pic>
        <p:nvPicPr>
          <p:cNvPr id="1026" name="Picture 2" descr="F:\创业项目\视频课程统一规划\SpringBoot实战-从菜鸟到小牛\视频教程-源\11\要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68" y="1585082"/>
            <a:ext cx="9316830" cy="253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2761</Words>
  <Application>WPS 演示</Application>
  <PresentationFormat>自定义</PresentationFormat>
  <Paragraphs>206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Segoe UI</vt:lpstr>
      <vt:lpstr>Cambria</vt:lpstr>
      <vt:lpstr>Segoe Print</vt:lpstr>
      <vt:lpstr>Wingdings 2</vt:lpstr>
      <vt:lpstr>Arial</vt:lpstr>
      <vt:lpstr>仿宋</vt:lpstr>
      <vt:lpstr>Calibri</vt:lpstr>
      <vt:lpstr>微软雅黑</vt:lpstr>
      <vt:lpstr>华文行楷</vt:lpstr>
      <vt:lpstr>Arial Unicode MS</vt:lpstr>
      <vt:lpstr>Wingdings</vt:lpstr>
      <vt:lpstr>第一PPT，www.1ppt.com</vt:lpstr>
      <vt:lpstr>行云流水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>Ernest</cp:lastModifiedBy>
  <cp:revision>6</cp:revision>
  <dcterms:created xsi:type="dcterms:W3CDTF">2018-03-01T02:03:00Z</dcterms:created>
  <dcterms:modified xsi:type="dcterms:W3CDTF">2020-08-28T09:47:37Z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