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23"/>
  </p:notesMasterIdLst>
  <p:sldIdLst>
    <p:sldId id="316" r:id="rId2"/>
    <p:sldId id="256" r:id="rId3"/>
    <p:sldId id="288" r:id="rId4"/>
    <p:sldId id="292" r:id="rId5"/>
    <p:sldId id="259" r:id="rId6"/>
    <p:sldId id="310" r:id="rId7"/>
    <p:sldId id="311" r:id="rId8"/>
    <p:sldId id="314" r:id="rId9"/>
    <p:sldId id="312" r:id="rId10"/>
    <p:sldId id="268" r:id="rId11"/>
    <p:sldId id="296" r:id="rId12"/>
    <p:sldId id="297" r:id="rId13"/>
    <p:sldId id="299" r:id="rId14"/>
    <p:sldId id="270" r:id="rId15"/>
    <p:sldId id="301" r:id="rId16"/>
    <p:sldId id="300" r:id="rId17"/>
    <p:sldId id="302" r:id="rId18"/>
    <p:sldId id="303" r:id="rId19"/>
    <p:sldId id="309" r:id="rId20"/>
    <p:sldId id="308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5" autoAdjust="0"/>
    <p:restoredTop sz="77799" autoAdjust="0"/>
  </p:normalViewPr>
  <p:slideViewPr>
    <p:cSldViewPr snapToGrid="0" snapToObjects="1">
      <p:cViewPr>
        <p:scale>
          <a:sx n="72" d="100"/>
          <a:sy n="72" d="100"/>
        </p:scale>
        <p:origin x="-18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03A19-92A3-B148-A925-30E94FEB529E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54E-9876-DB43-9695-E230F7D24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more information on </a:t>
            </a:r>
            <a:r>
              <a:rPr lang="en-US" dirty="0" err="1" smtClean="0"/>
              <a:t>HBase</a:t>
            </a:r>
            <a:r>
              <a:rPr lang="en-US" dirty="0" smtClean="0"/>
              <a:t> API, refer </a:t>
            </a:r>
            <a:r>
              <a:rPr lang="en-US" b="1" dirty="0" smtClean="0"/>
              <a:t>https://</a:t>
            </a:r>
            <a:r>
              <a:rPr lang="en-US" b="1" dirty="0" err="1" smtClean="0"/>
              <a:t>hbase.apache.org</a:t>
            </a:r>
            <a:r>
              <a:rPr lang="en-US" b="1" dirty="0" smtClean="0"/>
              <a:t>/</a:t>
            </a:r>
            <a:r>
              <a:rPr lang="en-US" b="1" dirty="0" err="1" smtClean="0"/>
              <a:t>apidocs</a:t>
            </a:r>
            <a:r>
              <a:rPr lang="en-US" b="1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Atomicity - an operation is atomic if it either completes entirely or not at all</a:t>
            </a:r>
          </a:p>
          <a:p>
            <a:r>
              <a:rPr lang="en-US" dirty="0" smtClean="0"/>
              <a:t>Consistency - all actions cause the table to transition from one valid state directly to another (</a:t>
            </a:r>
            <a:r>
              <a:rPr lang="en-US" dirty="0" err="1" smtClean="0"/>
              <a:t>eg</a:t>
            </a:r>
            <a:r>
              <a:rPr lang="en-US" dirty="0" smtClean="0"/>
              <a:t> a row will not disappear during an update,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Isolation - an operation is isolated if it appears to complete independently of any other concurrent transaction</a:t>
            </a:r>
          </a:p>
          <a:p>
            <a:r>
              <a:rPr lang="en-US" dirty="0" smtClean="0"/>
              <a:t>Durability - any update that reports "successful" to the client will not be lost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Arial"/>
                <a:cs typeface="Arial"/>
              </a:rPr>
              <a:t>Region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Stores rows of a table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Table data automatically </a:t>
            </a:r>
            <a:r>
              <a:rPr lang="en-US" sz="2000" dirty="0" err="1" smtClean="0">
                <a:latin typeface="Arial"/>
                <a:cs typeface="Arial"/>
              </a:rPr>
              <a:t>sharded</a:t>
            </a:r>
            <a:r>
              <a:rPr lang="en-US" sz="2000" dirty="0" smtClean="0">
                <a:latin typeface="Arial"/>
                <a:cs typeface="Arial"/>
              </a:rPr>
              <a:t> across multiple regions when an </a:t>
            </a:r>
            <a:r>
              <a:rPr lang="en-US" sz="2000" dirty="0" err="1" smtClean="0">
                <a:latin typeface="Arial"/>
                <a:cs typeface="Arial"/>
              </a:rPr>
              <a:t>Hfile</a:t>
            </a:r>
            <a:r>
              <a:rPr lang="en-US" sz="2000" dirty="0" smtClean="0">
                <a:latin typeface="Arial"/>
                <a:cs typeface="Arial"/>
              </a:rPr>
              <a:t> gets large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Each region stores a single column family</a:t>
            </a:r>
          </a:p>
          <a:p>
            <a:r>
              <a:rPr lang="en-US" sz="2000" dirty="0" err="1" smtClean="0">
                <a:latin typeface="Arial"/>
                <a:cs typeface="Arial"/>
              </a:rPr>
              <a:t>RegionServer</a:t>
            </a:r>
            <a:endParaRPr lang="en-US" sz="2000" dirty="0" smtClean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Slave Nodes (does actual work of serving data)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Contains one or more regions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Hosts tables, performs reads, writes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Clients talks directly to </a:t>
            </a:r>
            <a:r>
              <a:rPr lang="en-US" sz="2000" dirty="0" err="1" smtClean="0">
                <a:latin typeface="Arial"/>
                <a:cs typeface="Arial"/>
              </a:rPr>
              <a:t>RegionServers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Master (brain of </a:t>
            </a:r>
            <a:r>
              <a:rPr lang="en-US" sz="2000" dirty="0" err="1" smtClean="0">
                <a:latin typeface="Arial"/>
                <a:cs typeface="Arial"/>
              </a:rPr>
              <a:t>HBase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Runs on </a:t>
            </a:r>
            <a:r>
              <a:rPr lang="en-US" sz="2000" dirty="0" err="1" smtClean="0">
                <a:latin typeface="Arial"/>
                <a:cs typeface="Arial"/>
              </a:rPr>
              <a:t>NameNode</a:t>
            </a:r>
            <a:r>
              <a:rPr lang="en-US" sz="2000" dirty="0" smtClean="0">
                <a:latin typeface="Arial"/>
                <a:cs typeface="Arial"/>
              </a:rPr>
              <a:t> (</a:t>
            </a:r>
            <a:r>
              <a:rPr lang="en-US" sz="2000" dirty="0" err="1" smtClean="0">
                <a:latin typeface="Arial"/>
                <a:cs typeface="Arial"/>
              </a:rPr>
              <a:t>Hadoop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Manages the Region Servers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Assigns Regions to Region Servers.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Secondary Master Nodes as backup.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Not part of Read/Write path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Highly available with </a:t>
            </a:r>
            <a:r>
              <a:rPr lang="en-US" sz="2000" dirty="0" err="1" smtClean="0">
                <a:latin typeface="Arial"/>
                <a:cs typeface="Arial"/>
              </a:rPr>
              <a:t>ZooKeeper</a:t>
            </a:r>
            <a:r>
              <a:rPr lang="en-US" sz="2000" dirty="0" smtClean="0">
                <a:latin typeface="Arial"/>
                <a:cs typeface="Arial"/>
              </a:rPr>
              <a:t> and backups.</a:t>
            </a:r>
          </a:p>
          <a:p>
            <a:r>
              <a:rPr lang="en-US" dirty="0" smtClean="0"/>
              <a:t>Zookeeper (http://</a:t>
            </a:r>
            <a:r>
              <a:rPr lang="en-US" dirty="0" err="1" smtClean="0"/>
              <a:t>zookeeper.apache.org</a:t>
            </a:r>
            <a:r>
              <a:rPr lang="en-US" dirty="0" smtClean="0"/>
              <a:t>/)</a:t>
            </a:r>
          </a:p>
          <a:p>
            <a:r>
              <a:rPr lang="en-US" dirty="0" smtClean="0"/>
              <a:t>	Centralized service that manages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	Ensures one</a:t>
            </a:r>
            <a:r>
              <a:rPr lang="en-US" baseline="0" dirty="0" smtClean="0"/>
              <a:t> Master is running</a:t>
            </a:r>
          </a:p>
          <a:p>
            <a:r>
              <a:rPr lang="en-US" baseline="0" dirty="0" smtClean="0"/>
              <a:t>	3 or more zookeeper nodes recommended</a:t>
            </a:r>
            <a:endParaRPr lang="en-US" dirty="0" smtClean="0"/>
          </a:p>
          <a:p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0652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 data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schema</a:t>
            </a:r>
          </a:p>
          <a:p>
            <a:pPr marL="0" indent="0">
              <a:buFontTx/>
              <a:buNone/>
            </a:pPr>
            <a:r>
              <a:rPr lang="en-US" dirty="0" err="1" smtClean="0"/>
              <a:t>Sharding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shard is a consecutive</a:t>
            </a:r>
            <a:r>
              <a:rPr lang="en-US" baseline="0" dirty="0" smtClean="0"/>
              <a:t> range of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gets </a:t>
            </a:r>
            <a:r>
              <a:rPr lang="en-US" baseline="0" dirty="0" err="1" smtClean="0"/>
              <a:t>sharded</a:t>
            </a:r>
            <a:r>
              <a:rPr lang="en-US" baseline="0" dirty="0" smtClean="0"/>
              <a:t> automatically into regions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regions become too big, it is automatically split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Clustering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Regions are served by region servers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region server serves multiple regions.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dirty="0" smtClean="0"/>
              <a:t>ALL THE DATA SHARDING / MAINTENANCE</a:t>
            </a:r>
            <a:r>
              <a:rPr lang="en-US" baseline="0" dirty="0" smtClean="0"/>
              <a:t> DONE BY HBASE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0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54E-9876-DB43-9695-E230F7D24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6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base.apache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1490296" y="109387"/>
            <a:ext cx="6172200" cy="66499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Thanks to our Sponsors!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83" y="913671"/>
            <a:ext cx="2803636" cy="49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40" y="4556022"/>
            <a:ext cx="2944760" cy="68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13" y="1574347"/>
            <a:ext cx="1423595" cy="1117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12" y="1449026"/>
            <a:ext cx="1671017" cy="1635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56" y="1562286"/>
            <a:ext cx="1366393" cy="13517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58" y="841770"/>
            <a:ext cx="2930296" cy="644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080" y="1754663"/>
            <a:ext cx="1547348" cy="7656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73" y="5377391"/>
            <a:ext cx="1849797" cy="633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90" y="5423257"/>
            <a:ext cx="1895429" cy="507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92" y="5428117"/>
            <a:ext cx="2610808" cy="54308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57" y="4545422"/>
            <a:ext cx="1701551" cy="6752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47" y="6129927"/>
            <a:ext cx="1454046" cy="600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72" y="6176336"/>
            <a:ext cx="1157968" cy="5449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65" y="6130308"/>
            <a:ext cx="1371600" cy="5486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90" y="6112670"/>
            <a:ext cx="1255475" cy="5640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81" y="4648784"/>
            <a:ext cx="1353290" cy="5728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54781" y="2925282"/>
            <a:ext cx="6444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connect to wireless </a:t>
            </a:r>
          </a:p>
          <a:p>
            <a:pPr algn="ctr"/>
            <a:r>
              <a:rPr lang="en-US" sz="2400" dirty="0" smtClean="0"/>
              <a:t>1. Choose </a:t>
            </a:r>
            <a:r>
              <a:rPr lang="en-US" sz="2400" dirty="0" err="1"/>
              <a:t>Uguest</a:t>
            </a:r>
            <a:r>
              <a:rPr lang="en-US" sz="2400" dirty="0"/>
              <a:t> in the wireless list </a:t>
            </a:r>
          </a:p>
          <a:p>
            <a:pPr algn="ctr"/>
            <a:r>
              <a:rPr lang="en-US" sz="2400" dirty="0" smtClean="0"/>
              <a:t>2. Open a browser. This </a:t>
            </a:r>
            <a:r>
              <a:rPr lang="en-US" sz="2400" dirty="0"/>
              <a:t>will open a </a:t>
            </a:r>
            <a:r>
              <a:rPr lang="en-US" sz="2400" dirty="0" err="1" smtClean="0"/>
              <a:t>Uof</a:t>
            </a:r>
            <a:r>
              <a:rPr lang="en-US" sz="2400" dirty="0" smtClean="0"/>
              <a:t> U website </a:t>
            </a:r>
          </a:p>
          <a:p>
            <a:pPr algn="ctr"/>
            <a:r>
              <a:rPr lang="en-US" sz="2400" dirty="0" smtClean="0"/>
              <a:t>3. Choose </a:t>
            </a:r>
            <a:r>
              <a:rPr lang="en-US" sz="2400" dirty="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228742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74638"/>
            <a:ext cx="8792570" cy="8048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14" y="1285875"/>
            <a:ext cx="8527974" cy="49625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No Schema</a:t>
            </a:r>
          </a:p>
          <a:p>
            <a:r>
              <a:rPr lang="en-US" sz="1600" dirty="0" smtClean="0">
                <a:latin typeface="Arial"/>
                <a:cs typeface="Arial"/>
              </a:rPr>
              <a:t>Table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Row-key must be unique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Rows are formed by one or more columns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Columns are grouped into Column Families 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Column Families must be defined at table creation time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Any number of Columns per column family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Columns can be added on the fly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Columns can be NULL</a:t>
            </a:r>
          </a:p>
          <a:p>
            <a:pPr lvl="2"/>
            <a:r>
              <a:rPr lang="en-US" sz="1600" dirty="0" smtClean="0">
                <a:latin typeface="Arial"/>
                <a:cs typeface="Arial"/>
              </a:rPr>
              <a:t>NULL columns are NOT stored (free of cost)</a:t>
            </a:r>
          </a:p>
          <a:p>
            <a:pPr lvl="2"/>
            <a:r>
              <a:rPr lang="en-US" sz="1600" dirty="0" smtClean="0">
                <a:latin typeface="Arial"/>
                <a:cs typeface="Arial"/>
              </a:rPr>
              <a:t>Column only exist when inserted (Sparse)</a:t>
            </a:r>
          </a:p>
          <a:p>
            <a:r>
              <a:rPr lang="en-US" sz="1600" dirty="0" smtClean="0">
                <a:latin typeface="Arial"/>
                <a:cs typeface="Arial"/>
              </a:rPr>
              <a:t>Cell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Row Key, Column Family, Qualifier , Timestamp / Version</a:t>
            </a:r>
          </a:p>
          <a:p>
            <a:r>
              <a:rPr lang="en-US" sz="1600" dirty="0" smtClean="0">
                <a:latin typeface="Arial"/>
                <a:cs typeface="Arial"/>
              </a:rPr>
              <a:t>Data represented in byte array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Table name, Column Family name, Column name</a:t>
            </a:r>
          </a:p>
          <a:p>
            <a:pPr lvl="1"/>
            <a:endParaRPr lang="en-US" sz="1600" dirty="0" smtClean="0">
              <a:latin typeface="Arial"/>
              <a:cs typeface="Arial"/>
            </a:endParaRPr>
          </a:p>
          <a:p>
            <a:pPr lvl="2"/>
            <a:endParaRPr lang="en-US" sz="16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67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7788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– Logical View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14600"/>
              </p:ext>
            </p:extLst>
          </p:nvPr>
        </p:nvGraphicFramePr>
        <p:xfrm>
          <a:off x="441915" y="1431059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37"/>
                <a:gridCol w="1244714"/>
                <a:gridCol w="1944783"/>
                <a:gridCol w="1944783"/>
                <a:gridCol w="1944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ID (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pk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)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First Name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Last Name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tweet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Timestamp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John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Smith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hello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20130710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Joe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Brown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xyz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20120825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Joe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Brown</a:t>
                      </a:r>
                    </a:p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zzz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20130916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000676"/>
              </p:ext>
            </p:extLst>
          </p:nvPr>
        </p:nvGraphicFramePr>
        <p:xfrm>
          <a:off x="441915" y="4304488"/>
          <a:ext cx="824488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640"/>
                <a:gridCol w="69532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key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Value (Column Family,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Qualifier, Version)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Info{‘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lastName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’: ‘Smith’, 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firstName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’:’John’}</a:t>
                      </a:r>
                    </a:p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pwd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{‘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tweet’:’hello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 @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20130710}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Info{‘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lastName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’: ‘Brown’, 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firstName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’:’Joe’}</a:t>
                      </a:r>
                    </a:p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pwd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{‘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tweet’:’xyz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 @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20120825, </a:t>
                      </a:r>
                    </a:p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‘tweet’:’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zzz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’ @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ts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20130916}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15" y="1007788"/>
            <a:ext cx="290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RDBMS View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15" y="3918770"/>
            <a:ext cx="290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Logical </a:t>
            </a:r>
            <a:r>
              <a:rPr lang="en-US" sz="2000" dirty="0" err="1" smtClean="0">
                <a:latin typeface="Arial"/>
                <a:cs typeface="Arial"/>
              </a:rPr>
              <a:t>Hbase</a:t>
            </a:r>
            <a:r>
              <a:rPr lang="en-US" sz="2000" dirty="0" smtClean="0">
                <a:latin typeface="Arial"/>
                <a:cs typeface="Arial"/>
              </a:rPr>
              <a:t> View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39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7788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– Physical View of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54432"/>
              </p:ext>
            </p:extLst>
          </p:nvPr>
        </p:nvGraphicFramePr>
        <p:xfrm>
          <a:off x="441915" y="1431059"/>
          <a:ext cx="824488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59"/>
                <a:gridCol w="3713017"/>
                <a:gridCol w="1854501"/>
                <a:gridCol w="1168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 key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Column 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Family:Column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Timestamp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Value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info:fn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John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Info:ln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Smith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Info:fn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Joe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Info:ln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Brown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15" y="1007788"/>
            <a:ext cx="290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Info column family</a:t>
            </a:r>
            <a:endParaRPr lang="en-US" sz="2000" dirty="0">
              <a:latin typeface="Arial"/>
              <a:cs typeface="Arial"/>
            </a:endParaRP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288014"/>
              </p:ext>
            </p:extLst>
          </p:nvPr>
        </p:nvGraphicFramePr>
        <p:xfrm>
          <a:off x="457200" y="4027922"/>
          <a:ext cx="824488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59"/>
                <a:gridCol w="3713017"/>
                <a:gridCol w="1854501"/>
                <a:gridCol w="1168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 key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Column </a:t>
                      </a:r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Family:Column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Timestamp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Value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tweet:msg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Hello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tweet:msg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12345679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xyz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5678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tweet:msg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12345999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Arial"/>
                          <a:cs typeface="Arial"/>
                        </a:rPr>
                        <a:t>zzz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1915" y="3600553"/>
            <a:ext cx="290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weet column family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915" y="6050351"/>
            <a:ext cx="7187421" cy="52810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 (ROW KEY, CF, QUALIFIER, TIMESTAMP) =&gt; VALUE</a:t>
            </a:r>
          </a:p>
        </p:txBody>
      </p:sp>
    </p:spTree>
    <p:extLst>
      <p:ext uri="{BB962C8B-B14F-4D97-AF65-F5344CB8AC3E}">
        <p14:creationId xmlns:p14="http://schemas.microsoft.com/office/powerpoint/2010/main" val="175481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7788"/>
          </a:xfrm>
        </p:spPr>
        <p:txBody>
          <a:bodyPr>
            <a:normAutofit/>
          </a:bodyPr>
          <a:lstStyle/>
          <a:p>
            <a:r>
              <a:rPr lang="en-US" dirty="0" err="1" smtClean="0"/>
              <a:t>Hbase</a:t>
            </a:r>
            <a:r>
              <a:rPr lang="en-US" dirty="0" smtClean="0"/>
              <a:t> – Logical to Physical 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385127"/>
              </p:ext>
            </p:extLst>
          </p:nvPr>
        </p:nvGraphicFramePr>
        <p:xfrm>
          <a:off x="441915" y="1431059"/>
          <a:ext cx="824488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09"/>
                <a:gridCol w="934906"/>
                <a:gridCol w="952546"/>
                <a:gridCol w="952546"/>
                <a:gridCol w="987825"/>
                <a:gridCol w="952546"/>
                <a:gridCol w="829068"/>
                <a:gridCol w="625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C7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V7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ROW3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V6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V5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ROW4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V10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V11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/>
                          <a:cs typeface="Arial"/>
                        </a:rPr>
                        <a:t>V2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16644" y="1007788"/>
            <a:ext cx="3845464" cy="4232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79747" y="1007788"/>
            <a:ext cx="2407048" cy="416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1697" y="3661106"/>
            <a:ext cx="29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HFile</a:t>
            </a:r>
            <a:r>
              <a:rPr lang="en-US" dirty="0" smtClean="0"/>
              <a:t> for CF1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4246" y="3608183"/>
            <a:ext cx="29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HFile</a:t>
            </a:r>
            <a:r>
              <a:rPr lang="en-US" dirty="0" smtClean="0"/>
              <a:t> for CF2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2721697" y="4030438"/>
            <a:ext cx="2217430" cy="253207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ROW1:CF1:C1:V1</a:t>
            </a:r>
          </a:p>
          <a:p>
            <a:r>
              <a:rPr lang="en-US" dirty="0"/>
              <a:t>ROW1:CF1:</a:t>
            </a:r>
            <a:r>
              <a:rPr lang="en-US" dirty="0" smtClean="0"/>
              <a:t>C3:V3</a:t>
            </a:r>
            <a:endParaRPr lang="en-US" dirty="0"/>
          </a:p>
          <a:p>
            <a:r>
              <a:rPr lang="en-US" dirty="0"/>
              <a:t>ROW2:CF1:</a:t>
            </a:r>
            <a:r>
              <a:rPr lang="en-US" dirty="0" smtClean="0"/>
              <a:t>C1:V4</a:t>
            </a:r>
            <a:endParaRPr lang="en-US" dirty="0"/>
          </a:p>
          <a:p>
            <a:r>
              <a:rPr lang="en-US" dirty="0"/>
              <a:t>ROW2:CF1:</a:t>
            </a:r>
            <a:r>
              <a:rPr lang="en-US" dirty="0" smtClean="0"/>
              <a:t>C2:V6</a:t>
            </a:r>
          </a:p>
          <a:p>
            <a:r>
              <a:rPr lang="en-US" dirty="0" smtClean="0"/>
              <a:t>ROW2:CF1</a:t>
            </a:r>
            <a:r>
              <a:rPr lang="en-US" dirty="0"/>
              <a:t>:</a:t>
            </a:r>
            <a:r>
              <a:rPr lang="en-US" dirty="0" smtClean="0"/>
              <a:t>C4:V7</a:t>
            </a:r>
            <a:endParaRPr lang="en-US" dirty="0"/>
          </a:p>
          <a:p>
            <a:r>
              <a:rPr lang="en-US" dirty="0" smtClean="0"/>
              <a:t>ROW3:CF1</a:t>
            </a:r>
            <a:r>
              <a:rPr lang="en-US" dirty="0"/>
              <a:t>:</a:t>
            </a:r>
            <a:r>
              <a:rPr lang="en-US" dirty="0" smtClean="0"/>
              <a:t>C3:V6</a:t>
            </a:r>
            <a:endParaRPr lang="en-US" dirty="0"/>
          </a:p>
          <a:p>
            <a:r>
              <a:rPr lang="en-US" dirty="0" smtClean="0"/>
              <a:t>ROW4:CF1</a:t>
            </a:r>
            <a:r>
              <a:rPr lang="en-US" dirty="0"/>
              <a:t>:</a:t>
            </a:r>
            <a:r>
              <a:rPr lang="en-US" dirty="0" smtClean="0"/>
              <a:t>C1:V10</a:t>
            </a:r>
            <a:endParaRPr lang="en-US" dirty="0"/>
          </a:p>
          <a:p>
            <a:r>
              <a:rPr lang="en-US" dirty="0" smtClean="0"/>
              <a:t>ROW4:CF1</a:t>
            </a:r>
            <a:r>
              <a:rPr lang="en-US" dirty="0"/>
              <a:t>:C3:</a:t>
            </a:r>
            <a:r>
              <a:rPr lang="en-US" dirty="0" smtClean="0"/>
              <a:t>V11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5572977" y="4030439"/>
            <a:ext cx="2217430" cy="129719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ROW1:</a:t>
            </a:r>
            <a:r>
              <a:rPr lang="en-US" dirty="0" smtClean="0"/>
              <a:t>CF2:C6:V6</a:t>
            </a:r>
            <a:endParaRPr lang="en-US" dirty="0"/>
          </a:p>
          <a:p>
            <a:r>
              <a:rPr lang="en-US" dirty="0" smtClean="0"/>
              <a:t>ROW3:CF2:C6:V5</a:t>
            </a:r>
            <a:endParaRPr lang="en-US" dirty="0"/>
          </a:p>
          <a:p>
            <a:r>
              <a:rPr lang="en-US" dirty="0" smtClean="0"/>
              <a:t>ROW4:CF2:C6:V2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457200" y="4533777"/>
            <a:ext cx="1959444" cy="952623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View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93042" y="5662812"/>
            <a:ext cx="2575402" cy="652722"/>
          </a:xfrm>
          <a:prstGeom prst="rect">
            <a:avLst/>
          </a:prstGeom>
          <a:solidFill>
            <a:schemeClr val="accent2">
              <a:alpha val="0"/>
            </a:schemeClr>
          </a:solidFill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20844" y="4569059"/>
            <a:ext cx="2575402" cy="423388"/>
          </a:xfrm>
          <a:prstGeom prst="rect">
            <a:avLst/>
          </a:prstGeom>
          <a:solidFill>
            <a:schemeClr val="accent2">
              <a:alpha val="0"/>
            </a:schemeClr>
          </a:solidFill>
          <a:ln w="19050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2" grpId="0"/>
      <p:bldP spid="14" grpId="0" animBg="1"/>
      <p:bldP spid="15" grpId="0" animBg="1"/>
      <p:bldP spid="16" grpId="0" animBg="1"/>
      <p:bldP spid="20" grpId="1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74638"/>
            <a:ext cx="8792570" cy="804862"/>
          </a:xfrm>
        </p:spPr>
        <p:txBody>
          <a:bodyPr/>
          <a:lstStyle/>
          <a:p>
            <a:r>
              <a:rPr lang="en-US" dirty="0" smtClean="0"/>
              <a:t>Design	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285875"/>
            <a:ext cx="8792570" cy="496252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Row Key design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To Leverage </a:t>
            </a:r>
            <a:r>
              <a:rPr lang="en-US" sz="2000" dirty="0" err="1" smtClean="0">
                <a:latin typeface="Arial"/>
                <a:cs typeface="Arial"/>
              </a:rPr>
              <a:t>Hbase</a:t>
            </a:r>
            <a:r>
              <a:rPr lang="en-US" sz="2000" dirty="0" smtClean="0">
                <a:latin typeface="Arial"/>
                <a:cs typeface="Arial"/>
              </a:rPr>
              <a:t> system, row-key design is very important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Row Key must be designed based on how you access data.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Salting </a:t>
            </a:r>
            <a:r>
              <a:rPr lang="en-US" sz="2000" dirty="0" err="1" smtClean="0">
                <a:latin typeface="Arial"/>
                <a:cs typeface="Arial"/>
              </a:rPr>
              <a:t>rowkey</a:t>
            </a:r>
            <a:r>
              <a:rPr lang="en-US" sz="2000" dirty="0" smtClean="0">
                <a:latin typeface="Arial"/>
                <a:cs typeface="Arial"/>
              </a:rPr>
              <a:t> (prefix)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Must be designed to make sure data uniformly distributed (Avoid </a:t>
            </a:r>
            <a:r>
              <a:rPr lang="en-US" sz="2000" dirty="0" err="1" smtClean="0">
                <a:latin typeface="Arial"/>
                <a:cs typeface="Arial"/>
              </a:rPr>
              <a:t>hotspotting</a:t>
            </a:r>
            <a:r>
              <a:rPr lang="en-US" sz="2000" dirty="0" smtClean="0">
                <a:latin typeface="Arial"/>
                <a:cs typeface="Arial"/>
              </a:rPr>
              <a:t>)</a:t>
            </a:r>
          </a:p>
          <a:p>
            <a:r>
              <a:rPr lang="en-US" sz="2000" b="1" dirty="0" smtClean="0">
                <a:latin typeface="Arial"/>
                <a:cs typeface="Arial"/>
              </a:rPr>
              <a:t>Column Family design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Designed based on grouping of like information (user base info, user tweets)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Short name for column family (every row in </a:t>
            </a:r>
            <a:r>
              <a:rPr lang="en-US" sz="2000" dirty="0" err="1" smtClean="0">
                <a:latin typeface="Arial"/>
                <a:cs typeface="Arial"/>
              </a:rPr>
              <a:t>Hfile</a:t>
            </a:r>
            <a:r>
              <a:rPr lang="en-US" sz="2000" dirty="0" smtClean="0">
                <a:latin typeface="Arial"/>
                <a:cs typeface="Arial"/>
              </a:rPr>
              <a:t> contains the name, in bytes)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Two to three column families per Table</a:t>
            </a:r>
          </a:p>
        </p:txBody>
      </p:sp>
    </p:spTree>
    <p:extLst>
      <p:ext uri="{BB962C8B-B14F-4D97-AF65-F5344CB8AC3E}">
        <p14:creationId xmlns:p14="http://schemas.microsoft.com/office/powerpoint/2010/main" val="123040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74638"/>
            <a:ext cx="8792570" cy="804862"/>
          </a:xfrm>
        </p:spPr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1285875"/>
            <a:ext cx="8792570" cy="4962525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is written in Java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Shell is based on </a:t>
            </a:r>
            <a:r>
              <a:rPr lang="en-US" sz="2400" dirty="0" err="1" smtClean="0">
                <a:latin typeface="Arial"/>
                <a:cs typeface="Arial"/>
              </a:rPr>
              <a:t>JRuby’s</a:t>
            </a:r>
            <a:r>
              <a:rPr lang="en-US" sz="2400" dirty="0" smtClean="0">
                <a:latin typeface="Arial"/>
                <a:cs typeface="Arial"/>
              </a:rPr>
              <a:t> IRB (interactive ruby shell)</a:t>
            </a:r>
          </a:p>
          <a:p>
            <a:r>
              <a:rPr lang="en-US" sz="2400" dirty="0" smtClean="0">
                <a:latin typeface="Arial"/>
                <a:cs typeface="Arial"/>
              </a:rPr>
              <a:t>Download </a:t>
            </a:r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from </a:t>
            </a:r>
            <a:r>
              <a:rPr lang="en-US" sz="2400" dirty="0">
                <a:latin typeface="Arial"/>
                <a:cs typeface="Arial"/>
                <a:hlinkClick r:id="rId3"/>
              </a:rPr>
              <a:t>https://hbase.apache.org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/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Latest stable version is 0.94.17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Hbase</a:t>
            </a: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Standalone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$HBASE_HOME/bin/start-</a:t>
            </a:r>
            <a:r>
              <a:rPr lang="en-US" dirty="0" err="1" smtClean="0">
                <a:latin typeface="Arial"/>
                <a:cs typeface="Arial"/>
              </a:rPr>
              <a:t>hbase.sh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$HBASE_HOME/bin/</a:t>
            </a:r>
            <a:r>
              <a:rPr lang="en-US" dirty="0" smtClean="0">
                <a:latin typeface="Arial"/>
                <a:cs typeface="Arial"/>
              </a:rPr>
              <a:t>stop-</a:t>
            </a:r>
            <a:r>
              <a:rPr lang="en-US" dirty="0" err="1">
                <a:latin typeface="Arial"/>
                <a:cs typeface="Arial"/>
              </a:rPr>
              <a:t>hbase.sh</a:t>
            </a:r>
            <a:endParaRPr lang="en-US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$HBASE_HOME/bin</a:t>
            </a:r>
            <a:r>
              <a:rPr lang="en-US" dirty="0" smtClean="0">
                <a:latin typeface="Arial"/>
                <a:cs typeface="Arial"/>
              </a:rPr>
              <a:t>/</a:t>
            </a:r>
            <a:r>
              <a:rPr lang="en-US" dirty="0" err="1" smtClean="0">
                <a:latin typeface="Arial"/>
                <a:cs typeface="Arial"/>
              </a:rPr>
              <a:t>hbase</a:t>
            </a:r>
            <a:r>
              <a:rPr lang="en-US" dirty="0" smtClean="0">
                <a:latin typeface="Arial"/>
                <a:cs typeface="Arial"/>
              </a:rPr>
              <a:t> shell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Single Node Cluster mode (pseudo)</a:t>
            </a:r>
          </a:p>
          <a:p>
            <a:pPr lvl="2"/>
            <a:r>
              <a:rPr lang="en-US" dirty="0" err="1" smtClean="0">
                <a:latin typeface="Arial"/>
                <a:cs typeface="Arial"/>
              </a:rPr>
              <a:t>Cloudera</a:t>
            </a:r>
            <a:r>
              <a:rPr lang="en-US" dirty="0" smtClean="0">
                <a:latin typeface="Arial"/>
                <a:cs typeface="Arial"/>
              </a:rPr>
              <a:t> VM (on </a:t>
            </a:r>
            <a:r>
              <a:rPr lang="en-US" dirty="0" err="1" smtClean="0">
                <a:latin typeface="Arial"/>
                <a:cs typeface="Arial"/>
              </a:rPr>
              <a:t>VMPlayer</a:t>
            </a:r>
            <a:r>
              <a:rPr lang="en-US" dirty="0" smtClean="0">
                <a:latin typeface="Arial"/>
                <a:cs typeface="Arial"/>
              </a:rPr>
              <a:t> or </a:t>
            </a:r>
            <a:r>
              <a:rPr lang="en-US" dirty="0" err="1" smtClean="0">
                <a:latin typeface="Arial"/>
                <a:cs typeface="Arial"/>
              </a:rPr>
              <a:t>VirtualBox</a:t>
            </a:r>
            <a:r>
              <a:rPr lang="en-US" dirty="0" smtClean="0">
                <a:latin typeface="Arial"/>
                <a:cs typeface="Arial"/>
              </a:rPr>
              <a:t>) (</a:t>
            </a:r>
            <a:r>
              <a:rPr lang="en-US" dirty="0" err="1" smtClean="0">
                <a:latin typeface="Arial"/>
                <a:cs typeface="Arial"/>
              </a:rPr>
              <a:t>www.cloudera.com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marL="457200" lvl="1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56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52" y="274638"/>
            <a:ext cx="8422136" cy="804862"/>
          </a:xfrm>
        </p:spPr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–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552" y="1285875"/>
            <a:ext cx="8422136" cy="49625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Program / API based clients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Java, REST, Thrift, Avro</a:t>
            </a:r>
          </a:p>
          <a:p>
            <a:r>
              <a:rPr lang="en-US" sz="2400" dirty="0" smtClean="0">
                <a:latin typeface="Arial"/>
                <a:cs typeface="Arial"/>
              </a:rPr>
              <a:t>Batch Clients</a:t>
            </a:r>
          </a:p>
          <a:p>
            <a:pPr lvl="1"/>
            <a:r>
              <a:rPr lang="en-US" sz="2400" dirty="0" err="1" smtClean="0">
                <a:latin typeface="Arial"/>
                <a:cs typeface="Arial"/>
              </a:rPr>
              <a:t>MapReduce</a:t>
            </a:r>
            <a:r>
              <a:rPr lang="en-US" sz="2400" dirty="0" smtClean="0">
                <a:latin typeface="Arial"/>
                <a:cs typeface="Arial"/>
              </a:rPr>
              <a:t> (Pig, Hive)</a:t>
            </a:r>
          </a:p>
          <a:p>
            <a:r>
              <a:rPr lang="en-US" sz="2400" dirty="0" smtClean="0">
                <a:latin typeface="Arial"/>
                <a:cs typeface="Arial"/>
              </a:rPr>
              <a:t>Shell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Command Line Interface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Supports Client and Administrative operations.</a:t>
            </a:r>
          </a:p>
          <a:p>
            <a:r>
              <a:rPr lang="en-US" sz="2400" dirty="0" smtClean="0">
                <a:latin typeface="Arial"/>
                <a:cs typeface="Arial"/>
              </a:rPr>
              <a:t>Web-based UI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HUI (</a:t>
            </a:r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cluster UI)</a:t>
            </a:r>
          </a:p>
          <a:p>
            <a:pPr marL="457200" lvl="1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6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74638"/>
            <a:ext cx="8792570" cy="804862"/>
          </a:xfrm>
        </p:spPr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– Shell (commands)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392686"/>
              </p:ext>
            </p:extLst>
          </p:nvPr>
        </p:nvGraphicFramePr>
        <p:xfrm>
          <a:off x="141288" y="1285875"/>
          <a:ext cx="8793162" cy="3134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34114"/>
                <a:gridCol w="6359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</a:t>
                      </a:r>
                      <a:r>
                        <a:rPr lang="en-US" baseline="0" dirty="0" smtClean="0"/>
                        <a:t> list of tables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create ‘users’,</a:t>
                      </a:r>
                      <a:r>
                        <a:rPr lang="en-US" b="1" baseline="0" dirty="0" smtClean="0"/>
                        <a:t> ‘info’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users table with a</a:t>
                      </a:r>
                      <a:r>
                        <a:rPr lang="en-US" baseline="0" dirty="0" smtClean="0"/>
                        <a:t> single column family name info.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put ‘users’, ‘row1’, ‘</a:t>
                      </a:r>
                      <a:r>
                        <a:rPr lang="en-US" b="1" dirty="0" err="1" smtClean="0"/>
                        <a:t>info:fn</a:t>
                      </a:r>
                      <a:r>
                        <a:rPr lang="en-US" b="1" dirty="0" smtClean="0"/>
                        <a:t>’, ‘John’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</a:t>
                      </a:r>
                      <a:r>
                        <a:rPr lang="en-US" baseline="0" dirty="0" smtClean="0"/>
                        <a:t> data into users table and column family info.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 ‘users’, ‘row1’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 row for a given row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scan ‘users’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through table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disable ‘users’</a:t>
                      </a:r>
                    </a:p>
                    <a:p>
                      <a:r>
                        <a:rPr lang="en-US" b="1" dirty="0" smtClean="0"/>
                        <a:t>dro</a:t>
                      </a:r>
                      <a:r>
                        <a:rPr lang="en-US" b="1" baseline="0" dirty="0" smtClean="0"/>
                        <a:t>p ‘users’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table</a:t>
                      </a:r>
                      <a:r>
                        <a:rPr lang="en-US" baseline="0" dirty="0" smtClean="0"/>
                        <a:t> (requires disabling table)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288" y="4886600"/>
            <a:ext cx="502732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CRUD explained</a:t>
            </a:r>
          </a:p>
          <a:p>
            <a:r>
              <a:rPr lang="en-US" dirty="0" smtClean="0"/>
              <a:t>CREATE 	= 	PUT</a:t>
            </a:r>
          </a:p>
          <a:p>
            <a:r>
              <a:rPr lang="en-US" dirty="0" smtClean="0"/>
              <a:t>READ	=	GET</a:t>
            </a:r>
          </a:p>
          <a:p>
            <a:r>
              <a:rPr lang="en-US" dirty="0" smtClean="0"/>
              <a:t>UPDATE	=	PUT</a:t>
            </a:r>
          </a:p>
          <a:p>
            <a:r>
              <a:rPr lang="en-US" dirty="0" smtClean="0"/>
              <a:t>DELETE	=	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1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8" y="274638"/>
            <a:ext cx="8792570" cy="804862"/>
          </a:xfrm>
        </p:spPr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– Java API (examples)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160653"/>
              </p:ext>
            </p:extLst>
          </p:nvPr>
        </p:nvGraphicFramePr>
        <p:xfrm>
          <a:off x="141288" y="1285875"/>
          <a:ext cx="8793162" cy="494791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34114"/>
                <a:gridCol w="6359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get = new Get(</a:t>
                      </a:r>
                      <a:r>
                        <a:rPr lang="en-US" dirty="0" err="1" smtClean="0"/>
                        <a:t>String.valueOf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uid</a:t>
                      </a:r>
                      <a:r>
                        <a:rPr lang="en-US" dirty="0" smtClean="0"/>
                        <a:t>).</a:t>
                      </a:r>
                      <a:r>
                        <a:rPr lang="en-US" dirty="0" err="1" smtClean="0"/>
                        <a:t>getBytes</a:t>
                      </a:r>
                      <a:r>
                        <a:rPr lang="en-US" dirty="0" smtClean="0"/>
                        <a:t>());</a:t>
                      </a:r>
                    </a:p>
                    <a:p>
                      <a:r>
                        <a:rPr lang="en-US" dirty="0" smtClean="0"/>
                        <a:t>Result[] results = </a:t>
                      </a:r>
                      <a:r>
                        <a:rPr lang="en-US" dirty="0" err="1" smtClean="0"/>
                        <a:t>table.get</a:t>
                      </a:r>
                      <a:r>
                        <a:rPr lang="en-US" dirty="0" smtClean="0"/>
                        <a:t>(gets);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 p = new Put(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(""+</a:t>
                      </a:r>
                      <a:r>
                        <a:rPr lang="en-US" dirty="0" err="1" smtClean="0"/>
                        <a:t>user.getUid</a:t>
                      </a:r>
                      <a:r>
                        <a:rPr lang="en-US" dirty="0" smtClean="0"/>
                        <a:t>()));</a:t>
                      </a:r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p.add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("info"),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user.getFirstName</a:t>
                      </a:r>
                      <a:r>
                        <a:rPr lang="en-US" dirty="0" smtClean="0"/>
                        <a:t>()));</a:t>
                      </a:r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dirty="0" err="1" smtClean="0"/>
                        <a:t>p.add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("info"),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ln</a:t>
                      </a:r>
                      <a:r>
                        <a:rPr lang="en-US" dirty="0" smtClean="0"/>
                        <a:t>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user.getLastName</a:t>
                      </a:r>
                      <a:r>
                        <a:rPr lang="en-US" dirty="0" smtClean="0"/>
                        <a:t>()));</a:t>
                      </a:r>
                    </a:p>
                    <a:p>
                      <a:r>
                        <a:rPr lang="en-US" dirty="0" err="1" smtClean="0"/>
                        <a:t>table.put</a:t>
                      </a:r>
                      <a:r>
                        <a:rPr lang="en-US" dirty="0" smtClean="0"/>
                        <a:t>(p);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Delete (column,</a:t>
                      </a:r>
                      <a:r>
                        <a:rPr lang="en-US" b="1" baseline="0" dirty="0" smtClean="0"/>
                        <a:t> column family)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r>
                        <a:rPr lang="en-US" baseline="0" dirty="0" smtClean="0"/>
                        <a:t> d = new Delete(</a:t>
                      </a:r>
                      <a:r>
                        <a:rPr lang="en-US" baseline="0" dirty="0" err="1" smtClean="0"/>
                        <a:t>Bytes.toBytes</a:t>
                      </a:r>
                      <a:r>
                        <a:rPr lang="en-US" baseline="0" dirty="0" smtClean="0"/>
                        <a:t>(“”+</a:t>
                      </a:r>
                      <a:r>
                        <a:rPr lang="en-US" baseline="0" dirty="0" err="1" smtClean="0"/>
                        <a:t>user.getUid</a:t>
                      </a:r>
                      <a:r>
                        <a:rPr lang="en-US" baseline="0" dirty="0" smtClean="0"/>
                        <a:t>()));</a:t>
                      </a:r>
                    </a:p>
                    <a:p>
                      <a:r>
                        <a:rPr lang="en-US" baseline="0" dirty="0" err="1" smtClean="0"/>
                        <a:t>d.deleteColumn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("info"),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("</a:t>
                      </a:r>
                      <a:r>
                        <a:rPr lang="en-US" dirty="0" err="1" smtClean="0"/>
                        <a:t>fn</a:t>
                      </a:r>
                      <a:r>
                        <a:rPr lang="en-US" dirty="0" smtClean="0"/>
                        <a:t>"), </a:t>
                      </a:r>
                      <a:r>
                        <a:rPr lang="en-US" dirty="0" err="1" smtClean="0"/>
                        <a:t>Bytes.toBytes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user.getFirstName</a:t>
                      </a:r>
                      <a:r>
                        <a:rPr lang="en-US" dirty="0" smtClean="0"/>
                        <a:t>()), </a:t>
                      </a:r>
                      <a:r>
                        <a:rPr lang="en-US" b="1" dirty="0" smtClean="0"/>
                        <a:t>timestapmp1</a:t>
                      </a:r>
                      <a:r>
                        <a:rPr lang="en-US" dirty="0" smtClean="0"/>
                        <a:t>);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Batch Operations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Get, Put</a:t>
                      </a:r>
                      <a:r>
                        <a:rPr lang="en-US" baseline="0" dirty="0" smtClean="0"/>
                        <a:t> or Delete operations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Scan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Iterate over a</a:t>
                      </a:r>
                      <a:r>
                        <a:rPr lang="en-US" baseline="0" dirty="0" smtClean="0"/>
                        <a:t> table. Prefer Range / Filtered scan. Expensive operation.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" r="-89"/>
          <a:stretch/>
        </p:blipFill>
        <p:spPr>
          <a:xfrm>
            <a:off x="141118" y="340172"/>
            <a:ext cx="5803474" cy="612735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7" y="340172"/>
            <a:ext cx="6015151" cy="61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0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03" y="443427"/>
            <a:ext cx="8545697" cy="3849154"/>
          </a:xfrm>
        </p:spPr>
        <p:txBody>
          <a:bodyPr anchor="t">
            <a:normAutofit/>
          </a:bodyPr>
          <a:lstStyle/>
          <a:p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Introduction </a:t>
            </a:r>
            <a:br>
              <a:rPr lang="en-US" sz="6600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to</a:t>
            </a:r>
            <a:endParaRPr lang="en-US" sz="6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8687" y="4763113"/>
            <a:ext cx="5309940" cy="1958168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Giri Vislawath</a:t>
            </a:r>
          </a:p>
          <a:p>
            <a:pPr algn="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Senior Software Developer</a:t>
            </a:r>
          </a:p>
          <a:p>
            <a:pPr algn="r"/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Overstock.com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  <a:p>
            <a:pPr algn="r"/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giri.vislawath@gmail.com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46" y="2247205"/>
            <a:ext cx="5963549" cy="1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0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0" y="2189382"/>
            <a:ext cx="2400300" cy="313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20" y="2189382"/>
            <a:ext cx="2514600" cy="32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310" y="1215935"/>
            <a:ext cx="2099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: The Definitive Guide by Lars George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23022" y="1215935"/>
            <a:ext cx="209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HBase</a:t>
            </a:r>
            <a:r>
              <a:rPr lang="en-US" dirty="0"/>
              <a:t> in Action by Nick </a:t>
            </a:r>
            <a:r>
              <a:rPr lang="en-US" dirty="0" err="1"/>
              <a:t>Dimiduk</a:t>
            </a:r>
            <a:r>
              <a:rPr lang="en-US" dirty="0"/>
              <a:t> and </a:t>
            </a:r>
            <a:r>
              <a:rPr lang="en-US" dirty="0" err="1"/>
              <a:t>Amandeep</a:t>
            </a:r>
            <a:r>
              <a:rPr lang="en-US" dirty="0"/>
              <a:t> </a:t>
            </a:r>
            <a:r>
              <a:rPr lang="en-US" dirty="0" err="1"/>
              <a:t>Khurana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4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Arial"/>
                <a:cs typeface="Arial"/>
              </a:rPr>
              <a:t>Thank You</a:t>
            </a:r>
            <a:endParaRPr lang="en-US"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8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66910" cy="96747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Agenda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30" y="967476"/>
            <a:ext cx="8575170" cy="574439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What is </a:t>
            </a:r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? 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What </a:t>
            </a:r>
            <a:r>
              <a:rPr lang="en-US" sz="2400" dirty="0" err="1">
                <a:latin typeface="Arial"/>
                <a:cs typeface="Arial"/>
              </a:rPr>
              <a:t>HBase</a:t>
            </a:r>
            <a:r>
              <a:rPr lang="en-US" sz="2400" dirty="0">
                <a:latin typeface="Arial"/>
                <a:cs typeface="Arial"/>
              </a:rPr>
              <a:t> is </a:t>
            </a:r>
            <a:r>
              <a:rPr lang="en-US" sz="2400" dirty="0" smtClean="0">
                <a:latin typeface="Arial"/>
                <a:cs typeface="Arial"/>
              </a:rPr>
              <a:t>NOT?</a:t>
            </a:r>
          </a:p>
          <a:p>
            <a:r>
              <a:rPr lang="en-US" sz="2400" dirty="0" smtClean="0">
                <a:latin typeface="Arial"/>
                <a:cs typeface="Arial"/>
              </a:rPr>
              <a:t>Relational Database </a:t>
            </a:r>
            <a:r>
              <a:rPr lang="en-US" sz="2400" dirty="0" err="1" smtClean="0">
                <a:latin typeface="Arial"/>
                <a:cs typeface="Arial"/>
              </a:rPr>
              <a:t>vs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HBase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>
                <a:latin typeface="Arial"/>
                <a:cs typeface="Arial"/>
              </a:rPr>
              <a:t>HBase</a:t>
            </a:r>
            <a:r>
              <a:rPr lang="en-US" sz="2400" dirty="0">
                <a:latin typeface="Arial"/>
                <a:cs typeface="Arial"/>
              </a:rPr>
              <a:t> </a:t>
            </a:r>
            <a:endParaRPr lang="en-US" sz="2400" dirty="0" smtClean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Architecture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 smtClean="0">
                <a:latin typeface="Arial"/>
                <a:cs typeface="Arial"/>
              </a:rPr>
              <a:t>Data </a:t>
            </a:r>
            <a:r>
              <a:rPr lang="en-US" sz="2400" dirty="0">
                <a:latin typeface="Arial"/>
                <a:cs typeface="Arial"/>
              </a:rPr>
              <a:t>Model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Logical &amp; Physical View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Design Considerations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Setup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Clients</a:t>
            </a:r>
          </a:p>
          <a:p>
            <a:r>
              <a:rPr lang="en-US" sz="2400" dirty="0" smtClean="0">
                <a:latin typeface="Arial"/>
                <a:cs typeface="Arial"/>
              </a:rPr>
              <a:t>Demo</a:t>
            </a:r>
          </a:p>
          <a:p>
            <a:r>
              <a:rPr lang="en-US" sz="2400" dirty="0" smtClean="0">
                <a:latin typeface="Arial"/>
                <a:cs typeface="Arial"/>
              </a:rPr>
              <a:t>Q &amp; A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44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66910" cy="9674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What is </a:t>
            </a:r>
            <a:r>
              <a:rPr lang="en-US" sz="2800" dirty="0" err="1" smtClean="0">
                <a:latin typeface="Arial"/>
                <a:cs typeface="Arial"/>
              </a:rPr>
              <a:t>HBase</a:t>
            </a:r>
            <a:r>
              <a:rPr lang="en-US" sz="2800" dirty="0" smtClean="0">
                <a:latin typeface="Arial"/>
                <a:cs typeface="Arial"/>
              </a:rPr>
              <a:t>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30" y="967476"/>
            <a:ext cx="8575170" cy="574439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Open source Apache project</a:t>
            </a:r>
          </a:p>
          <a:p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on-relational, distributed Database</a:t>
            </a:r>
          </a:p>
          <a:p>
            <a:r>
              <a:rPr lang="en-US" sz="2400" dirty="0" smtClean="0">
                <a:latin typeface="Arial"/>
                <a:cs typeface="Arial"/>
              </a:rPr>
              <a:t>Runs on top of HDFS</a:t>
            </a:r>
          </a:p>
          <a:p>
            <a:r>
              <a:rPr lang="en-US" sz="2400" dirty="0" smtClean="0">
                <a:latin typeface="Arial"/>
                <a:cs typeface="Arial"/>
              </a:rPr>
              <a:t>Modeled after Google’s </a:t>
            </a:r>
            <a:r>
              <a:rPr lang="en-US" sz="2400" dirty="0" err="1" smtClean="0">
                <a:latin typeface="Arial"/>
                <a:cs typeface="Arial"/>
              </a:rPr>
              <a:t>BigTable</a:t>
            </a:r>
            <a:r>
              <a:rPr lang="en-US" sz="2400" dirty="0" smtClean="0">
                <a:latin typeface="Arial"/>
                <a:cs typeface="Arial"/>
              </a:rPr>
              <a:t> technology</a:t>
            </a:r>
          </a:p>
          <a:p>
            <a:r>
              <a:rPr lang="en-US" sz="2400" dirty="0" smtClean="0">
                <a:latin typeface="Arial"/>
                <a:cs typeface="Arial"/>
              </a:rPr>
              <a:t>Written in Java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NoSQL</a:t>
            </a:r>
            <a:r>
              <a:rPr lang="en-US" sz="2400" dirty="0" smtClean="0">
                <a:latin typeface="Arial"/>
                <a:cs typeface="Arial"/>
              </a:rPr>
              <a:t> (Not Only SQL) Database</a:t>
            </a:r>
          </a:p>
          <a:p>
            <a:r>
              <a:rPr lang="en-US" sz="2400" dirty="0" smtClean="0">
                <a:latin typeface="Arial"/>
                <a:cs typeface="Arial"/>
              </a:rPr>
              <a:t>Consistent and Partition tolerant</a:t>
            </a:r>
          </a:p>
          <a:p>
            <a:r>
              <a:rPr lang="en-US" sz="2400" dirty="0">
                <a:latin typeface="Arial"/>
                <a:cs typeface="Arial"/>
              </a:rPr>
              <a:t>Runs on commodity hardware</a:t>
            </a:r>
          </a:p>
          <a:p>
            <a:r>
              <a:rPr lang="en-US" sz="2400" dirty="0" smtClean="0">
                <a:latin typeface="Arial"/>
                <a:cs typeface="Arial"/>
              </a:rPr>
              <a:t>Large Database ( </a:t>
            </a:r>
            <a:r>
              <a:rPr lang="en-US" sz="2400" dirty="0">
                <a:latin typeface="Arial"/>
                <a:cs typeface="Arial"/>
              </a:rPr>
              <a:t>terabytes </a:t>
            </a:r>
            <a:r>
              <a:rPr lang="en-US" sz="2400" dirty="0" smtClean="0">
                <a:latin typeface="Arial"/>
                <a:cs typeface="Arial"/>
              </a:rPr>
              <a:t>to petabytes)</a:t>
            </a:r>
            <a:r>
              <a:rPr lang="en-US" sz="2400" dirty="0">
                <a:latin typeface="Arial"/>
                <a:cs typeface="Arial"/>
              </a:rPr>
              <a:t>.</a:t>
            </a:r>
          </a:p>
          <a:p>
            <a:r>
              <a:rPr lang="en-US" sz="2400" dirty="0" smtClean="0">
                <a:latin typeface="Arial"/>
                <a:cs typeface="Arial"/>
              </a:rPr>
              <a:t>Low latency random read / write to HDFS.</a:t>
            </a:r>
          </a:p>
          <a:p>
            <a:r>
              <a:rPr lang="en-US" sz="2400" dirty="0" smtClean="0">
                <a:latin typeface="Arial"/>
                <a:cs typeface="Arial"/>
              </a:rPr>
              <a:t>Many </a:t>
            </a:r>
            <a:r>
              <a:rPr lang="en-US" sz="2400" dirty="0">
                <a:latin typeface="Arial"/>
                <a:cs typeface="Arial"/>
              </a:rPr>
              <a:t>companies are using </a:t>
            </a:r>
            <a:r>
              <a:rPr lang="en-US" sz="2400" dirty="0" err="1">
                <a:latin typeface="Arial"/>
                <a:cs typeface="Arial"/>
              </a:rPr>
              <a:t>HBase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Facebook, Twitter, Adobe, Mozilla, Yahoo!, Trend Micro, and </a:t>
            </a:r>
            <a:r>
              <a:rPr lang="en-US" sz="2400" dirty="0" err="1">
                <a:latin typeface="Arial"/>
                <a:cs typeface="Arial"/>
              </a:rPr>
              <a:t>StumbleUpon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75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13613" cy="868362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HBase</a:t>
            </a:r>
            <a:r>
              <a:rPr lang="en-US" dirty="0" smtClean="0">
                <a:latin typeface="Arial"/>
                <a:cs typeface="Arial"/>
              </a:rPr>
              <a:t> is NOT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362"/>
            <a:ext cx="8990298" cy="59896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 direct replacement for RDBMS </a:t>
            </a:r>
          </a:p>
          <a:p>
            <a:r>
              <a:rPr lang="en-US" sz="2400" dirty="0" smtClean="0">
                <a:latin typeface="Arial"/>
                <a:cs typeface="Arial"/>
              </a:rPr>
              <a:t>ACID (Atomicity, Consistency, Isolation, and Durability) complaint</a:t>
            </a:r>
          </a:p>
          <a:p>
            <a:pPr lvl="1"/>
            <a:r>
              <a:rPr lang="en-US" sz="2400" dirty="0" err="1"/>
              <a:t>HBase</a:t>
            </a:r>
            <a:r>
              <a:rPr lang="en-US" sz="2400" dirty="0"/>
              <a:t> provides row-level </a:t>
            </a:r>
            <a:r>
              <a:rPr lang="en-US" sz="2400" dirty="0" smtClean="0"/>
              <a:t>atomicity</a:t>
            </a:r>
          </a:p>
          <a:p>
            <a:pPr lvl="1"/>
            <a:r>
              <a:rPr lang="en-US" sz="2400" dirty="0" smtClean="0"/>
              <a:t>A scan is NOT consistent view of a table (neither isolated)</a:t>
            </a:r>
          </a:p>
          <a:p>
            <a:pPr lvl="1"/>
            <a:r>
              <a:rPr lang="en-US" sz="2400" dirty="0" smtClean="0"/>
              <a:t>All visible data is also durable data.</a:t>
            </a:r>
            <a:endParaRPr lang="en-US" sz="2400" dirty="0"/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42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Relational </a:t>
            </a:r>
            <a:r>
              <a:rPr lang="en-US" dirty="0" smtClean="0">
                <a:solidFill>
                  <a:srgbClr val="0000FF"/>
                </a:solidFill>
              </a:rPr>
              <a:t>Database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HBase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430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Hardware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Expensive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Enterprise multiprocessor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Same as </a:t>
            </a:r>
            <a:r>
              <a:rPr lang="en-US" sz="2000" dirty="0" err="1" smtClean="0">
                <a:solidFill>
                  <a:srgbClr val="008000"/>
                </a:solidFill>
                <a:latin typeface="Arial"/>
                <a:cs typeface="Arial"/>
              </a:rPr>
              <a:t>Hadoop</a:t>
            </a:r>
            <a:endParaRPr lang="en-US" sz="2000" dirty="0" smtClean="0">
              <a:solidFill>
                <a:srgbClr val="008000"/>
              </a:solidFill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Fault Tolerance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RDBMS are configured with high availability. Server down time intolerable.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Built into the architecture. Individual Node failure does not impact overall performance.</a:t>
            </a:r>
          </a:p>
          <a:p>
            <a:r>
              <a:rPr lang="en-US" sz="2000" dirty="0" smtClean="0">
                <a:latin typeface="Arial"/>
                <a:cs typeface="Arial"/>
              </a:rPr>
              <a:t>Database Size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RDBMS can hold 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upto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TBs (</a:t>
            </a:r>
            <a:r>
              <a:rPr lang="en-US" sz="2000" dirty="0" err="1" smtClean="0">
                <a:solidFill>
                  <a:srgbClr val="0000FF"/>
                </a:solidFill>
                <a:latin typeface="Arial"/>
                <a:cs typeface="Arial"/>
              </a:rPr>
              <a:t>Tera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 bytes)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Arial"/>
                <a:cs typeface="Arial"/>
              </a:rPr>
              <a:t>Hbase</a:t>
            </a:r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 can hold PBs (</a:t>
            </a:r>
            <a:r>
              <a:rPr lang="en-US" sz="2000" dirty="0" err="1" smtClean="0">
                <a:solidFill>
                  <a:srgbClr val="008000"/>
                </a:solidFill>
                <a:latin typeface="Arial"/>
                <a:cs typeface="Arial"/>
              </a:rPr>
              <a:t>Peta</a:t>
            </a:r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 bytes)</a:t>
            </a:r>
          </a:p>
          <a:p>
            <a:r>
              <a:rPr lang="en-US" sz="2000" dirty="0" smtClean="0">
                <a:latin typeface="Arial"/>
                <a:cs typeface="Arial"/>
              </a:rPr>
              <a:t>Data Layout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RDBMS are rows and columns oriented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Arial"/>
                <a:cs typeface="Arial"/>
              </a:rPr>
              <a:t>Hbase</a:t>
            </a:r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 is Column oriented</a:t>
            </a:r>
            <a:endParaRPr lang="en-US" sz="2000" dirty="0">
              <a:solidFill>
                <a:srgbClr val="008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60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Relational </a:t>
            </a:r>
            <a:r>
              <a:rPr lang="en-US" dirty="0" smtClean="0">
                <a:solidFill>
                  <a:srgbClr val="0000FF"/>
                </a:solidFill>
              </a:rPr>
              <a:t>Database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HBase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430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Data Type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Rich data type.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Bytes</a:t>
            </a:r>
          </a:p>
          <a:p>
            <a:r>
              <a:rPr lang="en-US" sz="2000" dirty="0" smtClean="0">
                <a:latin typeface="Arial"/>
                <a:cs typeface="Arial"/>
              </a:rPr>
              <a:t>Transactions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Fully ACID complaint.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ACID on single row only.</a:t>
            </a:r>
          </a:p>
          <a:p>
            <a:r>
              <a:rPr lang="en-US" sz="2000" dirty="0" smtClean="0">
                <a:latin typeface="Arial"/>
                <a:cs typeface="Arial"/>
              </a:rPr>
              <a:t>Indexes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PK, FK and other indexes.</a:t>
            </a:r>
          </a:p>
          <a:p>
            <a:pPr lvl="1"/>
            <a:r>
              <a:rPr lang="en-US" sz="2000" dirty="0" smtClean="0">
                <a:solidFill>
                  <a:srgbClr val="008000"/>
                </a:solidFill>
                <a:latin typeface="Arial"/>
                <a:cs typeface="Arial"/>
              </a:rPr>
              <a:t>Sorted Row-key (not a real index)</a:t>
            </a:r>
          </a:p>
        </p:txBody>
      </p:sp>
    </p:spTree>
    <p:extLst>
      <p:ext uri="{BB962C8B-B14F-4D97-AF65-F5344CB8AC3E}">
        <p14:creationId xmlns:p14="http://schemas.microsoft.com/office/powerpoint/2010/main" val="173993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2110" y="3109743"/>
            <a:ext cx="1569937" cy="705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Client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54780" y="2205145"/>
            <a:ext cx="1569937" cy="7056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Zookeeper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41464" y="3109743"/>
            <a:ext cx="1569937" cy="7056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Master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56496" y="4214765"/>
            <a:ext cx="1569937" cy="7056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Region Server 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52391" y="4214765"/>
            <a:ext cx="1569937" cy="7056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Region Server 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16644" y="4214765"/>
            <a:ext cx="1569937" cy="7056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Region Server 1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16644" y="5549120"/>
            <a:ext cx="6270156" cy="7056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HDFS / </a:t>
            </a:r>
            <a:r>
              <a:rPr lang="en-US" sz="2000" b="1" dirty="0" err="1" smtClean="0">
                <a:solidFill>
                  <a:srgbClr val="0000FF"/>
                </a:solidFill>
                <a:latin typeface="Arial"/>
                <a:cs typeface="Arial"/>
              </a:rPr>
              <a:t>Hadoop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1358260" y="2557968"/>
            <a:ext cx="1296520" cy="55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0"/>
          </p:cNvCxnSpPr>
          <p:nvPr/>
        </p:nvCxnSpPr>
        <p:spPr>
          <a:xfrm>
            <a:off x="4224717" y="2557968"/>
            <a:ext cx="1801716" cy="551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6" idx="2"/>
          </p:cNvCxnSpPr>
          <p:nvPr/>
        </p:nvCxnSpPr>
        <p:spPr>
          <a:xfrm flipV="1">
            <a:off x="3201613" y="3815389"/>
            <a:ext cx="2824820" cy="399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V="1">
            <a:off x="5241465" y="3815389"/>
            <a:ext cx="784968" cy="399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0"/>
          </p:cNvCxnSpPr>
          <p:nvPr/>
        </p:nvCxnSpPr>
        <p:spPr>
          <a:xfrm flipH="1" flipV="1">
            <a:off x="6026433" y="3815389"/>
            <a:ext cx="1310927" cy="3993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9" idx="1"/>
          </p:cNvCxnSpPr>
          <p:nvPr/>
        </p:nvCxnSpPr>
        <p:spPr>
          <a:xfrm>
            <a:off x="1367079" y="3815389"/>
            <a:ext cx="1049565" cy="7521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>
          <a:xfrm>
            <a:off x="3201613" y="4920411"/>
            <a:ext cx="2350109" cy="628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</p:cNvCxnSpPr>
          <p:nvPr/>
        </p:nvCxnSpPr>
        <p:spPr>
          <a:xfrm>
            <a:off x="5241465" y="4920411"/>
            <a:ext cx="310257" cy="628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0" idx="0"/>
          </p:cNvCxnSpPr>
          <p:nvPr/>
        </p:nvCxnSpPr>
        <p:spPr>
          <a:xfrm flipH="1">
            <a:off x="5551722" y="4920411"/>
            <a:ext cx="1785638" cy="628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35155" y="274638"/>
            <a:ext cx="8598533" cy="59206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/>
                <a:cs typeface="Arial"/>
              </a:rPr>
              <a:t>HBase</a:t>
            </a:r>
            <a:r>
              <a:rPr lang="en-US" sz="3200" dirty="0" smtClean="0">
                <a:latin typeface="Arial"/>
                <a:cs typeface="Arial"/>
              </a:rPr>
              <a:t> – Fault Tolerance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35155" y="1007788"/>
            <a:ext cx="8255967" cy="55311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What if region server dies?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master will assign a new </a:t>
            </a:r>
            <a:r>
              <a:rPr lang="en-US" sz="2400" dirty="0" err="1" smtClean="0">
                <a:latin typeface="Arial"/>
                <a:cs typeface="Arial"/>
              </a:rPr>
              <a:t>regionserver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r>
              <a:rPr lang="en-US" sz="2400" b="1" dirty="0" smtClean="0">
                <a:latin typeface="Arial"/>
                <a:cs typeface="Arial"/>
              </a:rPr>
              <a:t>What if maser dies?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The back up master will take over.</a:t>
            </a:r>
          </a:p>
          <a:p>
            <a:r>
              <a:rPr lang="en-US" sz="2400" b="1" dirty="0" smtClean="0">
                <a:latin typeface="Arial"/>
                <a:cs typeface="Arial"/>
              </a:rPr>
              <a:t>What if the backup master dies?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You are dead. </a:t>
            </a:r>
          </a:p>
          <a:p>
            <a:r>
              <a:rPr lang="en-US" sz="2400" b="1" dirty="0" smtClean="0">
                <a:latin typeface="Arial"/>
                <a:cs typeface="Arial"/>
              </a:rPr>
              <a:t>Replication of Data</a:t>
            </a:r>
          </a:p>
          <a:p>
            <a:pPr lvl="1"/>
            <a:r>
              <a:rPr lang="en-US" sz="2400" dirty="0" err="1" smtClean="0">
                <a:latin typeface="Arial"/>
                <a:cs typeface="Arial"/>
              </a:rPr>
              <a:t>HBase</a:t>
            </a:r>
            <a:r>
              <a:rPr lang="en-US" sz="2400" dirty="0" smtClean="0">
                <a:latin typeface="Arial"/>
                <a:cs typeface="Arial"/>
              </a:rPr>
              <a:t> achieves this using HDFS replication mechanism.</a:t>
            </a:r>
          </a:p>
          <a:p>
            <a:r>
              <a:rPr lang="en-US" sz="2400" b="1" dirty="0" smtClean="0">
                <a:latin typeface="Arial"/>
                <a:cs typeface="Arial"/>
              </a:rPr>
              <a:t>Failure Detection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Zookeeper is used for identifying failed region </a:t>
            </a:r>
            <a:r>
              <a:rPr lang="en-US" dirty="0" smtClean="0">
                <a:latin typeface="Arial"/>
                <a:cs typeface="Arial"/>
              </a:rPr>
              <a:t>servers.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z="2800" smtClean="0">
                <a:latin typeface="Arial"/>
                <a:cs typeface="Arial"/>
              </a:rPr>
              <a:pPr/>
              <a:t>9</a:t>
            </a:fld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121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1574</Words>
  <Application>Microsoft Macintosh PowerPoint</Application>
  <PresentationFormat>On-screen Show (4:3)</PresentationFormat>
  <Paragraphs>342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Thanks to our Sponsors! </vt:lpstr>
      <vt:lpstr>Introduction  to</vt:lpstr>
      <vt:lpstr>Agenda</vt:lpstr>
      <vt:lpstr>What is HBase?</vt:lpstr>
      <vt:lpstr>HBase is NOT</vt:lpstr>
      <vt:lpstr>Relational Database vs HBase</vt:lpstr>
      <vt:lpstr>Relational Database vs HBase</vt:lpstr>
      <vt:lpstr>HBase Architecture</vt:lpstr>
      <vt:lpstr>HBase – Fault Tolerance</vt:lpstr>
      <vt:lpstr>HBase Data Model</vt:lpstr>
      <vt:lpstr>HBase – Logical View of Data</vt:lpstr>
      <vt:lpstr>HBase – Physical View of Data</vt:lpstr>
      <vt:lpstr>Hbase – Logical to Physical View</vt:lpstr>
      <vt:lpstr>Design Considerations</vt:lpstr>
      <vt:lpstr>Hbase - Setup</vt:lpstr>
      <vt:lpstr>HBase – Clients</vt:lpstr>
      <vt:lpstr>Hbase – Shell (commands)</vt:lpstr>
      <vt:lpstr>Hbase – Java API (examples)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HBase</dc:title>
  <dc:creator>Giri Vislawath</dc:creator>
  <cp:lastModifiedBy>Giri Vislawath</cp:lastModifiedBy>
  <cp:revision>326</cp:revision>
  <dcterms:created xsi:type="dcterms:W3CDTF">2014-01-30T05:23:16Z</dcterms:created>
  <dcterms:modified xsi:type="dcterms:W3CDTF">2014-03-15T21:33:50Z</dcterms:modified>
</cp:coreProperties>
</file>