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cadpubl.eu/jsi/2018-118-7-9/articles/7/31.pdf" TargetMode="External"/><Relationship Id="rId2" Type="http://schemas.openxmlformats.org/officeDocument/2006/relationships/hyperlink" Target="https://www.irjet.net/archives/V5/i11/IRJET-V5I11304.pdf" TargetMode="External"/><Relationship Id="rId1" Type="http://schemas.openxmlformats.org/officeDocument/2006/relationships/slideLayout" Target="../slideLayouts/slideLayout2.xml"/><Relationship Id="rId5" Type="http://schemas.openxmlformats.org/officeDocument/2006/relationships/hyperlink" Target="https://towardsdatascience.com/anomaly-detection-with-isolation-forest-visualization-23cd75c281e2" TargetMode="External"/><Relationship Id="rId4" Type="http://schemas.openxmlformats.org/officeDocument/2006/relationships/hyperlink" Target="https://arxiv.org/pdf/1811.02196.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smtClean="0"/>
              <a:t>Credit-card-Fraud-Detection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627928"/>
            <a:ext cx="7980183" cy="113877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1</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MOHANRAJ.P </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CARE College of Engineering –Mechanical Engineering . </a:t>
            </a: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p:cNvSpPr>
            <a:spLocks noGrp="1" noChangeArrowheads="1"/>
          </p:cNvSpPr>
          <p:nvPr>
            <p:ph idx="1"/>
          </p:nvPr>
        </p:nvSpPr>
        <p:spPr bwMode="auto">
          <a:xfrm>
            <a:off x="260879" y="2727371"/>
            <a:ext cx="10282430" cy="2677656"/>
          </a:xfrm>
          <a:prstGeom prst="rect">
            <a:avLst/>
          </a:prstGeom>
          <a:solidFill>
            <a:schemeClr val="bg1"/>
          </a:solidFill>
          <a:ln w="9525">
            <a:solidFill>
              <a:schemeClr val="tx1"/>
            </a:solid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pple-system"/>
              </a:rPr>
              <a:t>Visit </a:t>
            </a:r>
            <a:r>
              <a:rPr kumimoji="0" lang="en-US" altLang="en-US" sz="2400" b="0" i="0" u="none" strike="noStrike" cap="none" normalizeH="0" baseline="0" dirty="0" smtClean="0">
                <a:ln>
                  <a:noFill/>
                </a:ln>
                <a:solidFill>
                  <a:schemeClr val="tx1"/>
                </a:solidFill>
                <a:effectLst/>
                <a:latin typeface="-apple-system"/>
                <a:hlinkClick r:id="rId2"/>
              </a:rPr>
              <a:t>https://www.irjet.net/archives/V5/i11/IRJET-V5I11304.pdf</a:t>
            </a:r>
            <a:endParaRPr kumimoji="0" lang="en-US" altLang="en-US" sz="2400" b="0" i="0" u="none" strike="noStrike" cap="none" normalizeH="0" baseline="0" dirty="0" smtClean="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pple-system"/>
              </a:rPr>
              <a:t>Visit </a:t>
            </a:r>
            <a:r>
              <a:rPr kumimoji="0" lang="en-US" altLang="en-US" sz="2400" b="0" i="0" u="none" strike="noStrike" cap="none" normalizeH="0" baseline="0" dirty="0" smtClean="0">
                <a:ln>
                  <a:noFill/>
                </a:ln>
                <a:solidFill>
                  <a:schemeClr val="tx1"/>
                </a:solidFill>
                <a:effectLst/>
                <a:latin typeface="-apple-system"/>
                <a:hlinkClick r:id="rId3"/>
              </a:rPr>
              <a:t>https://acadpubl.eu/jsi/2018-118-7-9/articles/7/31.pdf</a:t>
            </a:r>
            <a:endParaRPr kumimoji="0" lang="en-US" altLang="en-US" sz="2400" b="0" i="0" u="none" strike="noStrike" cap="none" normalizeH="0" baseline="0" dirty="0" smtClean="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pple-system"/>
              </a:rPr>
              <a:t>Visit </a:t>
            </a:r>
            <a:r>
              <a:rPr kumimoji="0" lang="en-US" altLang="en-US" sz="2400" b="0" i="0" u="none" strike="noStrike" cap="none" normalizeH="0" baseline="0" dirty="0" smtClean="0">
                <a:ln>
                  <a:noFill/>
                </a:ln>
                <a:solidFill>
                  <a:schemeClr val="tx1"/>
                </a:solidFill>
                <a:effectLst/>
                <a:latin typeface="-apple-system"/>
                <a:hlinkClick r:id="rId4"/>
              </a:rPr>
              <a:t>https://arxiv.org/pdf/1811.02196.pdf</a:t>
            </a:r>
            <a:endParaRPr kumimoji="0" lang="en-US" altLang="en-US" sz="2400" b="0" i="0" u="none" strike="noStrike" cap="none" normalizeH="0" baseline="0" dirty="0" smtClean="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pple-system"/>
              </a:rPr>
              <a:t>Visit </a:t>
            </a:r>
            <a:r>
              <a:rPr kumimoji="0" lang="en-US" altLang="en-US" sz="2400" b="0" i="0" u="none" strike="noStrike" cap="none" normalizeH="0" baseline="0" dirty="0" smtClean="0">
                <a:ln>
                  <a:noFill/>
                </a:ln>
                <a:solidFill>
                  <a:schemeClr val="tx1"/>
                </a:solidFill>
                <a:effectLst/>
                <a:latin typeface="-apple-system"/>
                <a:hlinkClick r:id="rId5"/>
              </a:rPr>
              <a:t>https://towardsdatascience.com/anomaly-detection-with-isolation-forest-visualization-23cd75c281e2</a:t>
            </a:r>
            <a:endParaRPr kumimoji="0" lang="en-US" altLang="en-US" sz="2400" b="0" i="0" u="none" strike="noStrike" cap="none" normalizeH="0" baseline="0" dirty="0" smtClean="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The prevalence of credit card fraud poses a significant challenge to financial institutions and consumers alike. Fraudulent activities, such as unauthorized transactions and identity theft, not only lead to financial losses but also erode trust in the financial system. Detecting and preventing credit card fraud in real-time is crucial to mitigate its adverse effects</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graphicFrame>
        <p:nvGraphicFramePr>
          <p:cNvPr id="8" name="Table 7"/>
          <p:cNvGraphicFramePr>
            <a:graphicFrameLocks noGrp="1"/>
          </p:cNvGraphicFramePr>
          <p:nvPr>
            <p:extLst>
              <p:ext uri="{D42A27DB-BD31-4B8C-83A1-F6EECF244321}">
                <p14:modId xmlns:p14="http://schemas.microsoft.com/office/powerpoint/2010/main" val="313481489"/>
              </p:ext>
            </p:extLst>
          </p:nvPr>
        </p:nvGraphicFramePr>
        <p:xfrm>
          <a:off x="318654" y="1453957"/>
          <a:ext cx="11292153" cy="5303520"/>
        </p:xfrm>
        <a:graphic>
          <a:graphicData uri="http://schemas.openxmlformats.org/drawingml/2006/table">
            <a:tbl>
              <a:tblPr firstRow="1" bandRow="1">
                <a:tableStyleId>{2D5ABB26-0587-4C30-8999-92F81FD0307C}</a:tableStyleId>
              </a:tblPr>
              <a:tblGrid>
                <a:gridCol w="11292153">
                  <a:extLst>
                    <a:ext uri="{9D8B030D-6E8A-4147-A177-3AD203B41FA5}">
                      <a16:colId xmlns:a16="http://schemas.microsoft.com/office/drawing/2014/main" val="442647842"/>
                    </a:ext>
                  </a:extLst>
                </a:gridCol>
              </a:tblGrid>
              <a:tr h="370840">
                <a:tc>
                  <a:txBody>
                    <a:bodyPr/>
                    <a:lstStyle/>
                    <a:p>
                      <a:r>
                        <a:rPr lang="en-US" sz="1800" b="1" dirty="0" smtClean="0">
                          <a:latin typeface="Times New Roman" panose="02020603050405020304" pitchFamily="18" charset="0"/>
                          <a:cs typeface="Times New Roman" panose="02020603050405020304" pitchFamily="18" charset="0"/>
                        </a:rPr>
                        <a:t>1. Data understanding and exploring</a:t>
                      </a:r>
                    </a:p>
                    <a:p>
                      <a:endParaRPr lang="en-US" sz="1800" b="1"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2. Data cleaning</a:t>
                      </a: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Handling missing values</a:t>
                      </a:r>
                    </a:p>
                    <a:p>
                      <a:endParaRPr lang="en-US" sz="1800"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3. Exploratory data analysis</a:t>
                      </a: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Univariate analysis</a:t>
                      </a: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Bivariate analysis</a:t>
                      </a:r>
                    </a:p>
                    <a:p>
                      <a:endParaRPr lang="en-US" sz="1800"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4. Prepare the data for modelling</a:t>
                      </a: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Check the skewness of the data and mitigate it for fair analysis</a:t>
                      </a:r>
                    </a:p>
                    <a:p>
                      <a:endParaRPr lang="en-US" sz="1800" b="1"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5. Split the data into train and test set</a:t>
                      </a: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Scale the data (normalization)</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69981852"/>
                  </a:ext>
                </a:extLst>
              </a:tr>
            </a:tbl>
          </a:graphicData>
        </a:graphic>
      </p:graphicFrame>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graphicFrame>
        <p:nvGraphicFramePr>
          <p:cNvPr id="7" name="Table 6"/>
          <p:cNvGraphicFramePr>
            <a:graphicFrameLocks noGrp="1"/>
          </p:cNvGraphicFramePr>
          <p:nvPr>
            <p:extLst>
              <p:ext uri="{D42A27DB-BD31-4B8C-83A1-F6EECF244321}">
                <p14:modId xmlns:p14="http://schemas.microsoft.com/office/powerpoint/2010/main" val="2660483120"/>
              </p:ext>
            </p:extLst>
          </p:nvPr>
        </p:nvGraphicFramePr>
        <p:xfrm>
          <a:off x="692727" y="1357746"/>
          <a:ext cx="11360727" cy="5920663"/>
        </p:xfrm>
        <a:graphic>
          <a:graphicData uri="http://schemas.openxmlformats.org/drawingml/2006/table">
            <a:tbl>
              <a:tblPr firstRow="1" bandRow="1">
                <a:tableStyleId>{2D5ABB26-0587-4C30-8999-92F81FD0307C}</a:tableStyleId>
              </a:tblPr>
              <a:tblGrid>
                <a:gridCol w="11360727">
                  <a:extLst>
                    <a:ext uri="{9D8B030D-6E8A-4147-A177-3AD203B41FA5}">
                      <a16:colId xmlns:a16="http://schemas.microsoft.com/office/drawing/2014/main" val="3559650887"/>
                    </a:ext>
                  </a:extLst>
                </a:gridCol>
              </a:tblGrid>
              <a:tr h="5920663">
                <a:tc>
                  <a:txBody>
                    <a:bodyPr/>
                    <a:lstStyle/>
                    <a:p>
                      <a:pPr algn="just"/>
                      <a:r>
                        <a:rPr lang="en-US" sz="2400" dirty="0" smtClean="0">
                          <a:latin typeface="Times New Roman" panose="02020603050405020304" pitchFamily="18" charset="0"/>
                          <a:cs typeface="Times New Roman" panose="02020603050405020304" pitchFamily="18" charset="0"/>
                        </a:rPr>
                        <a:t>Continuous Monitoring and Improvement:</a:t>
                      </a:r>
                    </a:p>
                    <a:p>
                      <a:pPr algn="just"/>
                      <a:r>
                        <a:rPr lang="en-US" sz="2400" dirty="0" smtClean="0">
                          <a:latin typeface="Times New Roman" panose="02020603050405020304" pitchFamily="18" charset="0"/>
                          <a:cs typeface="Times New Roman" panose="02020603050405020304" pitchFamily="18" charset="0"/>
                        </a:rPr>
                        <a:t>Monitor the performance of deployed models in real-time and collect feedback on their</a:t>
                      </a:r>
                    </a:p>
                    <a:p>
                      <a:pPr algn="just"/>
                      <a:r>
                        <a:rPr lang="en-US" sz="2400" dirty="0" smtClean="0">
                          <a:latin typeface="Times New Roman" panose="02020603050405020304" pitchFamily="18" charset="0"/>
                          <a:cs typeface="Times New Roman" panose="02020603050405020304" pitchFamily="18" charset="0"/>
                        </a:rPr>
                        <a:t>effectiveness in detecting fraud.</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Collaboration and Information Sharing:</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Participate in fraud detection networks and consortiums to leverage collective intelligence</a:t>
                      </a:r>
                    </a:p>
                    <a:p>
                      <a:pPr algn="just"/>
                      <a:r>
                        <a:rPr lang="en-US" sz="2400" dirty="0" smtClean="0">
                          <a:latin typeface="Times New Roman" panose="02020603050405020304" pitchFamily="18" charset="0"/>
                          <a:cs typeface="Times New Roman" panose="02020603050405020304" pitchFamily="18" charset="0"/>
                        </a:rPr>
                        <a:t>and enhance the effectiveness of fraud detection efforts across the industry.</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Systematic approach, financial institutions and credit card issuers can develop robust fraud</a:t>
                      </a:r>
                    </a:p>
                    <a:p>
                      <a:pPr algn="just"/>
                      <a:r>
                        <a:rPr lang="en-US" sz="2400" dirty="0" smtClean="0">
                          <a:latin typeface="Times New Roman" panose="02020603050405020304" pitchFamily="18" charset="0"/>
                          <a:cs typeface="Times New Roman" panose="02020603050405020304" pitchFamily="18" charset="0"/>
                        </a:rPr>
                        <a:t>detection systems that effectively identify and mitigate fraudulent activities, thereby</a:t>
                      </a:r>
                    </a:p>
                    <a:p>
                      <a:pPr algn="just"/>
                      <a:r>
                        <a:rPr lang="en-US" sz="2400" dirty="0" smtClean="0">
                          <a:latin typeface="Times New Roman" panose="02020603050405020304" pitchFamily="18" charset="0"/>
                          <a:cs typeface="Times New Roman" panose="02020603050405020304" pitchFamily="18" charset="0"/>
                        </a:rPr>
                        <a:t>safeguarding the interests of cardholders and maintaining trust in the financial ecosystem.</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0196076"/>
                  </a:ext>
                </a:extLst>
              </a:tr>
            </a:tbl>
          </a:graphicData>
        </a:graphic>
      </p:graphicFrame>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475" y="660592"/>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069417188"/>
              </p:ext>
            </p:extLst>
          </p:nvPr>
        </p:nvGraphicFramePr>
        <p:xfrm>
          <a:off x="677475" y="1190888"/>
          <a:ext cx="10908145" cy="4558916"/>
        </p:xfrm>
        <a:graphic>
          <a:graphicData uri="http://schemas.openxmlformats.org/drawingml/2006/table">
            <a:tbl>
              <a:tblPr firstRow="1" bandRow="1">
                <a:tableStyleId>{2D5ABB26-0587-4C30-8999-92F81FD0307C}</a:tableStyleId>
              </a:tblPr>
              <a:tblGrid>
                <a:gridCol w="10908145">
                  <a:extLst>
                    <a:ext uri="{9D8B030D-6E8A-4147-A177-3AD203B41FA5}">
                      <a16:colId xmlns:a16="http://schemas.microsoft.com/office/drawing/2014/main" val="328198235"/>
                    </a:ext>
                  </a:extLst>
                </a:gridCol>
              </a:tblGrid>
              <a:tr h="4558916">
                <a:tc>
                  <a:txBody>
                    <a:bodyPr/>
                    <a:lstStyle/>
                    <a:p>
                      <a:pPr algn="just"/>
                      <a:r>
                        <a:rPr lang="en-US" sz="2400" b="1" dirty="0" smtClean="0">
                          <a:latin typeface="Times New Roman" panose="02020603050405020304" pitchFamily="18" charset="0"/>
                          <a:cs typeface="Times New Roman" panose="02020603050405020304" pitchFamily="18" charset="0"/>
                        </a:rPr>
                        <a:t>Isolation Forest Algorithm</a:t>
                      </a:r>
                      <a:endParaRPr lang="en-US" sz="24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Isolation Forest ‘isolates’ observations by randomly selecting a feature and then randomly</a:t>
                      </a:r>
                    </a:p>
                    <a:p>
                      <a:pPr algn="just"/>
                      <a:r>
                        <a:rPr lang="en-US" sz="2000" dirty="0" smtClean="0">
                          <a:latin typeface="Times New Roman" panose="02020603050405020304" pitchFamily="18" charset="0"/>
                          <a:cs typeface="Times New Roman" panose="02020603050405020304" pitchFamily="18" charset="0"/>
                        </a:rPr>
                        <a:t>selecting a split value between the maximum and minimum values of the selected feature. Since</a:t>
                      </a:r>
                    </a:p>
                    <a:p>
                      <a:pPr algn="just"/>
                      <a:r>
                        <a:rPr lang="en-US" sz="2000" dirty="0" smtClean="0">
                          <a:latin typeface="Times New Roman" panose="02020603050405020304" pitchFamily="18" charset="0"/>
                          <a:cs typeface="Times New Roman" panose="02020603050405020304" pitchFamily="18" charset="0"/>
                        </a:rPr>
                        <a:t>recursive partitioning can be represented by a tree structure, the number of splitting required to</a:t>
                      </a:r>
                    </a:p>
                    <a:p>
                      <a:pPr algn="just"/>
                      <a:r>
                        <a:rPr lang="en-US" sz="2000" dirty="0" smtClean="0">
                          <a:latin typeface="Times New Roman" panose="02020603050405020304" pitchFamily="18" charset="0"/>
                          <a:cs typeface="Times New Roman" panose="02020603050405020304" pitchFamily="18" charset="0"/>
                        </a:rPr>
                        <a:t>isolate a sample is equivalent to the path length from the root node to the terminating node. This</a:t>
                      </a:r>
                    </a:p>
                    <a:p>
                      <a:pPr algn="just"/>
                      <a:r>
                        <a:rPr lang="en-US" sz="2000" dirty="0" smtClean="0">
                          <a:latin typeface="Times New Roman" panose="02020603050405020304" pitchFamily="18" charset="0"/>
                          <a:cs typeface="Times New Roman" panose="02020603050405020304" pitchFamily="18" charset="0"/>
                        </a:rPr>
                        <a:t>path length, averaged over a forest of such random trees, is a measure of normality and our decision</a:t>
                      </a:r>
                    </a:p>
                    <a:p>
                      <a:pPr algn="just"/>
                      <a:r>
                        <a:rPr lang="en-US" sz="2000" dirty="0" smtClean="0">
                          <a:latin typeface="Times New Roman" panose="02020603050405020304" pitchFamily="18" charset="0"/>
                          <a:cs typeface="Times New Roman" panose="02020603050405020304" pitchFamily="18" charset="0"/>
                        </a:rPr>
                        <a:t>function. Random partitioning produces noticeably shorter paths for anomalies. Hence, when a forest</a:t>
                      </a:r>
                    </a:p>
                    <a:p>
                      <a:pPr algn="just"/>
                      <a:r>
                        <a:rPr lang="en-US" sz="2000" dirty="0" smtClean="0">
                          <a:latin typeface="Times New Roman" panose="02020603050405020304" pitchFamily="18" charset="0"/>
                          <a:cs typeface="Times New Roman" panose="02020603050405020304" pitchFamily="18" charset="0"/>
                        </a:rPr>
                        <a:t>of random trees collectively produce shorter path lengths for particular samples, they are highly likely</a:t>
                      </a:r>
                    </a:p>
                    <a:p>
                      <a:pPr algn="just"/>
                      <a:r>
                        <a:rPr lang="en-US" sz="2000" dirty="0" smtClean="0">
                          <a:latin typeface="Times New Roman" panose="02020603050405020304" pitchFamily="18" charset="0"/>
                          <a:cs typeface="Times New Roman" panose="02020603050405020304" pitchFamily="18" charset="0"/>
                        </a:rPr>
                        <a:t>to be </a:t>
                      </a:r>
                      <a:r>
                        <a:rPr lang="en-US" sz="2000" dirty="0" err="1" smtClean="0">
                          <a:latin typeface="Times New Roman" panose="02020603050405020304" pitchFamily="18" charset="0"/>
                          <a:cs typeface="Times New Roman" panose="02020603050405020304" pitchFamily="18" charset="0"/>
                        </a:rPr>
                        <a:t>anoma</a:t>
                      </a:r>
                      <a:r>
                        <a:rPr lang="en-US" sz="2000" dirty="0" smtClean="0">
                          <a:latin typeface="Times New Roman" panose="02020603050405020304" pitchFamily="18" charset="0"/>
                          <a:cs typeface="Times New Roman" panose="02020603050405020304" pitchFamily="18" charset="0"/>
                        </a:rPr>
                        <a:t>.</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Local Outlier Factor</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Local Outlier Factor or LOF algorithm is an unsupervised anomaly detection method. It computes</a:t>
                      </a:r>
                    </a:p>
                    <a:p>
                      <a:pPr algn="just"/>
                      <a:r>
                        <a:rPr lang="en-US" sz="2000" dirty="0" smtClean="0">
                          <a:latin typeface="Times New Roman" panose="02020603050405020304" pitchFamily="18" charset="0"/>
                          <a:cs typeface="Times New Roman" panose="02020603050405020304" pitchFamily="18" charset="0"/>
                        </a:rPr>
                        <a:t>the local deviation of a given a data point with respect to its neighbors. Local Outlier Factor considers</a:t>
                      </a:r>
                    </a:p>
                    <a:p>
                      <a:pPr algn="just"/>
                      <a:r>
                        <a:rPr lang="en-US" sz="2000" dirty="0" smtClean="0">
                          <a:latin typeface="Times New Roman" panose="02020603050405020304" pitchFamily="18" charset="0"/>
                          <a:cs typeface="Times New Roman" panose="02020603050405020304" pitchFamily="18" charset="0"/>
                        </a:rPr>
                        <a:t>as outliers the samples that have a substantially lower density than their neighbors.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9430200"/>
                  </a:ext>
                </a:extLst>
              </a:tr>
            </a:tbl>
          </a:graphicData>
        </a:graphic>
      </p:graphicFrame>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1232452"/>
            <a:ext cx="5772150" cy="52768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342" y="1257827"/>
            <a:ext cx="5257466" cy="525147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387228" y="1440571"/>
            <a:ext cx="11029615" cy="4673324"/>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conclusion, Credit card fraud poses a significant threat to both financial institutions and cardholders. A well-designed credit card fraud detection system, built on a system approach, can significantly reduce financial losses and enhance security.</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graphicFrame>
        <p:nvGraphicFramePr>
          <p:cNvPr id="4" name="Table 3"/>
          <p:cNvGraphicFramePr>
            <a:graphicFrameLocks noGrp="1"/>
          </p:cNvGraphicFramePr>
          <p:nvPr>
            <p:extLst>
              <p:ext uri="{D42A27DB-BD31-4B8C-83A1-F6EECF244321}">
                <p14:modId xmlns:p14="http://schemas.microsoft.com/office/powerpoint/2010/main" val="3251758119"/>
              </p:ext>
            </p:extLst>
          </p:nvPr>
        </p:nvGraphicFramePr>
        <p:xfrm>
          <a:off x="524162" y="2244437"/>
          <a:ext cx="11143673" cy="3353550"/>
        </p:xfrm>
        <a:graphic>
          <a:graphicData uri="http://schemas.openxmlformats.org/drawingml/2006/table">
            <a:tbl>
              <a:tblPr firstRow="1" bandRow="1">
                <a:tableStyleId>{2D5ABB26-0587-4C30-8999-92F81FD0307C}</a:tableStyleId>
              </a:tblPr>
              <a:tblGrid>
                <a:gridCol w="11143673">
                  <a:extLst>
                    <a:ext uri="{9D8B030D-6E8A-4147-A177-3AD203B41FA5}">
                      <a16:colId xmlns:a16="http://schemas.microsoft.com/office/drawing/2014/main" val="3036886540"/>
                    </a:ext>
                  </a:extLst>
                </a:gridCol>
              </a:tblGrid>
              <a:tr h="3353550">
                <a:tc>
                  <a:txBody>
                    <a:bodyPr/>
                    <a:lstStyle/>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1200" dirty="0" smtClean="0">
                          <a:effectLst/>
                          <a:latin typeface="Times New Roman" panose="02020603050405020304" pitchFamily="18" charset="0"/>
                          <a:cs typeface="Times New Roman" panose="02020603050405020304" pitchFamily="18" charset="0"/>
                        </a:rPr>
                        <a:t>The fight against credit card fraud is an ongoing battle, requiring continuous innovation and adaptation. The fight against credit card fraud is an ongoing battle, requiring continuous innovation and adaptation. Here are some exciting possibilities for the future of credit card fraud detection</a:t>
                      </a:r>
                      <a:endParaRPr lang="en-US" sz="28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i="0" kern="1200" dirty="0" smtClean="0">
                          <a:solidFill>
                            <a:schemeClr val="tx1"/>
                          </a:solidFill>
                          <a:effectLst/>
                          <a:latin typeface="Times New Roman" panose="02020603050405020304" pitchFamily="18" charset="0"/>
                          <a:ea typeface="+mn-ea"/>
                          <a:cs typeface="Times New Roman" panose="02020603050405020304" pitchFamily="18" charset="0"/>
                        </a:rPr>
                        <a:t>Advanced Machine Learning Techniques</a:t>
                      </a:r>
                    </a:p>
                    <a:p>
                      <a:pPr marL="342900" indent="-342900">
                        <a:buFont typeface="Arial" panose="020B0604020202020204" pitchFamily="34" charset="0"/>
                        <a:buChar char="•"/>
                      </a:pPr>
                      <a:r>
                        <a:rPr lang="en-US" sz="2400" b="1" i="0" kern="1200" dirty="0" smtClean="0">
                          <a:solidFill>
                            <a:schemeClr val="tx1"/>
                          </a:solidFill>
                          <a:effectLst/>
                          <a:latin typeface="Times New Roman" panose="02020603050405020304" pitchFamily="18" charset="0"/>
                          <a:ea typeface="+mn-ea"/>
                          <a:cs typeface="Times New Roman" panose="02020603050405020304" pitchFamily="18" charset="0"/>
                        </a:rPr>
                        <a:t>Unsupervised Learning Approaches</a:t>
                      </a:r>
                    </a:p>
                    <a:p>
                      <a:pPr marL="342900" indent="-342900">
                        <a:buFont typeface="Arial" panose="020B0604020202020204" pitchFamily="34" charset="0"/>
                        <a:buChar char="•"/>
                      </a:pPr>
                      <a:r>
                        <a:rPr lang="en-US" sz="2400" b="1" i="0" kern="1200" dirty="0" smtClean="0">
                          <a:solidFill>
                            <a:schemeClr val="tx1"/>
                          </a:solidFill>
                          <a:effectLst/>
                          <a:latin typeface="Times New Roman" panose="02020603050405020304" pitchFamily="18" charset="0"/>
                          <a:ea typeface="+mn-ea"/>
                          <a:cs typeface="Times New Roman" panose="02020603050405020304" pitchFamily="18" charset="0"/>
                        </a:rPr>
                        <a:t>Explainable AI (XAI)</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551710"/>
                  </a:ext>
                </a:extLst>
              </a:tr>
            </a:tbl>
          </a:graphicData>
        </a:graphic>
      </p:graphicFrame>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211</TotalTime>
  <Words>562</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-apple-system</vt:lpstr>
      <vt:lpstr>Arial</vt:lpstr>
      <vt:lpstr>Calibri</vt:lpstr>
      <vt:lpstr>Calibri Light</vt:lpstr>
      <vt:lpstr>Franklin Gothic Book</vt:lpstr>
      <vt:lpstr>Franklin Gothic Demi</vt:lpstr>
      <vt:lpstr>Times New Roman</vt:lpstr>
      <vt:lpstr>Wingdings 2</vt:lpstr>
      <vt:lpstr>DividendVTI</vt:lpstr>
      <vt:lpstr>Credit-card-Fraud-Detection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Mohan Raj P.</cp:lastModifiedBy>
  <cp:revision>33</cp:revision>
  <dcterms:created xsi:type="dcterms:W3CDTF">2021-05-26T16:50:10Z</dcterms:created>
  <dcterms:modified xsi:type="dcterms:W3CDTF">2024-04-12T09:11:49Z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