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91fbae2ece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91fbae2ece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1fbae2ece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1fbae2ece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1fbae2ece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91fbae2ece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10d62bf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10d62bf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10d62bf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10d62bf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0cc618d9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0cc618d9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1fbae2ec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91fbae2ec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1fbae2ec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1fbae2ec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1fbae2ece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91fbae2ece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1fbae2ec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1fbae2ec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1fbae2ec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91fbae2ec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symmetrik.com/solutions/healthcare/health-risk-assessment/" TargetMode="External"/><Relationship Id="rId4" Type="http://schemas.openxmlformats.org/officeDocument/2006/relationships/hyperlink" Target="https://apps.smarthealthit.org/" TargetMode="External"/><Relationship Id="rId5" Type="http://schemas.openxmlformats.org/officeDocument/2006/relationships/hyperlink" Target="https://github.com/smart-on-fhir/client-js" TargetMode="External"/><Relationship Id="rId6" Type="http://schemas.openxmlformats.org/officeDocument/2006/relationships/hyperlink" Target="https://launch.smarthealthit.org/" TargetMode="External"/><Relationship Id="rId7" Type="http://schemas.openxmlformats.org/officeDocument/2006/relationships/hyperlink" Target="https://www.youtube.com/watch?v=N0PXAxBA-J8&amp;t=1876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chip.org/" TargetMode="External"/><Relationship Id="rId4" Type="http://schemas.openxmlformats.org/officeDocument/2006/relationships/hyperlink" Target="https://dbmi.hms.harvard.edu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875" y="0"/>
            <a:ext cx="91868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title"/>
          </p:nvPr>
        </p:nvSpPr>
        <p:spPr>
          <a:xfrm>
            <a:off x="130380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Scopes for requesting clinical data</a:t>
            </a:r>
            <a:endParaRPr b="0" sz="2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2"/>
          <p:cNvSpPr txBox="1"/>
          <p:nvPr>
            <p:ph idx="1" type="body"/>
          </p:nvPr>
        </p:nvSpPr>
        <p:spPr>
          <a:xfrm>
            <a:off x="1303800" y="812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-Scopes tell the what are all the Permissions the app need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Patient/Patient.read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Access type           FHIR Resource               Permission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read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write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permissions for patient-specific and user-level access.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-wildcard (</a:t>
            </a:r>
            <a:r>
              <a:rPr lang="en" sz="1200">
                <a:solidFill>
                  <a:srgbClr val="005C00"/>
                </a:solidFill>
                <a:highlight>
                  <a:srgbClr val="F9F2F4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for both.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950" y="1244913"/>
            <a:ext cx="5048250" cy="118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2" name="Google Shape;332;p22"/>
          <p:cNvCxnSpPr/>
          <p:nvPr/>
        </p:nvCxnSpPr>
        <p:spPr>
          <a:xfrm flipH="1">
            <a:off x="2780950" y="2650625"/>
            <a:ext cx="535200" cy="5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22"/>
          <p:cNvCxnSpPr/>
          <p:nvPr/>
        </p:nvCxnSpPr>
        <p:spPr>
          <a:xfrm>
            <a:off x="4008950" y="2671625"/>
            <a:ext cx="10500" cy="5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22"/>
          <p:cNvCxnSpPr/>
          <p:nvPr/>
        </p:nvCxnSpPr>
        <p:spPr>
          <a:xfrm>
            <a:off x="4649275" y="2629625"/>
            <a:ext cx="818700" cy="6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303800" y="2836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cont...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3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-Patient/Medication.read , Patient/Observation.*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-Patient/*.read(All Resources)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-Patient/Medication.write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-User/*.read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 : Observation can contain </a:t>
            </a:r>
            <a:r>
              <a:rPr lang="en"/>
              <a:t>sensitive</a:t>
            </a:r>
            <a:r>
              <a:rPr lang="en"/>
              <a:t> data.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idx="1" type="body"/>
          </p:nvPr>
        </p:nvSpPr>
        <p:spPr>
          <a:xfrm>
            <a:off x="1303800" y="804800"/>
            <a:ext cx="70305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150">
                <a:solidFill>
                  <a:srgbClr val="2A2A2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2A2A2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-Bilirubin App : uses time of birth and serum bilirubin levels to monitor and flag risk for kernicterus.</a:t>
            </a:r>
            <a:endParaRPr sz="1100">
              <a:solidFill>
                <a:srgbClr val="2A2A2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A2A2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-Meducation App :. uses a medication list to produce patient-friendly instructions in 12 languages.</a:t>
            </a:r>
            <a:endParaRPr sz="1100">
              <a:solidFill>
                <a:srgbClr val="2A2A2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A2A2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-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CARDIAC CONSULTANT App 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https://asymmetrik.com/solutions/healthcare/health-risk-assessment/</a:t>
            </a:r>
            <a:endParaRPr sz="1150">
              <a:solidFill>
                <a:srgbClr val="2A2A2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App Gallery 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https://apps.smarthealthit.org/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-Library 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https://github.com/smart-on-fhir/client-js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-for testing apps 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https://launch.smarthealthit.org/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-Youtube 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https://www.youtube.com/watch?v=N0PXAxBA-J8&amp;t=1876s</a:t>
            </a:r>
            <a:r>
              <a:rPr lang="en"/>
              <a:t> (by Josh Mandel)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114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Agenda :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1140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-Introduction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-Problems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-SMART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-OAuth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-Two Methods of Launching SMART-on-FHIR Apps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-Scopes(Permissions)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3461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4641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-2009 : Mandl &amp; Kohane </a:t>
            </a:r>
            <a:r>
              <a:rPr lang="en"/>
              <a:t>recognized</a:t>
            </a:r>
            <a:r>
              <a:rPr lang="en"/>
              <a:t>  the Inflexible </a:t>
            </a:r>
            <a:r>
              <a:rPr lang="en"/>
              <a:t>Architecture</a:t>
            </a:r>
            <a:r>
              <a:rPr lang="en"/>
              <a:t> of EHR systems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-Inspired by well defined morden API </a:t>
            </a:r>
            <a:r>
              <a:rPr lang="en"/>
              <a:t>Standard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 EHR </a:t>
            </a:r>
            <a:r>
              <a:rPr lang="en"/>
              <a:t>systems</a:t>
            </a:r>
            <a:r>
              <a:rPr lang="en"/>
              <a:t> as a platform.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-2010 :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Joshua Mandel &amp; team </a:t>
            </a:r>
            <a:r>
              <a:rPr lang="en"/>
              <a:t>started developing SMART in </a:t>
            </a:r>
            <a:r>
              <a:rPr lang="en">
                <a:solidFill>
                  <a:srgbClr val="75787B"/>
                </a:solidFill>
                <a:highlight>
                  <a:schemeClr val="lt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Boston Children’s Hospital</a:t>
            </a:r>
            <a:r>
              <a:rPr lang="en"/>
              <a:t> and </a:t>
            </a:r>
            <a:r>
              <a:rPr lang="en">
                <a:solidFill>
                  <a:srgbClr val="75787B"/>
                </a:solidFill>
                <a:highlight>
                  <a:schemeClr val="lt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Harvard Medical School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-ONC funded $15m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262000"/>
            <a:ext cx="70305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Problem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190650"/>
            <a:ext cx="70305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 </a:t>
            </a:r>
            <a:r>
              <a:rPr lang="en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 security standard for connecting 3rd party apps with EHR</a:t>
            </a:r>
            <a:endParaRPr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-</a:t>
            </a: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 patients and clinicians should use the apps provided by the EHR system they have.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	- apps created for one EHR system can't use for different EHR system.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	- </a:t>
            </a:r>
            <a:r>
              <a:rPr lang="en">
                <a:solidFill>
                  <a:srgbClr val="555555"/>
                </a:solidFill>
                <a:highlight>
                  <a:srgbClr val="FFFFFF"/>
                </a:highlight>
              </a:rPr>
              <a:t>Any application development that using EHR data could only be done by the application vendor, reducing the possibility of developing specialized and innovative applications.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219900"/>
            <a:ext cx="70305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SMART-</a:t>
            </a:r>
            <a:r>
              <a:rPr lang="en" sz="260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2600">
                <a:latin typeface="Arial"/>
                <a:ea typeface="Arial"/>
                <a:cs typeface="Arial"/>
                <a:sym typeface="Arial"/>
              </a:rPr>
              <a:t>ubstitutable Medical Applications Reusable Technologies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264300"/>
            <a:ext cx="7030500" cy="3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</a:t>
            </a:r>
            <a:r>
              <a:rPr lang="en">
                <a:solidFill>
                  <a:srgbClr val="75787B"/>
                </a:solidFill>
                <a:highlight>
                  <a:srgbClr val="FFFFFF"/>
                </a:highlight>
              </a:rPr>
              <a:t>-Goal : to enable any developer to create a healthcare application that would work at any healthcare organization, regardless of EHR.</a:t>
            </a:r>
            <a:endParaRPr>
              <a:solidFill>
                <a:srgbClr val="75787B"/>
              </a:solidFill>
              <a:highlight>
                <a:srgbClr val="FFFFFF"/>
              </a:highlight>
            </a:endParaRPr>
          </a:p>
          <a:p>
            <a:pPr indent="-29845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5787B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75787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Challenge : </a:t>
            </a:r>
            <a:r>
              <a:rPr lang="en" sz="1100">
                <a:solidFill>
                  <a:srgbClr val="2A2A2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standard for sharing granular clinical data</a:t>
            </a:r>
            <a:r>
              <a:rPr lang="en" sz="1100">
                <a:solidFill>
                  <a:srgbClr val="75787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75787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-SMART + FHIR = SMART-on-FHIR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SMART on FHIR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defined a way for health apps to connect to EHR systems with appropriate security guarantees.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	</a:t>
            </a:r>
            <a:r>
              <a:rPr lang="en"/>
              <a:t>-Connect 3rd party apps to EHR Data.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5787B"/>
                </a:solidFill>
                <a:highlight>
                  <a:schemeClr val="lt1"/>
                </a:highlight>
              </a:rPr>
              <a:t>	</a:t>
            </a:r>
            <a:r>
              <a:rPr lang="en"/>
              <a:t>-User : App Choice (</a:t>
            </a:r>
            <a:r>
              <a:rPr lang="en" sz="1200"/>
              <a:t>Substitutable</a:t>
            </a:r>
            <a:r>
              <a:rPr lang="en"/>
              <a:t>).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-app launch : From Inside or Outside of EHR System.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75" y="152400"/>
            <a:ext cx="79042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OAuth</a:t>
            </a:r>
            <a:r>
              <a:rPr lang="en" sz="23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(Open Authorization)</a:t>
            </a:r>
            <a:endParaRPr sz="3900"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OAuth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doesn't share password data but instead uses authorization tokens to prove an identity between consumers and service providers. </a:t>
            </a: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OAuth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an authentication protocol that allows you to approve one application interacting with another on your behalf without giving away your password.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792" y="0"/>
            <a:ext cx="655041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475" y="0"/>
            <a:ext cx="6021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