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Robo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italic.fntdata"/><Relationship Id="rId10" Type="http://schemas.openxmlformats.org/officeDocument/2006/relationships/slide" Target="slides/slide5.xml"/><Relationship Id="rId32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2fd1a8d9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2fd1a8d9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2fd1a8d97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a2fd1a8d97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a2fd1a8d9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a2fd1a8d9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2fd1a8d97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2fd1a8d97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2fd1a8d97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a2fd1a8d9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2fd1a8d97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2fd1a8d97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2fd1a8d97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a2fd1a8d97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2fd1a8d97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a2fd1a8d97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2fd1a8d9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a2fd1a8d9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2fd1a8d97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a2fd1a8d97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a2fd1a8d9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a2fd1a8d9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2fd1a8d97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a2fd1a8d97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a2fd1a8d97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a2fd1a8d97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a2fd1a8d97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a2fd1a8d97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a2fd1a8d97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a2fd1a8d97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a2fd1a8d97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a2fd1a8d97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a2fd1a8d97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a2fd1a8d97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2fd1a8d9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2fd1a8d9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2fd1a8d97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2fd1a8d97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2fd1a8d9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2fd1a8d9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2fd1a8d9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2fd1a8d9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2fd1a8d9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2fd1a8d9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2fd1a8d9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2fd1a8d9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2fd1a8d9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a2fd1a8d9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smilecdr.com/docs/fhir_repository/fhir_storage_relational_module.html#fhir-storage-relational-module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smilecdr.com/docs/security/inbound_security_module.html" TargetMode="External"/><Relationship Id="rId4" Type="http://schemas.openxmlformats.org/officeDocument/2006/relationships/hyperlink" Target="https://smilecdr.com/docs/security/ldap_inbound_security_module.html" TargetMode="External"/><Relationship Id="rId5" Type="http://schemas.openxmlformats.org/officeDocument/2006/relationships/hyperlink" Target="https://smilecdr.com/docs/security/script_inbound_security_module.html" TargetMode="External"/><Relationship Id="rId6" Type="http://schemas.openxmlformats.org/officeDocument/2006/relationships/hyperlink" Target="https://smilecdr.com/docs/security/smart_on_fhir_outbound_security_module.html" TargetMode="External"/><Relationship Id="rId7" Type="http://schemas.openxmlformats.org/officeDocument/2006/relationships/hyperlink" Target="https://smilecdr.com/docs/security/smart_on_fhir_inbound_security_module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2708"/>
            <a:ext cx="9143999" cy="5176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26" y="0"/>
            <a:ext cx="911974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26" y="0"/>
            <a:ext cx="911974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08" y="0"/>
            <a:ext cx="911458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1" y="0"/>
            <a:ext cx="912709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285050"/>
            <a:ext cx="8520600" cy="42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>
                <a:solidFill>
                  <a:srgbClr val="546068"/>
                </a:solidFill>
              </a:rPr>
              <a:t>FHIR Endpoint Module</a:t>
            </a:r>
            <a:endParaRPr b="1" sz="2300">
              <a:solidFill>
                <a:srgbClr val="546068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sz="1350">
                <a:solidFill>
                  <a:srgbClr val="546068"/>
                </a:solidFill>
                <a:highlight>
                  <a:srgbClr val="FFFFFF"/>
                </a:highlight>
              </a:rPr>
              <a:t>The FHIR Endpoint module is an HTTP Server (i.e. a web server) that allows external clients to interact with the FHIR Storage module.</a:t>
            </a:r>
            <a:endParaRPr sz="1350">
              <a:solidFill>
                <a:srgbClr val="546068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>
                <a:solidFill>
                  <a:srgbClr val="546068"/>
                </a:solidFill>
              </a:rPr>
              <a:t>FHIR Storage Module</a:t>
            </a:r>
            <a:endParaRPr b="1" sz="2300">
              <a:solidFill>
                <a:srgbClr val="546068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7BFF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endParaRPr sz="1050">
              <a:solidFill>
                <a:srgbClr val="007BFF"/>
              </a:solidFill>
            </a:endParaRPr>
          </a:p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546068"/>
                </a:solidFill>
              </a:rPr>
              <a:t>The FHIR Storage  module is responsible for resource storage and retrieval. It stores data in two places:</a:t>
            </a:r>
            <a:endParaRPr sz="1350">
              <a:solidFill>
                <a:srgbClr val="546068"/>
              </a:solidFill>
            </a:endParaRPr>
          </a:p>
          <a:p>
            <a:pPr indent="-314325" lvl="0" marL="457200" rtl="0" algn="l">
              <a:spcBef>
                <a:spcPts val="1200"/>
              </a:spcBef>
              <a:spcAft>
                <a:spcPts val="0"/>
              </a:spcAft>
              <a:buClr>
                <a:srgbClr val="546068"/>
              </a:buClr>
              <a:buSzPts val="1350"/>
              <a:buChar char="●"/>
            </a:pPr>
            <a:r>
              <a:rPr lang="en" sz="1350">
                <a:solidFill>
                  <a:srgbClr val="546068"/>
                </a:solidFill>
              </a:rPr>
              <a:t>A relational database is used as the primary storage mechanism. All resources are stored in the database and indexes are created to help in finding them.</a:t>
            </a:r>
            <a:endParaRPr sz="1350">
              <a:solidFill>
                <a:srgbClr val="546068"/>
              </a:solidFill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546068"/>
              </a:buClr>
              <a:buSzPts val="1350"/>
              <a:buChar char="●"/>
            </a:pPr>
            <a:r>
              <a:rPr lang="en" sz="1350">
                <a:solidFill>
                  <a:srgbClr val="546068"/>
                </a:solidFill>
              </a:rPr>
              <a:t>A Lucene file system is used to provide full text searching capability, as well as to support some terminology service functions.</a:t>
            </a:r>
            <a:endParaRPr sz="1350">
              <a:solidFill>
                <a:srgbClr val="546068"/>
              </a:solidFill>
            </a:endParaRPr>
          </a:p>
          <a:p>
            <a:pPr indent="-330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46068"/>
              </a:buClr>
              <a:buSzPts val="1600"/>
              <a:buChar char="●"/>
            </a:pPr>
            <a:r>
              <a:rPr lang="en" sz="1400">
                <a:solidFill>
                  <a:srgbClr val="546068"/>
                </a:solidFill>
              </a:rPr>
              <a:t>Custom Search Parameters</a:t>
            </a:r>
            <a:endParaRPr sz="1400">
              <a:solidFill>
                <a:srgbClr val="546068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54606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350">
              <a:solidFill>
                <a:srgbClr val="546068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311700" y="309850"/>
            <a:ext cx="8475600" cy="17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>
                <a:solidFill>
                  <a:srgbClr val="546068"/>
                </a:solidFill>
              </a:rPr>
              <a:t>CDA Module</a:t>
            </a:r>
            <a:endParaRPr b="1" sz="2300">
              <a:solidFill>
                <a:srgbClr val="546068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	</a:t>
            </a:r>
            <a:r>
              <a:rPr lang="en" sz="1350">
                <a:solidFill>
                  <a:srgbClr val="546068"/>
                </a:solidFill>
                <a:highlight>
                  <a:srgbClr val="FFFFFF"/>
                </a:highlight>
              </a:rPr>
              <a:t>Smile CDR includes a CDA document generation tool capable of transforming a Bundle of Fhir resources into a CDA XML docume</a:t>
            </a:r>
            <a:r>
              <a:rPr lang="en" sz="1350">
                <a:solidFill>
                  <a:srgbClr val="546068"/>
                </a:solidFill>
                <a:highlight>
                  <a:srgbClr val="FFFFFF"/>
                </a:highlight>
              </a:rPr>
              <a:t>nt.</a:t>
            </a:r>
            <a:endParaRPr sz="1350">
              <a:solidFill>
                <a:srgbClr val="546068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1600"/>
              </a:spcBef>
              <a:spcAft>
                <a:spcPts val="600"/>
              </a:spcAft>
              <a:buNone/>
            </a:pPr>
            <a:r>
              <a:t/>
            </a:r>
            <a:endParaRPr b="1" sz="2300">
              <a:solidFill>
                <a:srgbClr val="546068"/>
              </a:solidFill>
            </a:endParaRPr>
          </a:p>
        </p:txBody>
      </p:sp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6600" y="1755725"/>
            <a:ext cx="4767399" cy="333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7"/>
          <p:cNvSpPr txBox="1"/>
          <p:nvPr/>
        </p:nvSpPr>
        <p:spPr>
          <a:xfrm>
            <a:off x="359425" y="1821925"/>
            <a:ext cx="43008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>
                <a:solidFill>
                  <a:srgbClr val="546068"/>
                </a:solidFill>
              </a:rPr>
              <a:t>Monitoring Endpoints</a:t>
            </a:r>
            <a:endParaRPr b="1" sz="2300">
              <a:solidFill>
                <a:srgbClr val="546068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>
                <a:solidFill>
                  <a:srgbClr val="546068"/>
                </a:solidFill>
              </a:rPr>
              <a:t>	</a:t>
            </a:r>
            <a:r>
              <a:rPr lang="en" sz="1350">
                <a:solidFill>
                  <a:srgbClr val="546068"/>
                </a:solidFill>
                <a:highlight>
                  <a:srgbClr val="FFFFFF"/>
                </a:highlight>
              </a:rPr>
              <a:t> Each Module has an EndPoints for Monitor the availability </a:t>
            </a:r>
            <a:endParaRPr sz="1350">
              <a:solidFill>
                <a:srgbClr val="546068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>
                <a:solidFill>
                  <a:srgbClr val="546068"/>
                </a:solidFill>
              </a:rPr>
              <a:t>HL7 V2 - FHIR</a:t>
            </a:r>
            <a:endParaRPr b="1" sz="2300">
              <a:solidFill>
                <a:srgbClr val="546068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546068"/>
                </a:solidFill>
              </a:rPr>
              <a:t>	</a:t>
            </a:r>
            <a:r>
              <a:rPr lang="en" sz="1350">
                <a:solidFill>
                  <a:srgbClr val="546068"/>
                </a:solidFill>
                <a:highlight>
                  <a:srgbClr val="FFFFFF"/>
                </a:highlight>
              </a:rPr>
              <a:t> </a:t>
            </a:r>
            <a:r>
              <a:rPr b="1" lang="en">
                <a:solidFill>
                  <a:srgbClr val="546068"/>
                </a:solidFill>
              </a:rPr>
              <a:t>Callback Scripts</a:t>
            </a:r>
            <a:endParaRPr b="1">
              <a:solidFill>
                <a:srgbClr val="546068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rgbClr val="546068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345050"/>
            <a:ext cx="8520600" cy="42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>
                <a:solidFill>
                  <a:srgbClr val="546068"/>
                </a:solidFill>
              </a:rPr>
              <a:t>FHIR Gateway Endpoint</a:t>
            </a:r>
            <a:endParaRPr b="1" sz="2300">
              <a:solidFill>
                <a:srgbClr val="546068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525" y="973551"/>
            <a:ext cx="7023700" cy="392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311700" y="308075"/>
            <a:ext cx="8520600" cy="42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>
                <a:solidFill>
                  <a:srgbClr val="546068"/>
                </a:solidFill>
              </a:rPr>
              <a:t>Narrative Generator</a:t>
            </a:r>
            <a:endParaRPr b="1" sz="2300">
              <a:solidFill>
                <a:srgbClr val="546068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	</a:t>
            </a:r>
            <a:r>
              <a:rPr lang="en" sz="1400">
                <a:solidFill>
                  <a:srgbClr val="54606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Automatically generating narratives based on your resources.</a:t>
            </a: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may include a human-readable narrative that contains a summary of the resource and may be used to represent the content of the resource to a human.</a:t>
            </a:r>
            <a:endParaRPr sz="13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546068"/>
                </a:solidFill>
              </a:rPr>
              <a:t>Subscription</a:t>
            </a:r>
            <a:endParaRPr sz="13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60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subscription resource is used to define a push-based subscription from a server to another system. Once a subscription is registered with the server, the server checks every resource that is created or updated, and if the resource matches the given criteria, it sends a message on the defined "channel" so that another system can take an appropriate action.</a:t>
            </a:r>
            <a:endParaRPr sz="17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idx="1" type="body"/>
          </p:nvPr>
        </p:nvSpPr>
        <p:spPr>
          <a:xfrm>
            <a:off x="311700" y="0"/>
            <a:ext cx="5616000" cy="7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546068"/>
                </a:solidFill>
              </a:rPr>
              <a:t>FHIR Performance and Caching</a:t>
            </a:r>
            <a:endParaRPr b="1" sz="2300">
              <a:solidFill>
                <a:srgbClr val="546068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>
                <a:solidFill>
                  <a:srgbClr val="546068"/>
                </a:solidFill>
              </a:rPr>
              <a:t>	</a:t>
            </a:r>
            <a:endParaRPr b="1" sz="2600">
              <a:solidFill>
                <a:srgbClr val="546068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4825" y="443650"/>
            <a:ext cx="5267049" cy="4699849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0"/>
          <p:cNvSpPr txBox="1"/>
          <p:nvPr/>
        </p:nvSpPr>
        <p:spPr>
          <a:xfrm>
            <a:off x="308075" y="1072150"/>
            <a:ext cx="4263900" cy="39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546068"/>
                </a:solidFill>
                <a:highlight>
                  <a:srgbClr val="FFFFFF"/>
                </a:highlight>
              </a:rPr>
              <a:t>Smile CDR uses an internal mechanism called the Search Coordinator, which executes database search queries in a background thread in order to minimize the amount of time that a client waits for search results to become available.</a:t>
            </a:r>
            <a:endParaRPr sz="1350">
              <a:solidFill>
                <a:srgbClr val="546068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>
                <a:solidFill>
                  <a:srgbClr val="546068"/>
                </a:solidFill>
                <a:latin typeface="Roboto"/>
                <a:ea typeface="Roboto"/>
                <a:cs typeface="Roboto"/>
                <a:sym typeface="Roboto"/>
              </a:rPr>
              <a:t>LiveBundle</a:t>
            </a:r>
            <a:endParaRPr b="1" sz="2300">
              <a:solidFill>
                <a:srgbClr val="54606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546068"/>
                </a:solidFill>
                <a:highlight>
                  <a:srgbClr val="FFFFFF"/>
                </a:highlight>
              </a:rPr>
              <a:t>	</a:t>
            </a:r>
            <a:r>
              <a:rPr lang="en">
                <a:solidFill>
                  <a:srgbClr val="54606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create a Watchlist of group of Patients so LiveBundle will start tracking data for this patient based on some rules.</a:t>
            </a:r>
            <a:endParaRPr sz="1550">
              <a:solidFill>
                <a:srgbClr val="546068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>
            <p:ph type="title"/>
          </p:nvPr>
        </p:nvSpPr>
        <p:spPr>
          <a:xfrm>
            <a:off x="311700" y="112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333333"/>
                </a:solidFill>
                <a:highlight>
                  <a:srgbClr val="F9F9F9"/>
                </a:highlight>
              </a:rPr>
              <a:t>SECURITY</a:t>
            </a:r>
            <a:endParaRPr b="1" sz="2000">
              <a:solidFill>
                <a:srgbClr val="333333"/>
              </a:solidFill>
              <a:highlight>
                <a:srgbClr val="F9F9F9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1"/>
          <p:cNvSpPr txBox="1"/>
          <p:nvPr>
            <p:ph idx="1" type="body"/>
          </p:nvPr>
        </p:nvSpPr>
        <p:spPr>
          <a:xfrm>
            <a:off x="311700" y="779300"/>
            <a:ext cx="8520600" cy="42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50"/>
              <a:buChar char="●"/>
            </a:pPr>
            <a:r>
              <a:rPr lang="en" sz="1450">
                <a:solidFill>
                  <a:srgbClr val="546068"/>
                </a:solidFill>
                <a:highlight>
                  <a:srgbClr val="F9F9F9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Inbound Security Module</a:t>
            </a:r>
            <a:endParaRPr sz="1450">
              <a:solidFill>
                <a:srgbClr val="546068"/>
              </a:solidFill>
              <a:highlight>
                <a:srgbClr val="F9F9F9"/>
              </a:highlight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50"/>
              <a:buChar char="●"/>
            </a:pPr>
            <a:r>
              <a:rPr lang="en" sz="1450">
                <a:solidFill>
                  <a:srgbClr val="546068"/>
                </a:solidFill>
                <a:highlight>
                  <a:srgbClr val="F9F9F9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LDAP Inbound Security Module</a:t>
            </a:r>
            <a:endParaRPr sz="1450">
              <a:solidFill>
                <a:srgbClr val="546068"/>
              </a:solidFill>
              <a:highlight>
                <a:srgbClr val="F9F9F9"/>
              </a:highlight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50"/>
              <a:buChar char="●"/>
            </a:pPr>
            <a:r>
              <a:rPr lang="en" sz="1450">
                <a:solidFill>
                  <a:srgbClr val="546068"/>
                </a:solidFill>
                <a:highlight>
                  <a:srgbClr val="F9F9F9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Scripted Inbound Security Module</a:t>
            </a:r>
            <a:endParaRPr sz="1450">
              <a:solidFill>
                <a:srgbClr val="333333"/>
              </a:solidFill>
              <a:highlight>
                <a:srgbClr val="F9F9F9"/>
              </a:highlight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50"/>
              <a:buChar char="●"/>
            </a:pPr>
            <a:r>
              <a:rPr lang="en" sz="1450">
                <a:solidFill>
                  <a:srgbClr val="546068"/>
                </a:solidFill>
                <a:highlight>
                  <a:srgbClr val="F9F9F9"/>
                </a:highlight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SMART Outbound Security Module</a:t>
            </a:r>
            <a:endParaRPr sz="1450">
              <a:solidFill>
                <a:srgbClr val="546068"/>
              </a:solidFill>
              <a:highlight>
                <a:srgbClr val="F9F9F9"/>
              </a:highlight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50"/>
              <a:buChar char="●"/>
            </a:pPr>
            <a:r>
              <a:rPr lang="en" sz="1450">
                <a:solidFill>
                  <a:srgbClr val="546068"/>
                </a:solidFill>
                <a:highlight>
                  <a:srgbClr val="F9F9F9"/>
                </a:highlight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SMART Inbound Security Module</a:t>
            </a:r>
            <a:endParaRPr sz="1450">
              <a:solidFill>
                <a:srgbClr val="333333"/>
              </a:solidFill>
              <a:highlight>
                <a:srgbClr val="F9F9F9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333333"/>
                </a:solidFill>
                <a:highlight>
                  <a:srgbClr val="F9F9F9"/>
                </a:highlight>
              </a:rPr>
              <a:t>OpenID Connect </a:t>
            </a:r>
            <a:br>
              <a:rPr lang="en" sz="1450">
                <a:solidFill>
                  <a:srgbClr val="333333"/>
                </a:solidFill>
                <a:highlight>
                  <a:srgbClr val="F9F9F9"/>
                </a:highlight>
              </a:rPr>
            </a:br>
            <a:r>
              <a:rPr lang="en" sz="1450">
                <a:solidFill>
                  <a:srgbClr val="333333"/>
                </a:solidFill>
                <a:highlight>
                  <a:srgbClr val="F9F9F9"/>
                </a:highlight>
              </a:rPr>
              <a:t>	-</a:t>
            </a:r>
            <a:r>
              <a:rPr lang="en" sz="1450">
                <a:solidFill>
                  <a:srgbClr val="333333"/>
                </a:solidFill>
                <a:highlight>
                  <a:srgbClr val="F9F9F9"/>
                </a:highlight>
              </a:rPr>
              <a:t>OpenID Connect</a:t>
            </a:r>
            <a:r>
              <a:rPr lang="en" sz="1450">
                <a:solidFill>
                  <a:srgbClr val="333333"/>
                </a:solidFill>
                <a:highlight>
                  <a:srgbClr val="F9F9F9"/>
                </a:highlight>
              </a:rPr>
              <a:t> Clients</a:t>
            </a:r>
            <a:endParaRPr sz="1450">
              <a:solidFill>
                <a:srgbClr val="333333"/>
              </a:solidFill>
              <a:highlight>
                <a:srgbClr val="F9F9F9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333333"/>
                </a:solidFill>
                <a:highlight>
                  <a:srgbClr val="F9F9F9"/>
                </a:highlight>
              </a:rPr>
              <a:t>-</a:t>
            </a:r>
            <a:r>
              <a:rPr lang="en" sz="1450">
                <a:solidFill>
                  <a:srgbClr val="333333"/>
                </a:solidFill>
                <a:highlight>
                  <a:srgbClr val="F9F9F9"/>
                </a:highlight>
              </a:rPr>
              <a:t>OpenID Connect </a:t>
            </a:r>
            <a:r>
              <a:rPr lang="en" sz="1450">
                <a:solidFill>
                  <a:srgbClr val="333333"/>
                </a:solidFill>
                <a:highlight>
                  <a:srgbClr val="F9F9F9"/>
                </a:highlight>
              </a:rPr>
              <a:t>Servers</a:t>
            </a:r>
            <a:endParaRPr sz="1450">
              <a:solidFill>
                <a:srgbClr val="333333"/>
              </a:solidFill>
              <a:highlight>
                <a:srgbClr val="F9F9F9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 FHIR Support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Powered by HAPI FHIR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upport for all published versions of FHIR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This includes stable long term support for published versions and immediate bleeding edge support for upcoming versions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/>
          <p:nvPr>
            <p:ph idx="1" type="body"/>
          </p:nvPr>
        </p:nvSpPr>
        <p:spPr>
          <a:xfrm>
            <a:off x="311700" y="442975"/>
            <a:ext cx="85206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>
                <a:solidFill>
                  <a:srgbClr val="546068"/>
                </a:solidFill>
              </a:rPr>
              <a:t>Enterprise Master Person Index (EMPI)</a:t>
            </a:r>
            <a:endParaRPr b="1" sz="2300">
              <a:solidFill>
                <a:srgbClr val="546068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333333"/>
                </a:solidFill>
                <a:highlight>
                  <a:srgbClr val="F9F9F9"/>
                </a:highlight>
              </a:rPr>
              <a:t>	</a:t>
            </a:r>
            <a:r>
              <a:rPr lang="en" sz="1450">
                <a:solidFill>
                  <a:srgbClr val="54606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 Enterprise Master Patient Index (EMPI) allows for links to be created and maintained between different Patient and/or Practitioner resources. These links are used to indicate the fact that different Patient/Practitioner resources are known or believed to refer to the same actual (real world) person.</a:t>
            </a:r>
            <a:endParaRPr sz="1450">
              <a:solidFill>
                <a:srgbClr val="54606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50">
                <a:solidFill>
                  <a:srgbClr val="54606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" sz="1450">
                <a:solidFill>
                  <a:srgbClr val="54606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EMPI watches for incoming Patient resources and automatically links them to Person resources based on the rules.</a:t>
            </a:r>
            <a:endParaRPr sz="1450">
              <a:solidFill>
                <a:srgbClr val="54606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>
                <a:solidFill>
                  <a:srgbClr val="546068"/>
                </a:solidFill>
                <a:latin typeface="Roboto"/>
                <a:ea typeface="Roboto"/>
                <a:cs typeface="Roboto"/>
                <a:sym typeface="Roboto"/>
              </a:rPr>
              <a:t>Hybrid Providers</a:t>
            </a:r>
            <a:endParaRPr b="1" sz="2300">
              <a:solidFill>
                <a:srgbClr val="54606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solidFill>
                  <a:srgbClr val="54606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" sz="1400">
                <a:solidFill>
                  <a:srgbClr val="54606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Use SmileCDR as a  facade for your internal systems.</a:t>
            </a:r>
            <a:endParaRPr sz="1400">
              <a:solidFill>
                <a:srgbClr val="54606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</a:t>
            </a:r>
            <a:r>
              <a:rPr lang="en"/>
              <a:t>Use cases:</a:t>
            </a:r>
            <a:endParaRPr/>
          </a:p>
        </p:txBody>
      </p:sp>
      <p:sp>
        <p:nvSpPr>
          <p:cNvPr id="183" name="Google Shape;183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-Archival storage of clinical records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-Rapid development for health applications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-CDR for Hospitals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-Centralized CDR for Government/</a:t>
            </a:r>
            <a:r>
              <a:rPr lang="en"/>
              <a:t>Research</a:t>
            </a:r>
            <a:r>
              <a:rPr lang="en"/>
              <a:t> </a:t>
            </a:r>
            <a:endParaRPr/>
          </a:p>
        </p:txBody>
      </p:sp>
      <p:pic>
        <p:nvPicPr>
          <p:cNvPr id="184" name="Google Shape;18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8875" y="889763"/>
            <a:ext cx="2457450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52425"/>
            <a:ext cx="3733800" cy="423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3713" y="842950"/>
            <a:ext cx="3743325" cy="38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study:</a:t>
            </a:r>
            <a:endParaRPr/>
          </a:p>
        </p:txBody>
      </p:sp>
      <p:pic>
        <p:nvPicPr>
          <p:cNvPr id="196" name="Google Shape;19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338" y="1218863"/>
            <a:ext cx="7934325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study:</a:t>
            </a:r>
            <a:endParaRPr/>
          </a:p>
        </p:txBody>
      </p:sp>
      <p:sp>
        <p:nvSpPr>
          <p:cNvPr id="202" name="Google Shape;202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 </a:t>
            </a:r>
            <a:r>
              <a:rPr lang="en"/>
              <a:t>Leading Diagnostics Company Uses Smile CDR to Accelerate SMART on FHIR Integration with Apple Health.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 models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Smile CDR supports several configurations: 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• Cloud deployment, 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• Local deployment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Configurable options: 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• Multiple database options; Oracle, MariaDB, PostgreSQL, MySQL, Derby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>
                <a:solidFill>
                  <a:srgbClr val="546068"/>
                </a:solidFill>
              </a:rPr>
              <a:t>Basic Configuration</a:t>
            </a:r>
            <a:endParaRPr b="1" sz="2300">
              <a:solidFill>
                <a:srgbClr val="546068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303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rgbClr val="546068"/>
                </a:solidFill>
                <a:highlight>
                  <a:srgbClr val="FFFFFF"/>
                </a:highlight>
              </a:rPr>
              <a:t>The following diagram shows the modules in a default installation of Smile CDR.</a:t>
            </a:r>
            <a:endParaRPr sz="1500"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7400" y="1017713"/>
            <a:ext cx="6191250" cy="41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35" y="0"/>
            <a:ext cx="910512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1" y="0"/>
            <a:ext cx="912709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7" y="0"/>
            <a:ext cx="913660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87" y="0"/>
            <a:ext cx="91124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347"/>
            <a:ext cx="9144000" cy="5132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