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00228352f_0_2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00228352f_0_2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00228352f_0_2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00228352f_0_2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00228352f_0_2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00228352f_0_2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00228352f_0_2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00228352f_0_2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00228352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00228352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00228352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00228352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00228352f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900228352f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Organization" TargetMode="External"/><Relationship Id="rId4" Type="http://schemas.openxmlformats.org/officeDocument/2006/relationships/hyperlink" Target="https://en.wikipedia.org/wiki/Health_care" TargetMode="External"/><Relationship Id="rId5" Type="http://schemas.openxmlformats.org/officeDocument/2006/relationships/hyperlink" Target="https://en.wikipedia.org/wiki/Health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6030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Healthcare</a:t>
            </a:r>
            <a:r>
              <a:rPr lang="en"/>
              <a:t> Domain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Healthcare System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444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organization</a:t>
            </a: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people, institutions, and resources that deliver </a:t>
            </a:r>
            <a:r>
              <a:rPr lang="en" sz="13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health care</a:t>
            </a: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services to meet the </a:t>
            </a:r>
            <a:r>
              <a:rPr lang="en" sz="13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health</a:t>
            </a: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needs of target populations.</a:t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Purpose - enhance the quality of life by enhancing the people health .</a:t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One of the largest domain in the world.</a:t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Directly affect the quality of life of the people in country.</a:t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>
                <a:solidFill>
                  <a:srgbClr val="000000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HealthCare Insurance Terminology </a:t>
            </a:r>
            <a:endParaRPr b="0" sz="2300">
              <a:solidFill>
                <a:srgbClr val="000000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444725"/>
            <a:ext cx="7030500" cy="29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Insurer</a:t>
            </a:r>
            <a:endParaRPr sz="13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Policy Holder</a:t>
            </a:r>
            <a:endParaRPr sz="13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Provider</a:t>
            </a:r>
            <a:endParaRPr sz="13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SUbscriber</a:t>
            </a:r>
            <a:endParaRPr sz="13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Member</a:t>
            </a:r>
            <a:endParaRPr sz="13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CoInsurance</a:t>
            </a:r>
            <a:endParaRPr sz="13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CoPay</a:t>
            </a:r>
            <a:endParaRPr sz="13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Deductible</a:t>
            </a:r>
            <a:endParaRPr sz="13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Explanation of Benefits</a:t>
            </a:r>
            <a:endParaRPr sz="13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Explanation of Pay</a:t>
            </a: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3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Preferred Provider</a:t>
            </a:r>
            <a:endParaRPr sz="13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>
                <a:solidFill>
                  <a:srgbClr val="000000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EMR And EHR</a:t>
            </a:r>
            <a:endParaRPr b="0" sz="2300">
              <a:solidFill>
                <a:srgbClr val="000000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423700"/>
            <a:ext cx="7030500" cy="32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A2A2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Electronic medical records (EMRs)</a:t>
            </a:r>
            <a:r>
              <a:rPr b="1" lang="en" sz="15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1" sz="15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>
                <a:solidFill>
                  <a:srgbClr val="2A2A2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EMR contains the medical and treatment history of the patients in one practice.</a:t>
            </a:r>
            <a:endParaRPr>
              <a:solidFill>
                <a:srgbClr val="2A2A2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A2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Digital replacement of paper record.</a:t>
            </a:r>
            <a:endParaRPr>
              <a:solidFill>
                <a:srgbClr val="2A2A2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A2A2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Electronic health records (EHRs):</a:t>
            </a:r>
            <a:endParaRPr b="1" sz="1500">
              <a:solidFill>
                <a:srgbClr val="2A2A2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A2A2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>
                <a:solidFill>
                  <a:srgbClr val="2A2A2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EHRs focus on the total health of the patient.</a:t>
            </a:r>
            <a:endParaRPr>
              <a:solidFill>
                <a:srgbClr val="2A2A2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A2A2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They are built to share information with other health care providers, such as laboratories and specialists, so they contain information from </a:t>
            </a:r>
            <a:r>
              <a:rPr i="1" lang="en">
                <a:solidFill>
                  <a:srgbClr val="2A2A2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 the clinicians involved in the patient’s care</a:t>
            </a:r>
            <a:r>
              <a:rPr lang="en">
                <a:solidFill>
                  <a:srgbClr val="2A2A2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2A2A2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International Classification of Diseases </a:t>
            </a:r>
            <a:r>
              <a:rPr b="0" lang="en" sz="2300">
                <a:latin typeface="Arial"/>
                <a:ea typeface="Arial"/>
                <a:cs typeface="Arial"/>
                <a:sym typeface="Arial"/>
              </a:rPr>
              <a:t>(ICD’s)</a:t>
            </a:r>
            <a:endParaRPr b="0"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423700"/>
            <a:ext cx="7030500" cy="32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4245"/>
                </a:solidFill>
                <a:latin typeface="Arial"/>
                <a:ea typeface="Arial"/>
                <a:cs typeface="Arial"/>
                <a:sym typeface="Arial"/>
              </a:rPr>
              <a:t> It maps the human condition from birth to death: any injury or disease we encounter in life − and anything we might die of − is coded. Published by WHO.</a:t>
            </a:r>
            <a:endParaRPr>
              <a:solidFill>
                <a:srgbClr val="3C42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4245"/>
                </a:solidFill>
                <a:latin typeface="Arial"/>
                <a:ea typeface="Arial"/>
                <a:cs typeface="Arial"/>
                <a:sym typeface="Arial"/>
              </a:rPr>
              <a:t>ICD-9 </a:t>
            </a:r>
            <a:endParaRPr>
              <a:solidFill>
                <a:srgbClr val="3C42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4245"/>
                </a:solidFill>
                <a:latin typeface="Arial"/>
                <a:ea typeface="Arial"/>
                <a:cs typeface="Arial"/>
                <a:sym typeface="Arial"/>
              </a:rPr>
              <a:t>	3-5 </a:t>
            </a:r>
            <a:r>
              <a:rPr lang="en">
                <a:solidFill>
                  <a:srgbClr val="3C4245"/>
                </a:solidFill>
                <a:latin typeface="Arial"/>
                <a:ea typeface="Arial"/>
                <a:cs typeface="Arial"/>
                <a:sym typeface="Arial"/>
              </a:rPr>
              <a:t>characters</a:t>
            </a:r>
            <a:r>
              <a:rPr lang="en">
                <a:solidFill>
                  <a:srgbClr val="3C4245"/>
                </a:solidFill>
                <a:latin typeface="Arial"/>
                <a:ea typeface="Arial"/>
                <a:cs typeface="Arial"/>
                <a:sym typeface="Arial"/>
              </a:rPr>
              <a:t>, 3824 codes for Procedure , 14025 codes for Diagnosis</a:t>
            </a:r>
            <a:endParaRPr>
              <a:solidFill>
                <a:srgbClr val="3C42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4245"/>
                </a:solidFill>
                <a:latin typeface="Arial"/>
                <a:ea typeface="Arial"/>
                <a:cs typeface="Arial"/>
                <a:sym typeface="Arial"/>
              </a:rPr>
              <a:t>ICD-10</a:t>
            </a:r>
            <a:endParaRPr>
              <a:solidFill>
                <a:srgbClr val="3C42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C4245"/>
                </a:solidFill>
                <a:latin typeface="Arial"/>
                <a:ea typeface="Arial"/>
                <a:cs typeface="Arial"/>
                <a:sym typeface="Arial"/>
              </a:rPr>
              <a:t>	3-7 characters, 71924 codes for Procedure , 69823 codes for Diagnosis</a:t>
            </a:r>
            <a:endParaRPr>
              <a:solidFill>
                <a:srgbClr val="3C424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293275" y="1673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Softwares in Healthcare</a:t>
            </a:r>
            <a:endParaRPr b="0"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293275" y="708450"/>
            <a:ext cx="7030500" cy="24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Electronic Health Record (EHR) Software</a:t>
            </a:r>
            <a:endParaRPr b="1"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Medical database software </a:t>
            </a:r>
            <a:endParaRPr b="1"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Medical research software</a:t>
            </a:r>
            <a:endParaRPr b="1"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Medical imaging software</a:t>
            </a:r>
            <a:endParaRPr b="1"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Appointment scheduling (booking) software</a:t>
            </a:r>
            <a:endParaRPr b="1"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Medical billing software</a:t>
            </a:r>
            <a:endParaRPr b="1"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Hospital management software</a:t>
            </a:r>
            <a:endParaRPr b="1"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3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C424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3C424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8"/>
          <p:cNvSpPr txBox="1"/>
          <p:nvPr>
            <p:ph type="title"/>
          </p:nvPr>
        </p:nvSpPr>
        <p:spPr>
          <a:xfrm>
            <a:off x="1188100" y="3001925"/>
            <a:ext cx="70305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Leading Vendors</a:t>
            </a:r>
            <a:endParaRPr b="0"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293275" y="3129450"/>
            <a:ext cx="7030500" cy="17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EPIC</a:t>
            </a:r>
            <a:endParaRPr b="1"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Cerner</a:t>
            </a:r>
            <a:endParaRPr b="1"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CareCloud</a:t>
            </a:r>
            <a:endParaRPr b="1"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Nextgen</a:t>
            </a:r>
            <a:endParaRPr b="1"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1upHealth</a:t>
            </a:r>
            <a:endParaRPr b="1"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3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C424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3C424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HIPAA</a:t>
            </a:r>
            <a:endParaRPr b="0"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423700"/>
            <a:ext cx="7030500" cy="25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Health Insurance Portability and Accountability Act of 1996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Security Rule applies to health plans, health care clearinghouses, and to any health care provider.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protect sensitive patient health information from being disclosed without the patient's consent or knowledge.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Patient’s rights over his/her protected health information(PHI).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Common plans </a:t>
            </a:r>
            <a:endParaRPr b="0"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423700"/>
            <a:ext cx="7030500" cy="25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MediCare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Medicaid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preferred provider organization(PPO)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health maintenance organization</a:t>
            </a:r>
            <a:r>
              <a:rPr lang="en" sz="140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40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HMO</a:t>
            </a:r>
            <a:r>
              <a:rPr lang="en" sz="140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exclusive provider organization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(EPO)</a:t>
            </a:r>
            <a:endParaRPr sz="140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