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6B3C4D8-9C4B-43E7-BA00-FA1C66842770}">
  <a:tblStyle styleId="{36B3C4D8-9C4B-43E7-BA00-FA1C6684277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Roboto-bold.fntdata"/><Relationship Id="rId10" Type="http://schemas.openxmlformats.org/officeDocument/2006/relationships/slide" Target="slides/slide4.xml"/><Relationship Id="rId21" Type="http://schemas.openxmlformats.org/officeDocument/2006/relationships/font" Target="fonts/Roboto-regular.fntdata"/><Relationship Id="rId13" Type="http://schemas.openxmlformats.org/officeDocument/2006/relationships/slide" Target="slides/slide7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6.xml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d3a8e4ea8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d3a8e4ea8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d3a8e4ea8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9d3a8e4ea8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d3a8e4ea8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9d3a8e4ea8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d4f4f29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9d4f4f29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92b2b7a1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92b2b7a1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9d3a8e4ea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9d3a8e4ea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92b2b7a12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92b2b7a12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9d3a8e4ea8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9d3a8e4ea8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d3a8e4ea8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9d3a8e4ea8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2cc90258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92cc90258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d3a8e4ea8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d3a8e4ea8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d3a8e4ea8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d3a8e4ea8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cc90258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cc90258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1" Type="http://schemas.openxmlformats.org/officeDocument/2006/relationships/hyperlink" Target="https://cds-hooks.hl7.org/hooks/order-select/2020May/order-select/" TargetMode="External"/><Relationship Id="rId10" Type="http://schemas.openxmlformats.org/officeDocument/2006/relationships/hyperlink" Target="https://cds-hooks.hl7.org/hooks/encounter-start/2020May/encounter-start/" TargetMode="External"/><Relationship Id="rId13" Type="http://schemas.openxmlformats.org/officeDocument/2006/relationships/hyperlink" Target="https://cds-hooks.hl7.org/hooks/order-sign/2020May/order-sign/" TargetMode="External"/><Relationship Id="rId12" Type="http://schemas.openxmlformats.org/officeDocument/2006/relationships/hyperlink" Target="https://cds-hooks.hl7.org/hooks/order-select/2020May/order-select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cds-hooks.hl7.org/hooks/patient-view/2020Feb/patient-view/" TargetMode="External"/><Relationship Id="rId4" Type="http://schemas.openxmlformats.org/officeDocument/2006/relationships/hyperlink" Target="https://cds-hooks.hl7.org/hooks/patient-view/2020Feb/patient-view/" TargetMode="External"/><Relationship Id="rId9" Type="http://schemas.openxmlformats.org/officeDocument/2006/relationships/hyperlink" Target="https://cds-hooks.hl7.org/hooks/encounter-start/2020May/encounter-start/" TargetMode="External"/><Relationship Id="rId14" Type="http://schemas.openxmlformats.org/officeDocument/2006/relationships/hyperlink" Target="https://cds-hooks.hl7.org/hooks/order-sign/2020May/order-sign/" TargetMode="External"/><Relationship Id="rId5" Type="http://schemas.openxmlformats.org/officeDocument/2006/relationships/hyperlink" Target="https://cds-hooks.hl7.org/hooks/appointment-book/2020May/appointment-book/" TargetMode="External"/><Relationship Id="rId6" Type="http://schemas.openxmlformats.org/officeDocument/2006/relationships/hyperlink" Target="https://cds-hooks.hl7.org/hooks/appointment-book/2020May/appointment-book/" TargetMode="External"/><Relationship Id="rId7" Type="http://schemas.openxmlformats.org/officeDocument/2006/relationships/hyperlink" Target="https://cds-hooks.hl7.org/hooks/encounter-discharge/2020May/encounter-discharge/" TargetMode="External"/><Relationship Id="rId8" Type="http://schemas.openxmlformats.org/officeDocument/2006/relationships/hyperlink" Target="https://cds-hooks.hl7.org/hooks/encounter-discharge/2020May/encounter-discharge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CDS-Hooks</a:t>
            </a:r>
            <a:endParaRPr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/>
          <p:nvPr>
            <p:ph idx="1" type="body"/>
          </p:nvPr>
        </p:nvSpPr>
        <p:spPr>
          <a:xfrm>
            <a:off x="311700" y="309850"/>
            <a:ext cx="8520600" cy="42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Indicators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Informational  	Warning	 	Critical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Discovery point URL: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1025" y="1396138"/>
            <a:ext cx="5695950" cy="383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48700" y="1998400"/>
            <a:ext cx="4139550" cy="292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5566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3"/>
            <a:ext cx="9060000" cy="50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5"/>
          <p:cNvSpPr txBox="1"/>
          <p:nvPr>
            <p:ph idx="1" type="body"/>
          </p:nvPr>
        </p:nvSpPr>
        <p:spPr>
          <a:xfrm>
            <a:off x="311700" y="198300"/>
            <a:ext cx="8520600" cy="47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Version 1.0(STU)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Hooks available and Maturity</a:t>
            </a:r>
            <a:endParaRPr/>
          </a:p>
          <a:p>
            <a:pPr indent="-333375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Roboto"/>
              <a:buChar char="●"/>
            </a:pPr>
            <a:r>
              <a:rPr lang="en" sz="1650">
                <a:solidFill>
                  <a:schemeClr val="hlink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/>
              </a:rPr>
              <a:t>patient-view 4</a:t>
            </a:r>
            <a:endParaRPr sz="1650">
              <a:solidFill>
                <a:schemeClr val="hlink"/>
              </a:solidFill>
              <a:uFill>
                <a:noFill/>
              </a:uFill>
              <a:latin typeface="Roboto"/>
              <a:ea typeface="Roboto"/>
              <a:cs typeface="Roboto"/>
              <a:sym typeface="Roboto"/>
              <a:hlinkClick r:id="rId4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Roboto"/>
              <a:buChar char="●"/>
            </a:pPr>
            <a:r>
              <a:rPr lang="en" sz="1650">
                <a:solidFill>
                  <a:schemeClr val="hlink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/>
              </a:rPr>
              <a:t>appointment-book 1</a:t>
            </a:r>
            <a:endParaRPr sz="1650">
              <a:solidFill>
                <a:schemeClr val="hlink"/>
              </a:solidFill>
              <a:uFill>
                <a:noFill/>
              </a:uFill>
              <a:latin typeface="Roboto"/>
              <a:ea typeface="Roboto"/>
              <a:cs typeface="Roboto"/>
              <a:sym typeface="Roboto"/>
              <a:hlinkClick r:id="rId6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Roboto"/>
              <a:buChar char="●"/>
            </a:pPr>
            <a:r>
              <a:rPr lang="en" sz="1650">
                <a:solidFill>
                  <a:schemeClr val="hlink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7"/>
              </a:rPr>
              <a:t>encounter-discharge 1</a:t>
            </a:r>
            <a:endParaRPr sz="1650">
              <a:solidFill>
                <a:schemeClr val="hlink"/>
              </a:solidFill>
              <a:uFill>
                <a:noFill/>
              </a:uFill>
              <a:latin typeface="Roboto"/>
              <a:ea typeface="Roboto"/>
              <a:cs typeface="Roboto"/>
              <a:sym typeface="Roboto"/>
              <a:hlinkClick r:id="rId8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Roboto"/>
              <a:buChar char="●"/>
            </a:pPr>
            <a:r>
              <a:rPr lang="en" sz="1650">
                <a:solidFill>
                  <a:schemeClr val="hlink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9"/>
              </a:rPr>
              <a:t>encounter-start 1</a:t>
            </a:r>
            <a:endParaRPr sz="1650">
              <a:solidFill>
                <a:schemeClr val="hlink"/>
              </a:solidFill>
              <a:uFill>
                <a:noFill/>
              </a:uFill>
              <a:latin typeface="Roboto"/>
              <a:ea typeface="Roboto"/>
              <a:cs typeface="Roboto"/>
              <a:sym typeface="Roboto"/>
              <a:hlinkClick r:id="rId10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Roboto"/>
              <a:buChar char="●"/>
            </a:pPr>
            <a:r>
              <a:rPr lang="en" sz="1650">
                <a:solidFill>
                  <a:schemeClr val="hlink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1"/>
              </a:rPr>
              <a:t>order-select 1</a:t>
            </a:r>
            <a:endParaRPr sz="1650">
              <a:solidFill>
                <a:schemeClr val="hlink"/>
              </a:solidFill>
              <a:uFill>
                <a:noFill/>
              </a:uFill>
              <a:latin typeface="Roboto"/>
              <a:ea typeface="Roboto"/>
              <a:cs typeface="Roboto"/>
              <a:sym typeface="Roboto"/>
              <a:hlinkClick r:id="rId12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Roboto"/>
              <a:buChar char="●"/>
            </a:pPr>
            <a:r>
              <a:rPr lang="en" sz="1650">
                <a:solidFill>
                  <a:srgbClr val="FF1744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order-sign 1</a:t>
            </a:r>
            <a:endParaRPr sz="1650">
              <a:solidFill>
                <a:srgbClr val="FF1744"/>
              </a:solidFill>
              <a:uFill>
                <a:noFill/>
              </a:uFill>
              <a:latin typeface="Roboto"/>
              <a:ea typeface="Roboto"/>
              <a:cs typeface="Roboto"/>
              <a:sym typeface="Roboto"/>
              <a:hlinkClick r:id="rId14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2" name="Google Shape;122;p25"/>
          <p:cNvGraphicFramePr/>
          <p:nvPr/>
        </p:nvGraphicFramePr>
        <p:xfrm>
          <a:off x="3594900" y="12816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{36B3C4D8-9C4B-43E7-BA00-FA1C66842770}</a:tableStyleId>
              </a:tblPr>
              <a:tblGrid>
                <a:gridCol w="2618700"/>
                <a:gridCol w="2618700"/>
              </a:tblGrid>
              <a:tr h="383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Maturity level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Maturity Title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3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Draft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3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Submitted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3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3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Considered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3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Documented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3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Matre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3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Normative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00" y="320950"/>
            <a:ext cx="8520600" cy="42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with smart apps: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How the user know , the app is available?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That app is </a:t>
            </a:r>
            <a:r>
              <a:rPr lang="en"/>
              <a:t>relevant</a:t>
            </a:r>
            <a:r>
              <a:rPr lang="en"/>
              <a:t> or not?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Where to find?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CDS-hooks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Vender agnostic remote decision support.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Started by SMART Team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Open source and Project under HL7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/>
              <a:t>	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311700" y="320950"/>
            <a:ext cx="8520600" cy="46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CDS Service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Invoked by EHR via a hook(external from EHR),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Run own logic using FHIR data,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info/suggestion/APP link as a Card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Example Hooks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Patient-view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Medication-prescribe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6200"/>
            <a:ext cx="8759661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0"/>
            <a:ext cx="8998026" cy="508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idx="1" type="body"/>
          </p:nvPr>
        </p:nvSpPr>
        <p:spPr>
          <a:xfrm>
            <a:off x="311700" y="236800"/>
            <a:ext cx="8520600" cy="43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Cards 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CDS service can return any number of cards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Each card must have:</a:t>
            </a:r>
            <a:endParaRPr/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/>
              <a:t>concise summary </a:t>
            </a:r>
            <a:endParaRPr/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	indicator	noting the importance	of the card </a:t>
            </a:r>
            <a:endParaRPr/>
          </a:p>
          <a:p>
            <a:pPr indent="45720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Information on the organization or data set that is the	source of the	card’s  data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6200"/>
            <a:ext cx="8873067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>
            <p:ph idx="1" type="body"/>
          </p:nvPr>
        </p:nvSpPr>
        <p:spPr>
          <a:xfrm>
            <a:off x="311700" y="236800"/>
            <a:ext cx="8520600" cy="49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Request:</a:t>
            </a:r>
            <a:endParaRPr/>
          </a:p>
        </p:txBody>
      </p:sp>
      <p:pic>
        <p:nvPicPr>
          <p:cNvPr id="90" name="Google Shape;9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000" y="852838"/>
            <a:ext cx="7419975" cy="418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/>
          <p:nvPr>
            <p:ph idx="1" type="body"/>
          </p:nvPr>
        </p:nvSpPr>
        <p:spPr>
          <a:xfrm>
            <a:off x="311700" y="257850"/>
            <a:ext cx="8520600" cy="43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CDS service Response JSON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6800" y="1046725"/>
            <a:ext cx="5781276" cy="306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3163" y="843313"/>
            <a:ext cx="7448550" cy="420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