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9144000" cy="5143500"/>
  <p:embeddedFontLst>
    <p:embeddedFont>
      <p:font typeface="EB Garamond"/>
      <p:bold r:id="rId20"/>
      <p:boldItalic r:id="rId21"/>
    </p:embeddedFont>
    <p:embeddedFont>
      <p:font typeface="Public Sans"/>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448">
          <p15:clr>
            <a:srgbClr val="A4A3A4"/>
          </p15:clr>
        </p15:guide>
      </p15:sldGuideLst>
    </p:ext>
    <p:ext uri="http://customooxmlschemas.google.com/">
      <go:slidesCustomData xmlns:go="http://customooxmlschemas.google.com/" r:id="rId24" roundtripDataSignature="AMtx7mgPDLzgzmd7TSoNi+KuWP+U9/60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bold.fntdata"/><Relationship Id="rId11" Type="http://schemas.openxmlformats.org/officeDocument/2006/relationships/slide" Target="slides/slide6.xml"/><Relationship Id="rId22" Type="http://schemas.openxmlformats.org/officeDocument/2006/relationships/font" Target="fonts/PublicSans-bold.fntdata"/><Relationship Id="rId10" Type="http://schemas.openxmlformats.org/officeDocument/2006/relationships/slide" Target="slides/slide5.xml"/><Relationship Id="rId21" Type="http://schemas.openxmlformats.org/officeDocument/2006/relationships/font" Target="fonts/EBGaramond-boldItalic.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Public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16"/>
          <p:cNvSpPr txBox="1"/>
          <p:nvPr>
            <p:ph type="title"/>
          </p:nvPr>
        </p:nvSpPr>
        <p:spPr>
          <a:xfrm>
            <a:off x="377666" y="427735"/>
            <a:ext cx="6797992" cy="17109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body"/>
          </p:nvPr>
        </p:nvSpPr>
        <p:spPr>
          <a:xfrm>
            <a:off x="377666" y="2459482"/>
            <a:ext cx="6797992" cy="70576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16"/>
          <p:cNvSpPr txBox="1"/>
          <p:nvPr>
            <p:ph idx="10" type="dt"/>
          </p:nvPr>
        </p:nvSpPr>
        <p:spPr>
          <a:xfrm>
            <a:off x="377666" y="9944862"/>
            <a:ext cx="1737264" cy="534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2568130" y="9944862"/>
            <a:ext cx="2417063" cy="53467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5438394" y="9944862"/>
            <a:ext cx="1737264" cy="534670"/>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77666" y="427735"/>
            <a:ext cx="6797992" cy="171094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377666" y="2459482"/>
            <a:ext cx="6797992" cy="705764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5"/>
          <p:cNvSpPr txBox="1"/>
          <p:nvPr>
            <p:ph idx="11" type="ftr"/>
          </p:nvPr>
        </p:nvSpPr>
        <p:spPr>
          <a:xfrm>
            <a:off x="2568130" y="9944862"/>
            <a:ext cx="2417063" cy="53467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0" type="dt"/>
          </p:nvPr>
        </p:nvSpPr>
        <p:spPr>
          <a:xfrm>
            <a:off x="377666" y="9944862"/>
            <a:ext cx="1737264" cy="5346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5438394" y="9944862"/>
            <a:ext cx="1737264" cy="53467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hyperlink" Target="https://github.com/Nilamagan/NM-APEC-IT-GROUP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6.jp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 name="Shape 20"/>
        <p:cNvGrpSpPr/>
        <p:nvPr/>
      </p:nvGrpSpPr>
      <p:grpSpPr>
        <a:xfrm>
          <a:off x="0" y="0"/>
          <a:ext cx="0" cy="0"/>
          <a:chOff x="0" y="0"/>
          <a:chExt cx="0" cy="0"/>
        </a:xfrm>
      </p:grpSpPr>
      <p:sp>
        <p:nvSpPr>
          <p:cNvPr id="21" name="Google Shape;21;p1"/>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1"/>
          <p:cNvSpPr txBox="1"/>
          <p:nvPr/>
        </p:nvSpPr>
        <p:spPr>
          <a:xfrm>
            <a:off x="107504" y="2499742"/>
            <a:ext cx="5040560" cy="1090042"/>
          </a:xfrm>
          <a:prstGeom prst="rect">
            <a:avLst/>
          </a:prstGeom>
          <a:noFill/>
          <a:ln>
            <a:noFill/>
          </a:ln>
        </p:spPr>
        <p:txBody>
          <a:bodyPr anchorCtr="0" anchor="t" bIns="0" lIns="0" spcFirstLastPara="1" rIns="0" wrap="square" tIns="0">
            <a:spAutoFit/>
          </a:bodyPr>
          <a:lstStyle/>
          <a:p>
            <a:pPr indent="0" lvl="0" marL="0" marR="0" rtl="0" algn="l">
              <a:lnSpc>
                <a:spcPct val="117458"/>
              </a:lnSpc>
              <a:spcBef>
                <a:spcPts val="0"/>
              </a:spcBef>
              <a:spcAft>
                <a:spcPts val="0"/>
              </a:spcAft>
              <a:buNone/>
            </a:pPr>
            <a:r>
              <a:rPr b="1" lang="en-IN" sz="2400">
                <a:solidFill>
                  <a:schemeClr val="dk2"/>
                </a:solidFill>
                <a:latin typeface="Times New Roman"/>
                <a:ea typeface="Times New Roman"/>
                <a:cs typeface="Times New Roman"/>
                <a:sym typeface="Times New Roman"/>
              </a:rPr>
              <a:t>“E-COMMERCE WEBSITE</a:t>
            </a:r>
            <a:r>
              <a:rPr b="1" lang="en-IN" sz="2400">
                <a:solidFill>
                  <a:schemeClr val="dk2"/>
                </a:solidFill>
                <a:latin typeface="Public Sans"/>
                <a:ea typeface="Public Sans"/>
                <a:cs typeface="Public Sans"/>
                <a:sym typeface="Public Sans"/>
              </a:rPr>
              <a:t>”</a:t>
            </a:r>
            <a:endParaRPr b="1" sz="2400">
              <a:solidFill>
                <a:schemeClr val="dk2"/>
              </a:solidFill>
              <a:latin typeface="Public Sans"/>
              <a:ea typeface="Public Sans"/>
              <a:cs typeface="Public Sans"/>
              <a:sym typeface="Public Sans"/>
            </a:endParaRPr>
          </a:p>
          <a:p>
            <a:pPr indent="0" lvl="0" marL="12" marR="0" rtl="0" algn="l">
              <a:lnSpc>
                <a:spcPct val="117458"/>
              </a:lnSpc>
              <a:spcBef>
                <a:spcPts val="2852"/>
              </a:spcBef>
              <a:spcAft>
                <a:spcPts val="0"/>
              </a:spcAft>
              <a:buNone/>
            </a:pPr>
            <a:r>
              <a:rPr b="1" lang="en-IN" sz="2400">
                <a:solidFill>
                  <a:srgbClr val="223669"/>
                </a:solidFill>
                <a:latin typeface="Public Sans"/>
                <a:ea typeface="Public Sans"/>
                <a:cs typeface="Public Sans"/>
                <a:sym typeface="Public Sans"/>
              </a:rPr>
              <a:t>Task - 1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10"/>
          <p:cNvSpPr/>
          <p:nvPr/>
        </p:nvSpPr>
        <p:spPr>
          <a:xfrm>
            <a:off x="-58897"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0"/>
          <p:cNvSpPr txBox="1"/>
          <p:nvPr/>
        </p:nvSpPr>
        <p:spPr>
          <a:xfrm>
            <a:off x="537204" y="264757"/>
            <a:ext cx="2882668" cy="276935"/>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IN" sz="1800">
                <a:solidFill>
                  <a:srgbClr val="223669"/>
                </a:solidFill>
                <a:latin typeface="Times New Roman"/>
                <a:ea typeface="Times New Roman"/>
                <a:cs typeface="Times New Roman"/>
                <a:sym typeface="Times New Roman"/>
              </a:rPr>
              <a:t>Step-Wise Description</a:t>
            </a:r>
            <a:endParaRPr/>
          </a:p>
        </p:txBody>
      </p:sp>
      <p:sp>
        <p:nvSpPr>
          <p:cNvPr id="135" name="Google Shape;135;p10"/>
          <p:cNvSpPr/>
          <p:nvPr/>
        </p:nvSpPr>
        <p:spPr>
          <a:xfrm>
            <a:off x="93415" y="101065"/>
            <a:ext cx="3096344" cy="4320479"/>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10"/>
          <p:cNvSpPr/>
          <p:nvPr/>
        </p:nvSpPr>
        <p:spPr>
          <a:xfrm>
            <a:off x="58897" y="516421"/>
            <a:ext cx="2337703" cy="345827"/>
          </a:xfrm>
          <a:prstGeom prst="roundRect">
            <a:avLst>
              <a:gd fmla="val 16667"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rgbClr val="953734"/>
                </a:solidFill>
                <a:latin typeface="Times New Roman"/>
                <a:ea typeface="Times New Roman"/>
                <a:cs typeface="Times New Roman"/>
                <a:sym typeface="Times New Roman"/>
              </a:rPr>
              <a:t> 7. Deployment:</a:t>
            </a:r>
            <a:endParaRPr/>
          </a:p>
        </p:txBody>
      </p:sp>
      <p:sp>
        <p:nvSpPr>
          <p:cNvPr id="137" name="Google Shape;137;p10"/>
          <p:cNvSpPr/>
          <p:nvPr/>
        </p:nvSpPr>
        <p:spPr>
          <a:xfrm>
            <a:off x="58897" y="2700264"/>
            <a:ext cx="3130862" cy="307009"/>
          </a:xfrm>
          <a:prstGeom prst="roundRect">
            <a:avLst>
              <a:gd fmla="val 16667"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rgbClr val="953734"/>
                </a:solidFill>
                <a:latin typeface="Times New Roman"/>
                <a:ea typeface="Times New Roman"/>
                <a:cs typeface="Times New Roman"/>
                <a:sym typeface="Times New Roman"/>
              </a:rPr>
              <a:t> 8. User Documentation:</a:t>
            </a:r>
            <a:endParaRPr/>
          </a:p>
        </p:txBody>
      </p:sp>
      <p:sp>
        <p:nvSpPr>
          <p:cNvPr id="138" name="Google Shape;138;p10"/>
          <p:cNvSpPr/>
          <p:nvPr/>
        </p:nvSpPr>
        <p:spPr>
          <a:xfrm>
            <a:off x="97714" y="300129"/>
            <a:ext cx="218374" cy="4712841"/>
          </a:xfrm>
          <a:custGeom>
            <a:rect b="b" l="l" r="r" t="t"/>
            <a:pathLst>
              <a:path extrusionOk="0" h="4280578" w="218374">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10"/>
          <p:cNvSpPr/>
          <p:nvPr/>
        </p:nvSpPr>
        <p:spPr>
          <a:xfrm>
            <a:off x="316088" y="972705"/>
            <a:ext cx="8667341" cy="1553521"/>
          </a:xfrm>
          <a:prstGeom prst="rect">
            <a:avLst/>
          </a:prstGeom>
          <a:solidFill>
            <a:srgbClr val="92CCD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Deploy the application on a web server or cloud platform.</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Configure domain settings and ensure scalability and availability.</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Set up monitoring and error logging for maintenance.</a:t>
            </a:r>
            <a:endParaRPr/>
          </a:p>
          <a:p>
            <a:pPr indent="-171450" lvl="0" marL="285750" marR="0" rtl="0" algn="just">
              <a:spcBef>
                <a:spcPts val="0"/>
              </a:spcBef>
              <a:spcAft>
                <a:spcPts val="0"/>
              </a:spcAft>
              <a:buClr>
                <a:schemeClr val="dk1"/>
              </a:buClr>
              <a:buSzPts val="1800"/>
              <a:buFont typeface="Noto Sans Symbols"/>
              <a:buNone/>
            </a:pPr>
            <a:r>
              <a:t/>
            </a:r>
            <a:endParaRPr sz="1800">
              <a:solidFill>
                <a:srgbClr val="E36C09"/>
              </a:solidFill>
              <a:latin typeface="Times New Roman"/>
              <a:ea typeface="Times New Roman"/>
              <a:cs typeface="Times New Roman"/>
              <a:sym typeface="Times New Roman"/>
            </a:endParaRPr>
          </a:p>
        </p:txBody>
      </p:sp>
      <p:sp>
        <p:nvSpPr>
          <p:cNvPr id="140" name="Google Shape;140;p10"/>
          <p:cNvSpPr/>
          <p:nvPr/>
        </p:nvSpPr>
        <p:spPr>
          <a:xfrm>
            <a:off x="316088" y="3072537"/>
            <a:ext cx="8578163" cy="1283742"/>
          </a:xfrm>
          <a:prstGeom prst="rect">
            <a:avLst/>
          </a:prstGeom>
          <a:solidFill>
            <a:srgbClr val="92CCD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just">
              <a:spcBef>
                <a:spcPts val="0"/>
              </a:spcBef>
              <a:spcAft>
                <a:spcPts val="0"/>
              </a:spcAft>
              <a:buClr>
                <a:schemeClr val="dk1"/>
              </a:buClr>
              <a:buSzPts val="1800"/>
              <a:buFont typeface="Noto Sans Symbols"/>
              <a:buChar char="✔"/>
            </a:pPr>
            <a:r>
              <a:rPr b="1" lang="en-IN" sz="1800">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Create user guides or documentation to help users understand how to use the application effectively.</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4" name="Shape 144"/>
        <p:cNvGrpSpPr/>
        <p:nvPr/>
      </p:nvGrpSpPr>
      <p:grpSpPr>
        <a:xfrm>
          <a:off x="0" y="0"/>
          <a:ext cx="0" cy="0"/>
          <a:chOff x="0" y="0"/>
          <a:chExt cx="0" cy="0"/>
        </a:xfrm>
      </p:grpSpPr>
      <p:sp>
        <p:nvSpPr>
          <p:cNvPr id="145" name="Google Shape;145;p11"/>
          <p:cNvSpPr/>
          <p:nvPr/>
        </p:nvSpPr>
        <p:spPr>
          <a:xfrm>
            <a:off x="-161764"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1"/>
          <p:cNvSpPr txBox="1"/>
          <p:nvPr/>
        </p:nvSpPr>
        <p:spPr>
          <a:xfrm>
            <a:off x="537204" y="264757"/>
            <a:ext cx="2882668" cy="276935"/>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IN" sz="1800">
                <a:solidFill>
                  <a:srgbClr val="223669"/>
                </a:solidFill>
                <a:latin typeface="Times New Roman"/>
                <a:ea typeface="Times New Roman"/>
                <a:cs typeface="Times New Roman"/>
                <a:sym typeface="Times New Roman"/>
              </a:rPr>
              <a:t>Step-Wise Description</a:t>
            </a:r>
            <a:endParaRPr/>
          </a:p>
        </p:txBody>
      </p:sp>
      <p:sp>
        <p:nvSpPr>
          <p:cNvPr id="147" name="Google Shape;147;p11"/>
          <p:cNvSpPr/>
          <p:nvPr/>
        </p:nvSpPr>
        <p:spPr>
          <a:xfrm>
            <a:off x="-19384" y="108010"/>
            <a:ext cx="3096344" cy="4320479"/>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11"/>
          <p:cNvSpPr/>
          <p:nvPr/>
        </p:nvSpPr>
        <p:spPr>
          <a:xfrm>
            <a:off x="-1044624" y="128078"/>
            <a:ext cx="3456384" cy="4032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lt1"/>
                </a:solidFill>
                <a:latin typeface="Times New Roman"/>
                <a:ea typeface="Times New Roman"/>
                <a:cs typeface="Times New Roman"/>
                <a:sym typeface="Times New Roman"/>
              </a:rPr>
              <a:t>    SUMMARY</a:t>
            </a:r>
            <a:endParaRPr b="1" sz="1800">
              <a:solidFill>
                <a:schemeClr val="lt1"/>
              </a:solidFill>
              <a:latin typeface="Times New Roman"/>
              <a:ea typeface="Times New Roman"/>
              <a:cs typeface="Times New Roman"/>
              <a:sym typeface="Times New Roman"/>
            </a:endParaRPr>
          </a:p>
        </p:txBody>
      </p:sp>
      <p:sp>
        <p:nvSpPr>
          <p:cNvPr id="149" name="Google Shape;149;p11"/>
          <p:cNvSpPr/>
          <p:nvPr/>
        </p:nvSpPr>
        <p:spPr>
          <a:xfrm>
            <a:off x="-145708" y="197121"/>
            <a:ext cx="2016224" cy="51789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lt1"/>
                </a:solidFill>
                <a:latin typeface="Times New Roman"/>
                <a:ea typeface="Times New Roman"/>
                <a:cs typeface="Times New Roman"/>
                <a:sym typeface="Times New Roman"/>
              </a:rPr>
              <a:t>SUMMARY</a:t>
            </a:r>
            <a:endParaRPr b="1" sz="1800">
              <a:solidFill>
                <a:schemeClr val="lt1"/>
              </a:solidFill>
              <a:latin typeface="Times New Roman"/>
              <a:ea typeface="Times New Roman"/>
              <a:cs typeface="Times New Roman"/>
              <a:sym typeface="Times New Roman"/>
            </a:endParaRPr>
          </a:p>
        </p:txBody>
      </p:sp>
      <p:sp>
        <p:nvSpPr>
          <p:cNvPr id="150" name="Google Shape;150;p11"/>
          <p:cNvSpPr/>
          <p:nvPr/>
        </p:nvSpPr>
        <p:spPr>
          <a:xfrm>
            <a:off x="0" y="715011"/>
            <a:ext cx="8820472" cy="416373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                       A full-stack Java-based Ecommerce solution, combining front-end and back-end development, to deliver a comprehensive and secure financial management system. This platform includes features like user registration, authentication, fund transfers, balance inquiries, and transaction history. Built with Java, Spring Boot, HTML, CSS, and JavaScript, it ensures a seamless user experience with enhanced security measures. Successful implementation necessitates meticulous planning, integrated databases, rigorous testing, and ongoing maintenance to offer a reliable and user-friendly solution for efficient financial management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sp>
        <p:nvSpPr>
          <p:cNvPr id="155" name="Google Shape;155;p12"/>
          <p:cNvSpPr/>
          <p:nvPr/>
        </p:nvSpPr>
        <p:spPr>
          <a:xfrm>
            <a:off x="39197" y="33455"/>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2"/>
          <p:cNvSpPr txBox="1"/>
          <p:nvPr/>
        </p:nvSpPr>
        <p:spPr>
          <a:xfrm>
            <a:off x="331989" y="212671"/>
            <a:ext cx="3723562" cy="370294"/>
          </a:xfrm>
          <a:prstGeom prst="rect">
            <a:avLst/>
          </a:prstGeom>
          <a:noFill/>
          <a:ln>
            <a:noFill/>
          </a:ln>
        </p:spPr>
        <p:txBody>
          <a:bodyPr anchorCtr="0" anchor="t" bIns="0" lIns="0" spcFirstLastPara="1" rIns="0" wrap="square" tIns="0">
            <a:spAutoFit/>
          </a:bodyPr>
          <a:lstStyle/>
          <a:p>
            <a:pPr indent="0" lvl="0" marL="0" marR="0" rtl="0" algn="l">
              <a:lnSpc>
                <a:spcPct val="130291"/>
              </a:lnSpc>
              <a:spcBef>
                <a:spcPts val="0"/>
              </a:spcBef>
              <a:spcAft>
                <a:spcPts val="0"/>
              </a:spcAft>
              <a:buNone/>
            </a:pPr>
            <a:r>
              <a:rPr b="1" lang="en-IN" sz="2400">
                <a:solidFill>
                  <a:srgbClr val="C88C32"/>
                </a:solidFill>
                <a:latin typeface="Times New Roman"/>
                <a:ea typeface="Times New Roman"/>
                <a:cs typeface="Times New Roman"/>
                <a:sym typeface="Times New Roman"/>
              </a:rPr>
              <a:t>Assessment Parameter</a:t>
            </a:r>
            <a:endParaRPr/>
          </a:p>
        </p:txBody>
      </p:sp>
      <p:sp>
        <p:nvSpPr>
          <p:cNvPr id="157" name="Google Shape;157;p12"/>
          <p:cNvSpPr txBox="1"/>
          <p:nvPr/>
        </p:nvSpPr>
        <p:spPr>
          <a:xfrm>
            <a:off x="1033330" y="961899"/>
            <a:ext cx="1586186" cy="327269"/>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IN" sz="1000">
                <a:solidFill>
                  <a:srgbClr val="000000"/>
                </a:solidFill>
                <a:latin typeface="Times New Roman"/>
                <a:ea typeface="Times New Roman"/>
                <a:cs typeface="Times New Roman"/>
                <a:sym typeface="Times New Roman"/>
              </a:rPr>
              <a:t> Gather requirements for the</a:t>
            </a:r>
            <a:endParaRPr/>
          </a:p>
          <a:p>
            <a:pPr indent="0" lvl="0" marL="0" marR="0" rtl="0" algn="l">
              <a:lnSpc>
                <a:spcPct val="127300"/>
              </a:lnSpc>
              <a:spcBef>
                <a:spcPts val="0"/>
              </a:spcBef>
              <a:spcAft>
                <a:spcPts val="0"/>
              </a:spcAft>
              <a:buNone/>
            </a:pPr>
            <a:r>
              <a:rPr lang="en-IN" sz="1000">
                <a:solidFill>
                  <a:srgbClr val="000000"/>
                </a:solidFill>
                <a:latin typeface="Times New Roman"/>
                <a:ea typeface="Times New Roman"/>
                <a:cs typeface="Times New Roman"/>
                <a:sym typeface="Times New Roman"/>
              </a:rPr>
              <a:t>project</a:t>
            </a:r>
            <a:endParaRPr sz="1000">
              <a:solidFill>
                <a:srgbClr val="000000"/>
              </a:solidFill>
              <a:latin typeface="Times New Roman"/>
              <a:ea typeface="Times New Roman"/>
              <a:cs typeface="Times New Roman"/>
              <a:sym typeface="Times New Roman"/>
            </a:endParaRPr>
          </a:p>
        </p:txBody>
      </p:sp>
      <p:sp>
        <p:nvSpPr>
          <p:cNvPr id="158" name="Google Shape;158;p12"/>
          <p:cNvSpPr txBox="1"/>
          <p:nvPr/>
        </p:nvSpPr>
        <p:spPr>
          <a:xfrm>
            <a:off x="6706940" y="961898"/>
            <a:ext cx="1403730" cy="320601"/>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IN" sz="1000">
                <a:solidFill>
                  <a:srgbClr val="000000"/>
                </a:solidFill>
                <a:latin typeface="Times New Roman"/>
                <a:ea typeface="Times New Roman"/>
                <a:cs typeface="Times New Roman"/>
                <a:sym typeface="Times New Roman"/>
              </a:rPr>
              <a:t>Add Readme.md file with</a:t>
            </a:r>
            <a:endParaRPr/>
          </a:p>
          <a:p>
            <a:pPr indent="0" lvl="0" marL="0" marR="0" rtl="0" algn="l">
              <a:lnSpc>
                <a:spcPct val="120000"/>
              </a:lnSpc>
              <a:spcBef>
                <a:spcPts val="0"/>
              </a:spcBef>
              <a:spcAft>
                <a:spcPts val="0"/>
              </a:spcAft>
              <a:buNone/>
            </a:pPr>
            <a:r>
              <a:rPr lang="en-IN" sz="1000">
                <a:solidFill>
                  <a:srgbClr val="000000"/>
                </a:solidFill>
                <a:latin typeface="Times New Roman"/>
                <a:ea typeface="Times New Roman"/>
                <a:cs typeface="Times New Roman"/>
                <a:sym typeface="Times New Roman"/>
              </a:rPr>
              <a:t>Description of the project</a:t>
            </a:r>
            <a:endParaRPr/>
          </a:p>
        </p:txBody>
      </p:sp>
      <p:sp>
        <p:nvSpPr>
          <p:cNvPr id="159" name="Google Shape;159;p12"/>
          <p:cNvSpPr txBox="1"/>
          <p:nvPr/>
        </p:nvSpPr>
        <p:spPr>
          <a:xfrm>
            <a:off x="899592" y="2189405"/>
            <a:ext cx="1535820" cy="327269"/>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IN" sz="1000">
                <a:solidFill>
                  <a:srgbClr val="000000"/>
                </a:solidFill>
                <a:latin typeface="Times New Roman"/>
                <a:ea typeface="Times New Roman"/>
                <a:cs typeface="Times New Roman"/>
                <a:sym typeface="Times New Roman"/>
              </a:rPr>
              <a:t> Prepare databasedesign</a:t>
            </a:r>
            <a:endParaRPr sz="1000">
              <a:solidFill>
                <a:srgbClr val="000000"/>
              </a:solidFill>
              <a:latin typeface="Times New Roman"/>
              <a:ea typeface="Times New Roman"/>
              <a:cs typeface="Times New Roman"/>
              <a:sym typeface="Times New Roman"/>
            </a:endParaRPr>
          </a:p>
          <a:p>
            <a:pPr indent="0" lvl="0" marL="0" marR="0" rtl="0" algn="l">
              <a:lnSpc>
                <a:spcPct val="127300"/>
              </a:lnSpc>
              <a:spcBef>
                <a:spcPts val="0"/>
              </a:spcBef>
              <a:spcAft>
                <a:spcPts val="0"/>
              </a:spcAft>
              <a:buNone/>
            </a:pPr>
            <a:r>
              <a:rPr lang="en-IN" sz="1000">
                <a:solidFill>
                  <a:srgbClr val="000000"/>
                </a:solidFill>
                <a:latin typeface="Times New Roman"/>
                <a:ea typeface="Times New Roman"/>
                <a:cs typeface="Times New Roman"/>
                <a:sym typeface="Times New Roman"/>
              </a:rPr>
              <a:t>schemas</a:t>
            </a:r>
            <a:endParaRPr sz="1000">
              <a:solidFill>
                <a:srgbClr val="000000"/>
              </a:solidFill>
              <a:latin typeface="Times New Roman"/>
              <a:ea typeface="Times New Roman"/>
              <a:cs typeface="Times New Roman"/>
              <a:sym typeface="Times New Roman"/>
            </a:endParaRPr>
          </a:p>
        </p:txBody>
      </p:sp>
      <p:sp>
        <p:nvSpPr>
          <p:cNvPr id="160" name="Google Shape;160;p12"/>
          <p:cNvSpPr txBox="1"/>
          <p:nvPr/>
        </p:nvSpPr>
        <p:spPr>
          <a:xfrm>
            <a:off x="6878577" y="2189404"/>
            <a:ext cx="1941895" cy="320601"/>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IN" sz="1000">
                <a:solidFill>
                  <a:srgbClr val="000000"/>
                </a:solidFill>
                <a:latin typeface="Times New Roman"/>
                <a:ea typeface="Times New Roman"/>
                <a:cs typeface="Times New Roman"/>
                <a:sym typeface="Times New Roman"/>
              </a:rPr>
              <a:t>Commit all changes with"first</a:t>
            </a:r>
            <a:endParaRPr sz="1000">
              <a:solidFill>
                <a:srgbClr val="000000"/>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None/>
            </a:pPr>
            <a:r>
              <a:rPr lang="en-IN" sz="1000">
                <a:solidFill>
                  <a:srgbClr val="000000"/>
                </a:solidFill>
                <a:latin typeface="Times New Roman"/>
                <a:ea typeface="Times New Roman"/>
                <a:cs typeface="Times New Roman"/>
                <a:sym typeface="Times New Roman"/>
              </a:rPr>
              <a:t>commit"</a:t>
            </a:r>
            <a:endParaRPr/>
          </a:p>
        </p:txBody>
      </p:sp>
      <p:sp>
        <p:nvSpPr>
          <p:cNvPr id="161" name="Google Shape;161;p12"/>
          <p:cNvSpPr txBox="1"/>
          <p:nvPr/>
        </p:nvSpPr>
        <p:spPr>
          <a:xfrm>
            <a:off x="4055551" y="2269240"/>
            <a:ext cx="1198016" cy="335965"/>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IN" sz="1800">
                <a:solidFill>
                  <a:srgbClr val="223669"/>
                </a:solidFill>
                <a:latin typeface="EB Garamond"/>
                <a:ea typeface="EB Garamond"/>
                <a:cs typeface="EB Garamond"/>
                <a:sym typeface="EB Garamond"/>
              </a:rPr>
              <a:t>Check-List</a:t>
            </a:r>
            <a:endParaRPr/>
          </a:p>
        </p:txBody>
      </p:sp>
      <p:sp>
        <p:nvSpPr>
          <p:cNvPr id="162" name="Google Shape;162;p12"/>
          <p:cNvSpPr txBox="1"/>
          <p:nvPr/>
        </p:nvSpPr>
        <p:spPr>
          <a:xfrm>
            <a:off x="1316032" y="3449640"/>
            <a:ext cx="1286256" cy="321819"/>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IN" sz="1000">
                <a:solidFill>
                  <a:srgbClr val="000000"/>
                </a:solidFill>
                <a:latin typeface="Times New Roman"/>
                <a:ea typeface="Times New Roman"/>
                <a:cs typeface="Times New Roman"/>
                <a:sym typeface="Times New Roman"/>
              </a:rPr>
              <a:t> Get your initial project</a:t>
            </a:r>
            <a:endParaRPr/>
          </a:p>
          <a:p>
            <a:pPr indent="0" lvl="0" marL="0" marR="0" rtl="0" algn="l">
              <a:lnSpc>
                <a:spcPct val="127300"/>
              </a:lnSpc>
              <a:spcBef>
                <a:spcPts val="0"/>
              </a:spcBef>
              <a:spcAft>
                <a:spcPts val="0"/>
              </a:spcAft>
              <a:buNone/>
            </a:pPr>
            <a:r>
              <a:rPr lang="en-IN" sz="1000">
                <a:solidFill>
                  <a:srgbClr val="000000"/>
                </a:solidFill>
                <a:latin typeface="Times New Roman"/>
                <a:ea typeface="Times New Roman"/>
                <a:cs typeface="Times New Roman"/>
                <a:sym typeface="Times New Roman"/>
              </a:rPr>
              <a:t>Structure ready</a:t>
            </a:r>
            <a:endParaRPr sz="1000">
              <a:solidFill>
                <a:srgbClr val="000000"/>
              </a:solidFill>
              <a:latin typeface="Times New Roman"/>
              <a:ea typeface="Times New Roman"/>
              <a:cs typeface="Times New Roman"/>
              <a:sym typeface="Times New Roman"/>
            </a:endParaRPr>
          </a:p>
        </p:txBody>
      </p:sp>
      <p:sp>
        <p:nvSpPr>
          <p:cNvPr id="163" name="Google Shape;163;p12"/>
          <p:cNvSpPr txBox="1"/>
          <p:nvPr/>
        </p:nvSpPr>
        <p:spPr>
          <a:xfrm>
            <a:off x="6693712" y="3363838"/>
            <a:ext cx="1766719" cy="321819"/>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IN" sz="1000">
                <a:solidFill>
                  <a:srgbClr val="000000"/>
                </a:solidFill>
                <a:latin typeface="Times New Roman"/>
                <a:ea typeface="Times New Roman"/>
                <a:cs typeface="Times New Roman"/>
                <a:sym typeface="Times New Roman"/>
              </a:rPr>
              <a:t> create arepository on github  Realted to project</a:t>
            </a:r>
            <a:endParaRPr sz="1000">
              <a:solidFill>
                <a:srgbClr val="000000"/>
              </a:solidFill>
              <a:latin typeface="Times New Roman"/>
              <a:ea typeface="Times New Roman"/>
              <a:cs typeface="Times New Roman"/>
              <a:sym typeface="Times New Roman"/>
            </a:endParaRPr>
          </a:p>
        </p:txBody>
      </p:sp>
      <p:sp>
        <p:nvSpPr>
          <p:cNvPr id="164" name="Google Shape;164;p12"/>
          <p:cNvSpPr txBox="1"/>
          <p:nvPr/>
        </p:nvSpPr>
        <p:spPr>
          <a:xfrm>
            <a:off x="2318307" y="4335540"/>
            <a:ext cx="1251585" cy="159339"/>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IN" sz="1000">
                <a:solidFill>
                  <a:srgbClr val="000000"/>
                </a:solidFill>
                <a:latin typeface="Times New Roman"/>
                <a:ea typeface="Times New Roman"/>
                <a:cs typeface="Times New Roman"/>
                <a:sym typeface="Times New Roman"/>
              </a:rPr>
              <a:t> Initiate a git repository</a:t>
            </a:r>
            <a:endParaRPr sz="1000">
              <a:solidFill>
                <a:srgbClr val="000000"/>
              </a:solidFill>
              <a:latin typeface="Times New Roman"/>
              <a:ea typeface="Times New Roman"/>
              <a:cs typeface="Times New Roman"/>
              <a:sym typeface="Times New Roman"/>
            </a:endParaRPr>
          </a:p>
        </p:txBody>
      </p:sp>
      <p:sp>
        <p:nvSpPr>
          <p:cNvPr id="165" name="Google Shape;165;p12"/>
          <p:cNvSpPr txBox="1"/>
          <p:nvPr/>
        </p:nvSpPr>
        <p:spPr>
          <a:xfrm>
            <a:off x="5676365" y="4335540"/>
            <a:ext cx="1532635" cy="16055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IN" sz="1000">
                <a:solidFill>
                  <a:srgbClr val="000000"/>
                </a:solidFill>
                <a:latin typeface="Times New Roman"/>
                <a:ea typeface="Times New Roman"/>
                <a:cs typeface="Times New Roman"/>
                <a:sym typeface="Times New Roman"/>
              </a:rPr>
              <a:t> Push your change to github</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9" name="Shape 169"/>
        <p:cNvGrpSpPr/>
        <p:nvPr/>
      </p:nvGrpSpPr>
      <p:grpSpPr>
        <a:xfrm>
          <a:off x="0" y="0"/>
          <a:ext cx="0" cy="0"/>
          <a:chOff x="0" y="0"/>
          <a:chExt cx="0" cy="0"/>
        </a:xfrm>
      </p:grpSpPr>
      <p:sp>
        <p:nvSpPr>
          <p:cNvPr id="170" name="Google Shape;170;p13"/>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3"/>
          <p:cNvSpPr txBox="1"/>
          <p:nvPr/>
        </p:nvSpPr>
        <p:spPr>
          <a:xfrm>
            <a:off x="3629445" y="894406"/>
            <a:ext cx="2183510" cy="306705"/>
          </a:xfrm>
          <a:prstGeom prst="rect">
            <a:avLst/>
          </a:prstGeom>
          <a:noFill/>
          <a:ln>
            <a:noFill/>
          </a:ln>
        </p:spPr>
        <p:txBody>
          <a:bodyPr anchorCtr="0" anchor="t" bIns="0" lIns="0" spcFirstLastPara="1" rIns="0" wrap="square" tIns="0">
            <a:spAutoFit/>
          </a:bodyPr>
          <a:lstStyle/>
          <a:p>
            <a:pPr indent="0" lvl="0" marL="0" marR="0" rtl="0" algn="l">
              <a:lnSpc>
                <a:spcPct val="117499"/>
              </a:lnSpc>
              <a:spcBef>
                <a:spcPts val="0"/>
              </a:spcBef>
              <a:spcAft>
                <a:spcPts val="0"/>
              </a:spcAft>
              <a:buNone/>
            </a:pPr>
            <a:r>
              <a:rPr b="1" lang="en-IN" sz="1800">
                <a:solidFill>
                  <a:srgbClr val="FFFFFF"/>
                </a:solidFill>
                <a:latin typeface="Public Sans"/>
                <a:ea typeface="Public Sans"/>
                <a:cs typeface="Public Sans"/>
                <a:sym typeface="Public Sans"/>
              </a:rPr>
              <a:t>Submission Github</a:t>
            </a:r>
            <a:endParaRPr/>
          </a:p>
        </p:txBody>
      </p:sp>
      <p:sp>
        <p:nvSpPr>
          <p:cNvPr id="172" name="Google Shape;172;p13"/>
          <p:cNvSpPr txBox="1"/>
          <p:nvPr/>
        </p:nvSpPr>
        <p:spPr>
          <a:xfrm>
            <a:off x="2555776" y="1491630"/>
            <a:ext cx="4392600" cy="184800"/>
          </a:xfrm>
          <a:prstGeom prst="rect">
            <a:avLst/>
          </a:prstGeom>
          <a:noFill/>
          <a:ln>
            <a:noFill/>
          </a:ln>
        </p:spPr>
        <p:txBody>
          <a:bodyPr anchorCtr="0" anchor="t" bIns="0" lIns="0" spcFirstLastPara="1" rIns="0" wrap="square" tIns="0">
            <a:spAutoFit/>
          </a:bodyPr>
          <a:lstStyle/>
          <a:p>
            <a:pPr indent="0" lvl="0" marL="0" marR="0" rtl="0" algn="l">
              <a:lnSpc>
                <a:spcPct val="137083"/>
              </a:lnSpc>
              <a:spcBef>
                <a:spcPts val="0"/>
              </a:spcBef>
              <a:spcAft>
                <a:spcPts val="0"/>
              </a:spcAft>
              <a:buNone/>
            </a:pPr>
            <a:r>
              <a:rPr b="1" lang="en-IN" sz="1200" u="sng">
                <a:solidFill>
                  <a:srgbClr val="538CD5"/>
                </a:solidFill>
                <a:latin typeface="Times New Roman"/>
                <a:ea typeface="Times New Roman"/>
                <a:cs typeface="Times New Roman"/>
                <a:sym typeface="Times New Roman"/>
                <a:hlinkClick r:id="rId4">
                  <a:extLst>
                    <a:ext uri="{A12FA001-AC4F-418D-AE19-62706E023703}">
                      <ahyp:hlinkClr val="tx"/>
                    </a:ext>
                  </a:extLst>
                </a:hlinkClick>
              </a:rPr>
              <a:t> </a:t>
            </a:r>
            <a:r>
              <a:rPr b="1" lang="en-IN" sz="1200">
                <a:solidFill>
                  <a:srgbClr val="538CD5"/>
                </a:solidFill>
                <a:latin typeface="Times New Roman"/>
                <a:ea typeface="Times New Roman"/>
                <a:cs typeface="Times New Roman"/>
                <a:sym typeface="Times New Roman"/>
              </a:rPr>
              <a:t>https://github.com/mohanrajjana/NM-APEC-IT-GROUP4</a:t>
            </a:r>
            <a:endParaRPr b="1" sz="1200">
              <a:solidFill>
                <a:srgbClr val="538CD5"/>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6" name="Shape 176"/>
        <p:cNvGrpSpPr/>
        <p:nvPr/>
      </p:nvGrpSpPr>
      <p:grpSpPr>
        <a:xfrm>
          <a:off x="0" y="0"/>
          <a:ext cx="0" cy="0"/>
          <a:chOff x="0" y="0"/>
          <a:chExt cx="0" cy="0"/>
        </a:xfrm>
      </p:grpSpPr>
      <p:sp>
        <p:nvSpPr>
          <p:cNvPr id="177" name="Google Shape;177;p14"/>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 name="Shape 26"/>
        <p:cNvGrpSpPr/>
        <p:nvPr/>
      </p:nvGrpSpPr>
      <p:grpSpPr>
        <a:xfrm>
          <a:off x="0" y="0"/>
          <a:ext cx="0" cy="0"/>
          <a:chOff x="0" y="0"/>
          <a:chExt cx="0" cy="0"/>
        </a:xfrm>
      </p:grpSpPr>
      <p:sp>
        <p:nvSpPr>
          <p:cNvPr id="27" name="Google Shape;27;p2"/>
          <p:cNvSpPr/>
          <p:nvPr/>
        </p:nvSpPr>
        <p:spPr>
          <a:xfrm>
            <a:off x="-108520" y="0"/>
            <a:ext cx="10620672" cy="5236046"/>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2"/>
          <p:cNvSpPr txBox="1"/>
          <p:nvPr/>
        </p:nvSpPr>
        <p:spPr>
          <a:xfrm>
            <a:off x="234710" y="825130"/>
            <a:ext cx="3617210" cy="295978"/>
          </a:xfrm>
          <a:prstGeom prst="rect">
            <a:avLst/>
          </a:prstGeom>
          <a:noFill/>
          <a:ln>
            <a:noFill/>
          </a:ln>
        </p:spPr>
        <p:txBody>
          <a:bodyPr anchorCtr="0" anchor="t" bIns="0" lIns="0" spcFirstLastPara="1" rIns="0" wrap="square" tIns="0">
            <a:spAutoFit/>
          </a:bodyPr>
          <a:lstStyle/>
          <a:p>
            <a:pPr indent="0" lvl="0" marL="0" marR="0" rtl="0" algn="l">
              <a:lnSpc>
                <a:spcPct val="128810"/>
              </a:lnSpc>
              <a:spcBef>
                <a:spcPts val="0"/>
              </a:spcBef>
              <a:spcAft>
                <a:spcPts val="0"/>
              </a:spcAft>
              <a:buNone/>
            </a:pPr>
            <a:r>
              <a:rPr b="1" lang="en-IN" sz="1850">
                <a:solidFill>
                  <a:srgbClr val="C88C32"/>
                </a:solidFill>
                <a:latin typeface="Times New Roman"/>
                <a:ea typeface="Times New Roman"/>
                <a:cs typeface="Times New Roman"/>
                <a:sym typeface="Times New Roman"/>
              </a:rPr>
              <a:t>Money Transfer Application</a:t>
            </a:r>
            <a:endParaRPr b="1" sz="1850">
              <a:solidFill>
                <a:srgbClr val="C88C32"/>
              </a:solidFill>
              <a:latin typeface="Times New Roman"/>
              <a:ea typeface="Times New Roman"/>
              <a:cs typeface="Times New Roman"/>
              <a:sym typeface="Times New Roman"/>
            </a:endParaRPr>
          </a:p>
        </p:txBody>
      </p:sp>
      <p:sp>
        <p:nvSpPr>
          <p:cNvPr id="29" name="Google Shape;29;p2"/>
          <p:cNvSpPr txBox="1"/>
          <p:nvPr/>
        </p:nvSpPr>
        <p:spPr>
          <a:xfrm>
            <a:off x="236135" y="1345039"/>
            <a:ext cx="215428"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lang="en-IN" sz="1400">
                <a:solidFill>
                  <a:srgbClr val="FFFFFF"/>
                </a:solidFill>
                <a:latin typeface="Arial"/>
                <a:ea typeface="Arial"/>
                <a:cs typeface="Arial"/>
                <a:sym typeface="Arial"/>
              </a:rPr>
              <a:t>▪</a:t>
            </a:r>
            <a:endParaRPr/>
          </a:p>
        </p:txBody>
      </p:sp>
      <p:sp>
        <p:nvSpPr>
          <p:cNvPr id="30" name="Google Shape;30;p2"/>
          <p:cNvSpPr txBox="1"/>
          <p:nvPr/>
        </p:nvSpPr>
        <p:spPr>
          <a:xfrm>
            <a:off x="343849" y="1331119"/>
            <a:ext cx="4186662" cy="907749"/>
          </a:xfrm>
          <a:prstGeom prst="rect">
            <a:avLst/>
          </a:prstGeom>
          <a:noFill/>
          <a:ln>
            <a:noFill/>
          </a:ln>
        </p:spPr>
        <p:txBody>
          <a:bodyPr anchorCtr="0" anchor="t" bIns="0" lIns="0" spcFirstLastPara="1" rIns="0" wrap="square" tIns="0">
            <a:spAutoFit/>
          </a:bodyPr>
          <a:lstStyle/>
          <a:p>
            <a:pPr indent="0" lvl="0" marL="0" marR="0" rtl="0" algn="l">
              <a:lnSpc>
                <a:spcPct val="128571"/>
              </a:lnSpc>
              <a:spcBef>
                <a:spcPts val="0"/>
              </a:spcBef>
              <a:spcAft>
                <a:spcPts val="0"/>
              </a:spcAft>
              <a:buNone/>
            </a:pPr>
            <a:r>
              <a:rPr lang="en-IN" sz="1400">
                <a:solidFill>
                  <a:schemeClr val="lt1"/>
                </a:solidFill>
                <a:latin typeface="Times New Roman"/>
                <a:ea typeface="Times New Roman"/>
                <a:cs typeface="Times New Roman"/>
                <a:sym typeface="Times New Roman"/>
              </a:rPr>
              <a:t>    A Money Transfer Application offers a secure and user-friendly solution for seamless fund transfers and financial management, empowering developers to create a cutting-edge financial tool.</a:t>
            </a:r>
            <a:endParaRPr sz="1400">
              <a:solidFill>
                <a:schemeClr val="lt1"/>
              </a:solidFill>
              <a:latin typeface="Times New Roman"/>
              <a:ea typeface="Times New Roman"/>
              <a:cs typeface="Times New Roman"/>
              <a:sym typeface="Times New Roman"/>
            </a:endParaRPr>
          </a:p>
        </p:txBody>
      </p:sp>
      <p:sp>
        <p:nvSpPr>
          <p:cNvPr id="31" name="Google Shape;31;p2"/>
          <p:cNvSpPr txBox="1"/>
          <p:nvPr/>
        </p:nvSpPr>
        <p:spPr>
          <a:xfrm>
            <a:off x="461147" y="2493727"/>
            <a:ext cx="1436143"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b="1" lang="en-IN" sz="1400">
                <a:solidFill>
                  <a:srgbClr val="C88C32"/>
                </a:solidFill>
                <a:latin typeface="Arial"/>
                <a:ea typeface="Arial"/>
                <a:cs typeface="Arial"/>
                <a:sym typeface="Arial"/>
              </a:rPr>
              <a:t>LMS Username</a:t>
            </a:r>
            <a:endParaRPr/>
          </a:p>
        </p:txBody>
      </p:sp>
      <p:sp>
        <p:nvSpPr>
          <p:cNvPr id="32" name="Google Shape;32;p2"/>
          <p:cNvSpPr txBox="1"/>
          <p:nvPr/>
        </p:nvSpPr>
        <p:spPr>
          <a:xfrm>
            <a:off x="2764254" y="2493727"/>
            <a:ext cx="636661"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b="1" lang="en-IN" sz="1400">
                <a:solidFill>
                  <a:srgbClr val="C88C32"/>
                </a:solidFill>
                <a:latin typeface="Arial"/>
                <a:ea typeface="Arial"/>
                <a:cs typeface="Arial"/>
                <a:sym typeface="Arial"/>
              </a:rPr>
              <a:t>Name</a:t>
            </a:r>
            <a:endParaRPr/>
          </a:p>
        </p:txBody>
      </p:sp>
      <p:sp>
        <p:nvSpPr>
          <p:cNvPr id="33" name="Google Shape;33;p2"/>
          <p:cNvSpPr txBox="1"/>
          <p:nvPr/>
        </p:nvSpPr>
        <p:spPr>
          <a:xfrm>
            <a:off x="4355976" y="2448880"/>
            <a:ext cx="646385"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b="1" lang="en-IN" sz="1400">
                <a:solidFill>
                  <a:srgbClr val="C88C32"/>
                </a:solidFill>
                <a:latin typeface="Arial"/>
                <a:ea typeface="Arial"/>
                <a:cs typeface="Arial"/>
                <a:sym typeface="Arial"/>
              </a:rPr>
              <a:t>Batch</a:t>
            </a:r>
            <a:endParaRPr/>
          </a:p>
        </p:txBody>
      </p:sp>
      <p:sp>
        <p:nvSpPr>
          <p:cNvPr id="34" name="Google Shape;34;p2"/>
          <p:cNvSpPr txBox="1"/>
          <p:nvPr/>
        </p:nvSpPr>
        <p:spPr>
          <a:xfrm>
            <a:off x="234710" y="2844136"/>
            <a:ext cx="18890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AU420420205019</a:t>
            </a:r>
            <a:endParaRPr/>
          </a:p>
        </p:txBody>
      </p:sp>
      <p:sp>
        <p:nvSpPr>
          <p:cNvPr id="35" name="Google Shape;35;p2"/>
          <p:cNvSpPr txBox="1"/>
          <p:nvPr/>
        </p:nvSpPr>
        <p:spPr>
          <a:xfrm>
            <a:off x="234710" y="3248441"/>
            <a:ext cx="18890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AU420420205304</a:t>
            </a:r>
            <a:endParaRPr/>
          </a:p>
        </p:txBody>
      </p:sp>
      <p:sp>
        <p:nvSpPr>
          <p:cNvPr id="36" name="Google Shape;36;p2"/>
          <p:cNvSpPr txBox="1"/>
          <p:nvPr/>
        </p:nvSpPr>
        <p:spPr>
          <a:xfrm>
            <a:off x="234711" y="3617773"/>
            <a:ext cx="18890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AU420420205305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2"/>
          <p:cNvSpPr txBox="1"/>
          <p:nvPr/>
        </p:nvSpPr>
        <p:spPr>
          <a:xfrm>
            <a:off x="234710" y="4039054"/>
            <a:ext cx="18890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AU420420205007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 name="Google Shape;38;p2"/>
          <p:cNvSpPr txBox="1"/>
          <p:nvPr/>
        </p:nvSpPr>
        <p:spPr>
          <a:xfrm>
            <a:off x="2148748" y="2795553"/>
            <a:ext cx="18890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NILAMAGAN J</a:t>
            </a:r>
            <a:endParaRPr/>
          </a:p>
        </p:txBody>
      </p:sp>
      <p:sp>
        <p:nvSpPr>
          <p:cNvPr id="39" name="Google Shape;39;p2"/>
          <p:cNvSpPr txBox="1"/>
          <p:nvPr/>
        </p:nvSpPr>
        <p:spPr>
          <a:xfrm>
            <a:off x="2123728" y="3217309"/>
            <a:ext cx="18890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MOHAN RAJ J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txBox="1"/>
          <p:nvPr/>
        </p:nvSpPr>
        <p:spPr>
          <a:xfrm>
            <a:off x="2143988" y="3617773"/>
            <a:ext cx="18890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GOPI 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txBox="1"/>
          <p:nvPr/>
        </p:nvSpPr>
        <p:spPr>
          <a:xfrm>
            <a:off x="2143987" y="3997869"/>
            <a:ext cx="18372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GANESAN k </a:t>
            </a:r>
            <a:endParaRPr/>
          </a:p>
        </p:txBody>
      </p:sp>
      <p:sp>
        <p:nvSpPr>
          <p:cNvPr id="42" name="Google Shape;42;p2"/>
          <p:cNvSpPr txBox="1"/>
          <p:nvPr/>
        </p:nvSpPr>
        <p:spPr>
          <a:xfrm>
            <a:off x="4135310" y="2844136"/>
            <a:ext cx="7904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CA02</a:t>
            </a:r>
            <a:endParaRPr/>
          </a:p>
        </p:txBody>
      </p:sp>
      <p:sp>
        <p:nvSpPr>
          <p:cNvPr id="43" name="Google Shape;43;p2"/>
          <p:cNvSpPr txBox="1"/>
          <p:nvPr/>
        </p:nvSpPr>
        <p:spPr>
          <a:xfrm>
            <a:off x="4126547" y="3194013"/>
            <a:ext cx="7904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CA02</a:t>
            </a:r>
            <a:endParaRPr/>
          </a:p>
        </p:txBody>
      </p:sp>
      <p:sp>
        <p:nvSpPr>
          <p:cNvPr id="44" name="Google Shape;44;p2"/>
          <p:cNvSpPr txBox="1"/>
          <p:nvPr/>
        </p:nvSpPr>
        <p:spPr>
          <a:xfrm>
            <a:off x="4111832" y="3617772"/>
            <a:ext cx="86705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CA02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txBox="1"/>
          <p:nvPr/>
        </p:nvSpPr>
        <p:spPr>
          <a:xfrm>
            <a:off x="4118492" y="4022076"/>
            <a:ext cx="7904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CA02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sp>
        <p:nvSpPr>
          <p:cNvPr id="50" name="Google Shape;50;p3"/>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3"/>
          <p:cNvSpPr txBox="1"/>
          <p:nvPr/>
        </p:nvSpPr>
        <p:spPr>
          <a:xfrm>
            <a:off x="537203" y="264756"/>
            <a:ext cx="1748941" cy="275332"/>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IN" sz="1800">
                <a:solidFill>
                  <a:srgbClr val="223669"/>
                </a:solidFill>
                <a:latin typeface="Times New Roman"/>
                <a:ea typeface="Times New Roman"/>
                <a:cs typeface="Times New Roman"/>
                <a:sym typeface="Times New Roman"/>
              </a:rPr>
              <a:t>Task-1</a:t>
            </a:r>
            <a:endParaRPr/>
          </a:p>
        </p:txBody>
      </p:sp>
      <p:sp>
        <p:nvSpPr>
          <p:cNvPr id="52" name="Google Shape;52;p3"/>
          <p:cNvSpPr txBox="1"/>
          <p:nvPr/>
        </p:nvSpPr>
        <p:spPr>
          <a:xfrm>
            <a:off x="559053" y="582795"/>
            <a:ext cx="3292867" cy="250068"/>
          </a:xfrm>
          <a:prstGeom prst="rect">
            <a:avLst/>
          </a:prstGeom>
          <a:noFill/>
          <a:ln>
            <a:noFill/>
          </a:ln>
        </p:spPr>
        <p:txBody>
          <a:bodyPr anchorCtr="0" anchor="t" bIns="0" lIns="0" spcFirstLastPara="1" rIns="0" wrap="square" tIns="0">
            <a:spAutoFit/>
          </a:bodyPr>
          <a:lstStyle/>
          <a:p>
            <a:pPr indent="0" lvl="0" marL="0" marR="0" rtl="0" algn="l">
              <a:lnSpc>
                <a:spcPct val="130250"/>
              </a:lnSpc>
              <a:spcBef>
                <a:spcPts val="0"/>
              </a:spcBef>
              <a:spcAft>
                <a:spcPts val="0"/>
              </a:spcAft>
              <a:buNone/>
            </a:pPr>
            <a:r>
              <a:rPr b="1" lang="en-IN" sz="1600">
                <a:solidFill>
                  <a:srgbClr val="0B5394"/>
                </a:solidFill>
                <a:latin typeface="Times New Roman"/>
                <a:ea typeface="Times New Roman"/>
                <a:cs typeface="Times New Roman"/>
                <a:sym typeface="Times New Roman"/>
              </a:rPr>
              <a:t>Creation of SRS &amp;Github</a:t>
            </a:r>
            <a:endParaRPr b="1" sz="1600">
              <a:solidFill>
                <a:srgbClr val="0B5394"/>
              </a:solidFill>
              <a:latin typeface="Times New Roman"/>
              <a:ea typeface="Times New Roman"/>
              <a:cs typeface="Times New Roman"/>
              <a:sym typeface="Times New Roman"/>
            </a:endParaRPr>
          </a:p>
        </p:txBody>
      </p:sp>
      <p:sp>
        <p:nvSpPr>
          <p:cNvPr id="53" name="Google Shape;53;p3"/>
          <p:cNvSpPr txBox="1"/>
          <p:nvPr/>
        </p:nvSpPr>
        <p:spPr>
          <a:xfrm>
            <a:off x="712999" y="915689"/>
            <a:ext cx="215428" cy="6972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lang="en-IN" sz="1400">
                <a:solidFill>
                  <a:srgbClr val="000000"/>
                </a:solidFill>
                <a:latin typeface="Arial"/>
                <a:ea typeface="Arial"/>
                <a:cs typeface="Arial"/>
                <a:sym typeface="Arial"/>
              </a:rPr>
              <a:t>▪</a:t>
            </a:r>
            <a:endParaRPr/>
          </a:p>
          <a:p>
            <a:pPr indent="0" lvl="0" marL="0" marR="0" rtl="0" algn="l">
              <a:lnSpc>
                <a:spcPct val="111714"/>
              </a:lnSpc>
              <a:spcBef>
                <a:spcPts val="248"/>
              </a:spcBef>
              <a:spcAft>
                <a:spcPts val="0"/>
              </a:spcAft>
              <a:buNone/>
            </a:pPr>
            <a:r>
              <a:rPr lang="en-IN" sz="1400">
                <a:solidFill>
                  <a:srgbClr val="000000"/>
                </a:solidFill>
                <a:latin typeface="Arial"/>
                <a:ea typeface="Arial"/>
                <a:cs typeface="Arial"/>
                <a:sym typeface="Arial"/>
              </a:rPr>
              <a:t>▪</a:t>
            </a:r>
            <a:endParaRPr/>
          </a:p>
          <a:p>
            <a:pPr indent="0" lvl="0" marL="0" marR="0" rtl="0" algn="l">
              <a:lnSpc>
                <a:spcPct val="111714"/>
              </a:lnSpc>
              <a:spcBef>
                <a:spcPts val="248"/>
              </a:spcBef>
              <a:spcAft>
                <a:spcPts val="0"/>
              </a:spcAft>
              <a:buNone/>
            </a:pPr>
            <a:r>
              <a:rPr lang="en-IN" sz="1400">
                <a:solidFill>
                  <a:srgbClr val="000000"/>
                </a:solidFill>
                <a:latin typeface="Arial"/>
                <a:ea typeface="Arial"/>
                <a:cs typeface="Arial"/>
                <a:sym typeface="Arial"/>
              </a:rPr>
              <a:t>▪</a:t>
            </a:r>
            <a:endParaRPr/>
          </a:p>
        </p:txBody>
      </p:sp>
      <p:sp>
        <p:nvSpPr>
          <p:cNvPr id="54" name="Google Shape;54;p3"/>
          <p:cNvSpPr txBox="1"/>
          <p:nvPr/>
        </p:nvSpPr>
        <p:spPr>
          <a:xfrm>
            <a:off x="1030499" y="900802"/>
            <a:ext cx="4621621" cy="676917"/>
          </a:xfrm>
          <a:prstGeom prst="rect">
            <a:avLst/>
          </a:prstGeom>
          <a:noFill/>
          <a:ln>
            <a:noFill/>
          </a:ln>
        </p:spPr>
        <p:txBody>
          <a:bodyPr anchorCtr="0" anchor="t" bIns="0" lIns="0" spcFirstLastPara="1" rIns="0" wrap="square" tIns="0">
            <a:spAutoFit/>
          </a:bodyPr>
          <a:lstStyle/>
          <a:p>
            <a:pPr indent="0" lvl="0" marL="0" marR="0" rtl="0" algn="l">
              <a:lnSpc>
                <a:spcPct val="128571"/>
              </a:lnSpc>
              <a:spcBef>
                <a:spcPts val="0"/>
              </a:spcBef>
              <a:spcAft>
                <a:spcPts val="0"/>
              </a:spcAft>
              <a:buNone/>
            </a:pPr>
            <a:r>
              <a:rPr lang="en-IN" sz="1400">
                <a:solidFill>
                  <a:srgbClr val="000000"/>
                </a:solidFill>
                <a:latin typeface="Times New Roman"/>
                <a:ea typeface="Times New Roman"/>
                <a:cs typeface="Times New Roman"/>
                <a:sym typeface="Times New Roman"/>
              </a:rPr>
              <a:t>Create SRS:“E-COMMERCE WEBSITE”</a:t>
            </a:r>
            <a:endParaRPr/>
          </a:p>
          <a:p>
            <a:pPr indent="0" lvl="0" marL="0" marR="0" rtl="0" algn="l">
              <a:lnSpc>
                <a:spcPct val="128571"/>
              </a:lnSpc>
              <a:spcBef>
                <a:spcPts val="12"/>
              </a:spcBef>
              <a:spcAft>
                <a:spcPts val="0"/>
              </a:spcAft>
              <a:buNone/>
            </a:pPr>
            <a:r>
              <a:rPr lang="en-IN" sz="1400">
                <a:solidFill>
                  <a:srgbClr val="000000"/>
                </a:solidFill>
                <a:latin typeface="Times New Roman"/>
                <a:ea typeface="Times New Roman"/>
                <a:cs typeface="Times New Roman"/>
                <a:sym typeface="Times New Roman"/>
              </a:rPr>
              <a:t>Creation &amp;Set-up of Github account</a:t>
            </a:r>
            <a:endParaRPr/>
          </a:p>
          <a:p>
            <a:pPr indent="0" lvl="0" marL="0" marR="0" rtl="0" algn="l">
              <a:lnSpc>
                <a:spcPct val="128571"/>
              </a:lnSpc>
              <a:spcBef>
                <a:spcPts val="12"/>
              </a:spcBef>
              <a:spcAft>
                <a:spcPts val="0"/>
              </a:spcAft>
              <a:buNone/>
            </a:pPr>
            <a:r>
              <a:rPr lang="en-IN" sz="1400">
                <a:solidFill>
                  <a:srgbClr val="000000"/>
                </a:solidFill>
                <a:latin typeface="Times New Roman"/>
                <a:ea typeface="Times New Roman"/>
                <a:cs typeface="Times New Roman"/>
                <a:sym typeface="Times New Roman"/>
              </a:rPr>
              <a:t>Creation &amp;Hands-on to various commands of Git Bash</a:t>
            </a:r>
            <a:endParaRPr/>
          </a:p>
        </p:txBody>
      </p:sp>
      <p:sp>
        <p:nvSpPr>
          <p:cNvPr id="55" name="Google Shape;55;p3"/>
          <p:cNvSpPr txBox="1"/>
          <p:nvPr/>
        </p:nvSpPr>
        <p:spPr>
          <a:xfrm>
            <a:off x="580887" y="1850737"/>
            <a:ext cx="1748942" cy="256480"/>
          </a:xfrm>
          <a:prstGeom prst="rect">
            <a:avLst/>
          </a:prstGeom>
          <a:noFill/>
          <a:ln>
            <a:noFill/>
          </a:ln>
        </p:spPr>
        <p:txBody>
          <a:bodyPr anchorCtr="0" anchor="t" bIns="0" lIns="0" spcFirstLastPara="1" rIns="0" wrap="square" tIns="0">
            <a:spAutoFit/>
          </a:bodyPr>
          <a:lstStyle/>
          <a:p>
            <a:pPr indent="0" lvl="0" marL="0" marR="0" rtl="0" algn="l">
              <a:lnSpc>
                <a:spcPct val="130250"/>
              </a:lnSpc>
              <a:spcBef>
                <a:spcPts val="0"/>
              </a:spcBef>
              <a:spcAft>
                <a:spcPts val="0"/>
              </a:spcAft>
              <a:buNone/>
            </a:pPr>
            <a:r>
              <a:rPr b="1" lang="en-IN" sz="1600">
                <a:solidFill>
                  <a:srgbClr val="0B5394"/>
                </a:solidFill>
                <a:latin typeface="Times New Roman"/>
                <a:ea typeface="Times New Roman"/>
                <a:cs typeface="Times New Roman"/>
                <a:sym typeface="Times New Roman"/>
              </a:rPr>
              <a:t>Evaluation Metric</a:t>
            </a:r>
            <a:r>
              <a:rPr b="1" lang="en-IN" sz="1600">
                <a:solidFill>
                  <a:srgbClr val="0B5394"/>
                </a:solidFill>
                <a:latin typeface="EB Garamond"/>
                <a:ea typeface="EB Garamond"/>
                <a:cs typeface="EB Garamond"/>
                <a:sym typeface="EB Garamond"/>
              </a:rPr>
              <a:t>:</a:t>
            </a:r>
            <a:endParaRPr/>
          </a:p>
        </p:txBody>
      </p:sp>
      <p:sp>
        <p:nvSpPr>
          <p:cNvPr id="56" name="Google Shape;56;p3"/>
          <p:cNvSpPr txBox="1"/>
          <p:nvPr/>
        </p:nvSpPr>
        <p:spPr>
          <a:xfrm>
            <a:off x="720600" y="2143749"/>
            <a:ext cx="3491360" cy="215252"/>
          </a:xfrm>
          <a:prstGeom prst="rect">
            <a:avLst/>
          </a:prstGeom>
          <a:noFill/>
          <a:ln>
            <a:noFill/>
          </a:ln>
        </p:spPr>
        <p:txBody>
          <a:bodyPr anchorCtr="0" anchor="t" bIns="0" lIns="0" spcFirstLastPara="1" rIns="0" wrap="square" tIns="0">
            <a:spAutoFit/>
          </a:bodyPr>
          <a:lstStyle/>
          <a:p>
            <a:pPr indent="0" lvl="0" marL="0" marR="0" rtl="0" algn="l">
              <a:lnSpc>
                <a:spcPct val="128571"/>
              </a:lnSpc>
              <a:spcBef>
                <a:spcPts val="0"/>
              </a:spcBef>
              <a:spcAft>
                <a:spcPts val="0"/>
              </a:spcAft>
              <a:buNone/>
            </a:pPr>
            <a:r>
              <a:rPr lang="en-IN" sz="1400">
                <a:solidFill>
                  <a:srgbClr val="000000"/>
                </a:solidFill>
                <a:latin typeface="Times New Roman"/>
                <a:ea typeface="Times New Roman"/>
                <a:cs typeface="Times New Roman"/>
                <a:sym typeface="Times New Roman"/>
              </a:rPr>
              <a:t>● 100% Completion of the above tasks</a:t>
            </a:r>
            <a:endParaRPr/>
          </a:p>
        </p:txBody>
      </p:sp>
      <p:sp>
        <p:nvSpPr>
          <p:cNvPr id="57" name="Google Shape;57;p3"/>
          <p:cNvSpPr txBox="1"/>
          <p:nvPr/>
        </p:nvSpPr>
        <p:spPr>
          <a:xfrm>
            <a:off x="537205" y="3026361"/>
            <a:ext cx="1713872" cy="247015"/>
          </a:xfrm>
          <a:prstGeom prst="rect">
            <a:avLst/>
          </a:prstGeom>
          <a:noFill/>
          <a:ln>
            <a:noFill/>
          </a:ln>
        </p:spPr>
        <p:txBody>
          <a:bodyPr anchorCtr="0" anchor="t" bIns="0" lIns="0" spcFirstLastPara="1" rIns="0" wrap="square" tIns="0">
            <a:spAutoFit/>
          </a:bodyPr>
          <a:lstStyle/>
          <a:p>
            <a:pPr indent="0" lvl="0" marL="0" marR="0" rtl="0" algn="l">
              <a:lnSpc>
                <a:spcPct val="117499"/>
              </a:lnSpc>
              <a:spcBef>
                <a:spcPts val="0"/>
              </a:spcBef>
              <a:spcAft>
                <a:spcPts val="0"/>
              </a:spcAft>
              <a:buNone/>
            </a:pPr>
            <a:r>
              <a:rPr b="1" lang="en-IN" sz="1400">
                <a:solidFill>
                  <a:srgbClr val="C88C32"/>
                </a:solidFill>
                <a:latin typeface="Public Sans"/>
                <a:ea typeface="Public Sans"/>
                <a:cs typeface="Public Sans"/>
                <a:sym typeface="Public Sans"/>
              </a:rPr>
              <a:t>Learning Outcome</a:t>
            </a:r>
            <a:endParaRPr/>
          </a:p>
        </p:txBody>
      </p:sp>
      <p:sp>
        <p:nvSpPr>
          <p:cNvPr id="58" name="Google Shape;58;p3"/>
          <p:cNvSpPr txBox="1"/>
          <p:nvPr/>
        </p:nvSpPr>
        <p:spPr>
          <a:xfrm>
            <a:off x="720575" y="3414442"/>
            <a:ext cx="215428" cy="927484"/>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lang="en-IN" sz="1400">
                <a:solidFill>
                  <a:srgbClr val="000000"/>
                </a:solidFill>
                <a:latin typeface="Arial"/>
                <a:ea typeface="Arial"/>
                <a:cs typeface="Arial"/>
                <a:sym typeface="Arial"/>
              </a:rPr>
              <a:t>▪</a:t>
            </a:r>
            <a:endParaRPr/>
          </a:p>
          <a:p>
            <a:pPr indent="0" lvl="0" marL="0" marR="0" rtl="0" algn="l">
              <a:lnSpc>
                <a:spcPct val="111714"/>
              </a:lnSpc>
              <a:spcBef>
                <a:spcPts val="248"/>
              </a:spcBef>
              <a:spcAft>
                <a:spcPts val="0"/>
              </a:spcAft>
              <a:buNone/>
            </a:pPr>
            <a:r>
              <a:rPr lang="en-IN" sz="1400">
                <a:solidFill>
                  <a:srgbClr val="000000"/>
                </a:solidFill>
                <a:latin typeface="Arial"/>
                <a:ea typeface="Arial"/>
                <a:cs typeface="Arial"/>
                <a:sym typeface="Arial"/>
              </a:rPr>
              <a:t>▪</a:t>
            </a:r>
            <a:endParaRPr/>
          </a:p>
          <a:p>
            <a:pPr indent="0" lvl="0" marL="0" marR="0" rtl="0" algn="l">
              <a:lnSpc>
                <a:spcPct val="111714"/>
              </a:lnSpc>
              <a:spcBef>
                <a:spcPts val="248"/>
              </a:spcBef>
              <a:spcAft>
                <a:spcPts val="0"/>
              </a:spcAft>
              <a:buNone/>
            </a:pPr>
            <a:r>
              <a:rPr lang="en-IN" sz="1400">
                <a:solidFill>
                  <a:srgbClr val="000000"/>
                </a:solidFill>
                <a:latin typeface="Arial"/>
                <a:ea typeface="Arial"/>
                <a:cs typeface="Arial"/>
                <a:sym typeface="Arial"/>
              </a:rPr>
              <a:t>▪</a:t>
            </a:r>
            <a:endParaRPr/>
          </a:p>
          <a:p>
            <a:pPr indent="0" lvl="0" marL="0" marR="0" rtl="0" algn="l">
              <a:lnSpc>
                <a:spcPct val="111714"/>
              </a:lnSpc>
              <a:spcBef>
                <a:spcPts val="248"/>
              </a:spcBef>
              <a:spcAft>
                <a:spcPts val="0"/>
              </a:spcAft>
              <a:buNone/>
            </a:pPr>
            <a:r>
              <a:rPr lang="en-IN" sz="1400">
                <a:solidFill>
                  <a:srgbClr val="000000"/>
                </a:solidFill>
                <a:latin typeface="Arial"/>
                <a:ea typeface="Arial"/>
                <a:cs typeface="Arial"/>
                <a:sym typeface="Arial"/>
              </a:rPr>
              <a:t>▪</a:t>
            </a:r>
            <a:endParaRPr/>
          </a:p>
        </p:txBody>
      </p:sp>
      <p:sp>
        <p:nvSpPr>
          <p:cNvPr id="59" name="Google Shape;59;p3"/>
          <p:cNvSpPr txBox="1"/>
          <p:nvPr/>
        </p:nvSpPr>
        <p:spPr>
          <a:xfrm>
            <a:off x="928427" y="3398259"/>
            <a:ext cx="6263674" cy="676917"/>
          </a:xfrm>
          <a:prstGeom prst="rect">
            <a:avLst/>
          </a:prstGeom>
          <a:noFill/>
          <a:ln>
            <a:noFill/>
          </a:ln>
        </p:spPr>
        <p:txBody>
          <a:bodyPr anchorCtr="0" anchor="t" bIns="0" lIns="0" spcFirstLastPara="1" rIns="0" wrap="square" tIns="0">
            <a:spAutoFit/>
          </a:bodyPr>
          <a:lstStyle/>
          <a:p>
            <a:pPr indent="0" lvl="0" marL="0" marR="0" rtl="0" algn="l">
              <a:lnSpc>
                <a:spcPct val="128571"/>
              </a:lnSpc>
              <a:spcBef>
                <a:spcPts val="0"/>
              </a:spcBef>
              <a:spcAft>
                <a:spcPts val="0"/>
              </a:spcAft>
              <a:buNone/>
            </a:pPr>
            <a:r>
              <a:rPr lang="en-IN" sz="1400">
                <a:solidFill>
                  <a:srgbClr val="000000"/>
                </a:solidFill>
                <a:latin typeface="Times New Roman"/>
                <a:ea typeface="Times New Roman"/>
                <a:cs typeface="Times New Roman"/>
                <a:sym typeface="Times New Roman"/>
              </a:rPr>
              <a:t>Get to know about different lifecycle models.</a:t>
            </a:r>
            <a:endParaRPr/>
          </a:p>
          <a:p>
            <a:pPr indent="0" lvl="0" marL="0" marR="0" rtl="0" algn="l">
              <a:lnSpc>
                <a:spcPct val="128571"/>
              </a:lnSpc>
              <a:spcBef>
                <a:spcPts val="12"/>
              </a:spcBef>
              <a:spcAft>
                <a:spcPts val="0"/>
              </a:spcAft>
              <a:buNone/>
            </a:pPr>
            <a:r>
              <a:rPr lang="en-IN" sz="1400">
                <a:solidFill>
                  <a:srgbClr val="000000"/>
                </a:solidFill>
                <a:latin typeface="Times New Roman"/>
                <a:ea typeface="Times New Roman"/>
                <a:cs typeface="Times New Roman"/>
                <a:sym typeface="Times New Roman"/>
              </a:rPr>
              <a:t>Understanding importance and how to create an SRS</a:t>
            </a:r>
            <a:endParaRPr/>
          </a:p>
          <a:p>
            <a:pPr indent="0" lvl="0" marL="0" marR="0" rtl="0" algn="l">
              <a:lnSpc>
                <a:spcPct val="128571"/>
              </a:lnSpc>
              <a:spcBef>
                <a:spcPts val="12"/>
              </a:spcBef>
              <a:spcAft>
                <a:spcPts val="0"/>
              </a:spcAft>
              <a:buNone/>
            </a:pPr>
            <a:r>
              <a:rPr lang="en-IN" sz="1400">
                <a:solidFill>
                  <a:srgbClr val="000000"/>
                </a:solidFill>
                <a:latin typeface="Times New Roman"/>
                <a:ea typeface="Times New Roman"/>
                <a:cs typeface="Times New Roman"/>
                <a:sym typeface="Times New Roman"/>
              </a:rPr>
              <a:t>Knowing various commands of Github</a:t>
            </a:r>
            <a:endParaRPr sz="1400">
              <a:solidFill>
                <a:srgbClr val="000000"/>
              </a:solidFill>
              <a:latin typeface="Times New Roman"/>
              <a:ea typeface="Times New Roman"/>
              <a:cs typeface="Times New Roman"/>
              <a:sym typeface="Times New Roman"/>
            </a:endParaRPr>
          </a:p>
        </p:txBody>
      </p:sp>
      <p:sp>
        <p:nvSpPr>
          <p:cNvPr id="60" name="Google Shape;60;p3"/>
          <p:cNvSpPr txBox="1"/>
          <p:nvPr/>
        </p:nvSpPr>
        <p:spPr>
          <a:xfrm>
            <a:off x="923716" y="4099197"/>
            <a:ext cx="7676021" cy="215252"/>
          </a:xfrm>
          <a:prstGeom prst="rect">
            <a:avLst/>
          </a:prstGeom>
          <a:noFill/>
          <a:ln>
            <a:noFill/>
          </a:ln>
        </p:spPr>
        <p:txBody>
          <a:bodyPr anchorCtr="0" anchor="t" bIns="0" lIns="0" spcFirstLastPara="1" rIns="0" wrap="square" tIns="0">
            <a:spAutoFit/>
          </a:bodyPr>
          <a:lstStyle/>
          <a:p>
            <a:pPr indent="0" lvl="0" marL="0" marR="0" rtl="0" algn="l">
              <a:lnSpc>
                <a:spcPct val="128571"/>
              </a:lnSpc>
              <a:spcBef>
                <a:spcPts val="0"/>
              </a:spcBef>
              <a:spcAft>
                <a:spcPts val="0"/>
              </a:spcAft>
              <a:buNone/>
            </a:pPr>
            <a:r>
              <a:rPr lang="en-IN" sz="1400">
                <a:solidFill>
                  <a:srgbClr val="000000"/>
                </a:solidFill>
                <a:latin typeface="Times New Roman"/>
                <a:ea typeface="Times New Roman"/>
                <a:cs typeface="Times New Roman"/>
                <a:sym typeface="Times New Roman"/>
              </a:rPr>
              <a:t>Understanding agile and scrum management techniques for efficient product development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sp>
        <p:nvSpPr>
          <p:cNvPr id="65" name="Google Shape;65;p4"/>
          <p:cNvSpPr/>
          <p:nvPr/>
        </p:nvSpPr>
        <p:spPr>
          <a:xfrm>
            <a:off x="-107504"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4"/>
          <p:cNvSpPr/>
          <p:nvPr/>
        </p:nvSpPr>
        <p:spPr>
          <a:xfrm>
            <a:off x="107504" y="2787774"/>
            <a:ext cx="429699" cy="1584176"/>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 name="Google Shape;67;p4"/>
          <p:cNvSpPr/>
          <p:nvPr/>
        </p:nvSpPr>
        <p:spPr>
          <a:xfrm>
            <a:off x="49877" y="182967"/>
            <a:ext cx="429699" cy="2448272"/>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 name="Google Shape;68;p4"/>
          <p:cNvSpPr txBox="1"/>
          <p:nvPr/>
        </p:nvSpPr>
        <p:spPr>
          <a:xfrm>
            <a:off x="70852" y="226339"/>
            <a:ext cx="1748941" cy="275332"/>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IN" sz="1800">
                <a:solidFill>
                  <a:srgbClr val="223669"/>
                </a:solidFill>
                <a:latin typeface="Times New Roman"/>
                <a:ea typeface="Times New Roman"/>
                <a:cs typeface="Times New Roman"/>
                <a:sym typeface="Times New Roman"/>
              </a:rPr>
              <a:t>Introduction:</a:t>
            </a:r>
            <a:endParaRPr b="1" sz="1800">
              <a:solidFill>
                <a:srgbClr val="223669"/>
              </a:solidFill>
              <a:latin typeface="Times New Roman"/>
              <a:ea typeface="Times New Roman"/>
              <a:cs typeface="Times New Roman"/>
              <a:sym typeface="Times New Roman"/>
            </a:endParaRPr>
          </a:p>
        </p:txBody>
      </p:sp>
      <p:sp>
        <p:nvSpPr>
          <p:cNvPr id="69" name="Google Shape;69;p4"/>
          <p:cNvSpPr/>
          <p:nvPr/>
        </p:nvSpPr>
        <p:spPr>
          <a:xfrm>
            <a:off x="49877" y="618180"/>
            <a:ext cx="5467677" cy="1268121"/>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IN" sz="1200">
                <a:solidFill>
                  <a:srgbClr val="17365D"/>
                </a:solidFill>
                <a:latin typeface="Times New Roman"/>
                <a:ea typeface="Times New Roman"/>
                <a:cs typeface="Times New Roman"/>
                <a:sym typeface="Times New Roman"/>
              </a:rPr>
              <a:t> Introducing a secure and user-friendly Ecommerce platform, redefining online shopping. With features like seamless browsing, enhanced security, and 24/7 support, we empower users to shop conveniently and confidently. Join us in shaping the future of online retail.</a:t>
            </a:r>
            <a:endParaRPr/>
          </a:p>
        </p:txBody>
      </p:sp>
      <p:sp>
        <p:nvSpPr>
          <p:cNvPr id="70" name="Google Shape;70;p4"/>
          <p:cNvSpPr/>
          <p:nvPr/>
        </p:nvSpPr>
        <p:spPr>
          <a:xfrm>
            <a:off x="70852" y="2474134"/>
            <a:ext cx="7560840" cy="884634"/>
          </a:xfrm>
          <a:prstGeom prst="roundRect">
            <a:avLst>
              <a:gd fmla="val 16667" name="adj"/>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IN" sz="1200">
                <a:solidFill>
                  <a:srgbClr val="002060"/>
                </a:solidFill>
                <a:latin typeface="Times New Roman"/>
                <a:ea typeface="Times New Roman"/>
                <a:cs typeface="Times New Roman"/>
                <a:sym typeface="Times New Roman"/>
              </a:rPr>
              <a:t>Amazon is a renowned e-commerce and technology giant, offering a vast online marketplace where users can shop for a wide range of products, from electronics to books. With a user-friendly interface, secure payment options, and quick delivery services, Amazon provides a seamless online shopping experience</a:t>
            </a:r>
            <a:endParaRPr/>
          </a:p>
        </p:txBody>
      </p:sp>
      <p:sp>
        <p:nvSpPr>
          <p:cNvPr id="71" name="Google Shape;71;p4"/>
          <p:cNvSpPr/>
          <p:nvPr/>
        </p:nvSpPr>
        <p:spPr>
          <a:xfrm>
            <a:off x="1387413" y="3923993"/>
            <a:ext cx="7560840" cy="884634"/>
          </a:xfrm>
          <a:prstGeom prst="roundRect">
            <a:avLst>
              <a:gd fmla="val 16667" name="adj"/>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IN" sz="1200">
                <a:solidFill>
                  <a:srgbClr val="002060"/>
                </a:solidFill>
                <a:latin typeface="Times New Roman"/>
                <a:ea typeface="Times New Roman"/>
                <a:cs typeface="Times New Roman"/>
                <a:sym typeface="Times New Roman"/>
              </a:rPr>
              <a:t>Flipkart is a popular Indian e-commerce platform that offers a diverse range of products, from electronics to fashion items. With its user-friendly interface and reliable delivery services, Flipkart has become a go-to destination for online shopping in India.</a:t>
            </a:r>
            <a:endParaRPr/>
          </a:p>
        </p:txBody>
      </p:sp>
      <p:sp>
        <p:nvSpPr>
          <p:cNvPr id="72" name="Google Shape;72;p4"/>
          <p:cNvSpPr txBox="1"/>
          <p:nvPr/>
        </p:nvSpPr>
        <p:spPr>
          <a:xfrm>
            <a:off x="130960" y="2042836"/>
            <a:ext cx="1748941" cy="275332"/>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IN" sz="1800">
                <a:solidFill>
                  <a:srgbClr val="223669"/>
                </a:solidFill>
                <a:latin typeface="Times New Roman"/>
                <a:ea typeface="Times New Roman"/>
                <a:cs typeface="Times New Roman"/>
                <a:sym typeface="Times New Roman"/>
              </a:rPr>
              <a:t>Examples:</a:t>
            </a:r>
            <a:endParaRPr b="1" sz="1800">
              <a:solidFill>
                <a:srgbClr val="223669"/>
              </a:solidFill>
              <a:latin typeface="Times New Roman"/>
              <a:ea typeface="Times New Roman"/>
              <a:cs typeface="Times New Roman"/>
              <a:sym typeface="Times New Roman"/>
            </a:endParaRPr>
          </a:p>
        </p:txBody>
      </p:sp>
      <p:pic>
        <p:nvPicPr>
          <p:cNvPr id="73" name="Google Shape;73;p4"/>
          <p:cNvPicPr preferRelativeResize="0"/>
          <p:nvPr/>
        </p:nvPicPr>
        <p:blipFill rotWithShape="1">
          <a:blip r:embed="rId4">
            <a:alphaModFix/>
          </a:blip>
          <a:srcRect b="0" l="0" r="0" t="0"/>
          <a:stretch/>
        </p:blipFill>
        <p:spPr>
          <a:xfrm>
            <a:off x="7774728" y="2229398"/>
            <a:ext cx="1257729" cy="1266533"/>
          </a:xfrm>
          <a:prstGeom prst="rect">
            <a:avLst/>
          </a:prstGeom>
          <a:noFill/>
          <a:ln>
            <a:noFill/>
          </a:ln>
        </p:spPr>
      </p:pic>
      <p:pic>
        <p:nvPicPr>
          <p:cNvPr id="74" name="Google Shape;74;p4"/>
          <p:cNvPicPr preferRelativeResize="0"/>
          <p:nvPr/>
        </p:nvPicPr>
        <p:blipFill rotWithShape="1">
          <a:blip r:embed="rId5">
            <a:alphaModFix/>
          </a:blip>
          <a:srcRect b="0" l="0" r="0" t="0"/>
          <a:stretch/>
        </p:blipFill>
        <p:spPr>
          <a:xfrm>
            <a:off x="-88702" y="3668234"/>
            <a:ext cx="1387872" cy="1384402"/>
          </a:xfrm>
          <a:prstGeom prst="rect">
            <a:avLst/>
          </a:prstGeom>
          <a:noFill/>
          <a:ln>
            <a:noFill/>
          </a:ln>
        </p:spPr>
      </p:pic>
      <p:pic>
        <p:nvPicPr>
          <p:cNvPr id="75" name="Google Shape;75;p4"/>
          <p:cNvPicPr preferRelativeResize="0"/>
          <p:nvPr/>
        </p:nvPicPr>
        <p:blipFill rotWithShape="1">
          <a:blip r:embed="rId6">
            <a:alphaModFix/>
          </a:blip>
          <a:srcRect b="0" l="0" r="0" t="0"/>
          <a:stretch/>
        </p:blipFill>
        <p:spPr>
          <a:xfrm>
            <a:off x="5886225" y="195248"/>
            <a:ext cx="2139751" cy="21397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 name="Shape 79"/>
        <p:cNvGrpSpPr/>
        <p:nvPr/>
      </p:nvGrpSpPr>
      <p:grpSpPr>
        <a:xfrm>
          <a:off x="0" y="0"/>
          <a:ext cx="0" cy="0"/>
          <a:chOff x="0" y="0"/>
          <a:chExt cx="0" cy="0"/>
        </a:xfrm>
      </p:grpSpPr>
      <p:sp>
        <p:nvSpPr>
          <p:cNvPr id="80" name="Google Shape;80;p5"/>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5"/>
          <p:cNvSpPr txBox="1"/>
          <p:nvPr/>
        </p:nvSpPr>
        <p:spPr>
          <a:xfrm>
            <a:off x="537204" y="264757"/>
            <a:ext cx="2882668" cy="276935"/>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IN" sz="1800">
                <a:solidFill>
                  <a:srgbClr val="223669"/>
                </a:solidFill>
                <a:latin typeface="Times New Roman"/>
                <a:ea typeface="Times New Roman"/>
                <a:cs typeface="Times New Roman"/>
                <a:sym typeface="Times New Roman"/>
              </a:rPr>
              <a:t>Step-Wise Description</a:t>
            </a:r>
            <a:endParaRPr/>
          </a:p>
        </p:txBody>
      </p:sp>
      <p:sp>
        <p:nvSpPr>
          <p:cNvPr id="82" name="Google Shape;82;p5"/>
          <p:cNvSpPr/>
          <p:nvPr/>
        </p:nvSpPr>
        <p:spPr>
          <a:xfrm>
            <a:off x="179512" y="0"/>
            <a:ext cx="3096344" cy="4320479"/>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 name="Google Shape;83;p5"/>
          <p:cNvSpPr/>
          <p:nvPr/>
        </p:nvSpPr>
        <p:spPr>
          <a:xfrm>
            <a:off x="105155" y="225330"/>
            <a:ext cx="3471559" cy="434786"/>
          </a:xfrm>
          <a:prstGeom prst="roundRect">
            <a:avLst>
              <a:gd fmla="val 16667" name="adj"/>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rgbClr val="E36C09"/>
                </a:solidFill>
                <a:latin typeface="Impact"/>
                <a:ea typeface="Impact"/>
                <a:cs typeface="Impact"/>
                <a:sym typeface="Impact"/>
              </a:rPr>
              <a:t>Steps Involved in Development</a:t>
            </a:r>
            <a:endParaRPr b="1" sz="1800">
              <a:solidFill>
                <a:srgbClr val="E36C09"/>
              </a:solidFill>
              <a:latin typeface="Impact"/>
              <a:ea typeface="Impact"/>
              <a:cs typeface="Impact"/>
              <a:sym typeface="Impact"/>
            </a:endParaRPr>
          </a:p>
        </p:txBody>
      </p:sp>
      <p:sp>
        <p:nvSpPr>
          <p:cNvPr id="84" name="Google Shape;84;p5"/>
          <p:cNvSpPr/>
          <p:nvPr/>
        </p:nvSpPr>
        <p:spPr>
          <a:xfrm>
            <a:off x="70618" y="999438"/>
            <a:ext cx="3744416" cy="434786"/>
          </a:xfrm>
          <a:prstGeom prst="roundRect">
            <a:avLst>
              <a:gd fmla="val 16667"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rgbClr val="953734"/>
                </a:solidFill>
                <a:latin typeface="Times New Roman"/>
                <a:ea typeface="Times New Roman"/>
                <a:cs typeface="Times New Roman"/>
                <a:sym typeface="Times New Roman"/>
              </a:rPr>
              <a:t> 1. Project Planning and Design:</a:t>
            </a:r>
            <a:endParaRPr/>
          </a:p>
        </p:txBody>
      </p:sp>
      <p:sp>
        <p:nvSpPr>
          <p:cNvPr id="85" name="Google Shape;85;p5"/>
          <p:cNvSpPr/>
          <p:nvPr/>
        </p:nvSpPr>
        <p:spPr>
          <a:xfrm>
            <a:off x="70618" y="2785304"/>
            <a:ext cx="3506097" cy="434786"/>
          </a:xfrm>
          <a:prstGeom prst="roundRect">
            <a:avLst>
              <a:gd fmla="val 16667"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rgbClr val="953734"/>
                </a:solidFill>
                <a:latin typeface="Times New Roman"/>
                <a:ea typeface="Times New Roman"/>
                <a:cs typeface="Times New Roman"/>
                <a:sym typeface="Times New Roman"/>
              </a:rPr>
              <a:t> 2. Front-End Development:</a:t>
            </a:r>
            <a:endParaRPr/>
          </a:p>
        </p:txBody>
      </p:sp>
      <p:sp>
        <p:nvSpPr>
          <p:cNvPr id="86" name="Google Shape;86;p5"/>
          <p:cNvSpPr/>
          <p:nvPr/>
        </p:nvSpPr>
        <p:spPr>
          <a:xfrm>
            <a:off x="115992" y="699542"/>
            <a:ext cx="218374" cy="4280578"/>
          </a:xfrm>
          <a:custGeom>
            <a:rect b="b" l="l" r="r" t="t"/>
            <a:pathLst>
              <a:path extrusionOk="0" h="4280578" w="218374">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5"/>
          <p:cNvSpPr/>
          <p:nvPr/>
        </p:nvSpPr>
        <p:spPr>
          <a:xfrm>
            <a:off x="413792" y="1434224"/>
            <a:ext cx="8316416" cy="1283742"/>
          </a:xfrm>
          <a:prstGeom prst="rect">
            <a:avLst/>
          </a:prstGeom>
          <a:solidFill>
            <a:srgbClr val="92CCD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just">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Define the application's scope, features, and target audience.</a:t>
            </a:r>
            <a:endParaRPr/>
          </a:p>
          <a:p>
            <a:pPr indent="-285750" lvl="0" marL="285750" marR="0" rtl="0" algn="just">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Create a detailed system design, including data models, user interfaces, and architecture</a:t>
            </a:r>
            <a:r>
              <a:rPr lang="en-IN" sz="1800">
                <a:solidFill>
                  <a:schemeClr val="accent6"/>
                </a:solidFill>
                <a:latin typeface="Times New Roman"/>
                <a:ea typeface="Times New Roman"/>
                <a:cs typeface="Times New Roman"/>
                <a:sym typeface="Times New Roman"/>
              </a:rPr>
              <a:t>.</a:t>
            </a:r>
            <a:endParaRPr/>
          </a:p>
        </p:txBody>
      </p:sp>
      <p:sp>
        <p:nvSpPr>
          <p:cNvPr id="88" name="Google Shape;88;p5"/>
          <p:cNvSpPr/>
          <p:nvPr/>
        </p:nvSpPr>
        <p:spPr>
          <a:xfrm>
            <a:off x="425345" y="3301494"/>
            <a:ext cx="8316416" cy="1283742"/>
          </a:xfrm>
          <a:prstGeom prst="rect">
            <a:avLst/>
          </a:prstGeom>
          <a:solidFill>
            <a:srgbClr val="92CCD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171450" lvl="0" marL="285750" marR="0" rtl="0" algn="l">
              <a:spcBef>
                <a:spcPts val="0"/>
              </a:spcBef>
              <a:spcAft>
                <a:spcPts val="0"/>
              </a:spcAft>
              <a:buClr>
                <a:schemeClr val="dk1"/>
              </a:buClr>
              <a:buSzPts val="1800"/>
              <a:buFont typeface="Noto Sans Symbols"/>
              <a:buNone/>
            </a:pPr>
            <a:r>
              <a:t/>
            </a:r>
            <a:endParaRPr b="1"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b="1" lang="en-IN" sz="1800">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Develop the user interface using HTML, CSS, and JavaScript.</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Implement user registration, login, and account management screens.</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Integrate with APIs or libraries for user interactions</a:t>
            </a:r>
            <a:r>
              <a:rPr lang="en-IN" sz="1800">
                <a:solidFill>
                  <a:schemeClr val="accent6"/>
                </a:solidFill>
                <a:latin typeface="Times New Roman"/>
                <a:ea typeface="Times New Roman"/>
                <a:cs typeface="Times New Roman"/>
                <a:sym typeface="Times New Roman"/>
              </a:rPr>
              <a:t>.</a:t>
            </a:r>
            <a:endParaRPr/>
          </a:p>
          <a:p>
            <a:pPr indent="0" lvl="0" marL="0" marR="0" rtl="0" algn="just">
              <a:spcBef>
                <a:spcPts val="0"/>
              </a:spcBef>
              <a:spcAft>
                <a:spcPts val="0"/>
              </a:spcAft>
              <a:buNone/>
            </a:pPr>
            <a:r>
              <a:t/>
            </a:r>
            <a:endParaRPr b="1" sz="1800">
              <a:solidFill>
                <a:schemeClr val="accent6"/>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6"/>
          <p:cNvSpPr/>
          <p:nvPr/>
        </p:nvSpPr>
        <p:spPr>
          <a:xfrm>
            <a:off x="-58897"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6"/>
          <p:cNvSpPr txBox="1"/>
          <p:nvPr/>
        </p:nvSpPr>
        <p:spPr>
          <a:xfrm>
            <a:off x="537204" y="264757"/>
            <a:ext cx="2882668" cy="276935"/>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IN" sz="1800">
                <a:solidFill>
                  <a:srgbClr val="223669"/>
                </a:solidFill>
                <a:latin typeface="Times New Roman"/>
                <a:ea typeface="Times New Roman"/>
                <a:cs typeface="Times New Roman"/>
                <a:sym typeface="Times New Roman"/>
              </a:rPr>
              <a:t>Step-Wise Description</a:t>
            </a:r>
            <a:endParaRPr/>
          </a:p>
        </p:txBody>
      </p:sp>
      <p:sp>
        <p:nvSpPr>
          <p:cNvPr id="95" name="Google Shape;95;p6"/>
          <p:cNvSpPr/>
          <p:nvPr/>
        </p:nvSpPr>
        <p:spPr>
          <a:xfrm>
            <a:off x="58897" y="56726"/>
            <a:ext cx="3096344" cy="4320479"/>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6"/>
          <p:cNvSpPr/>
          <p:nvPr/>
        </p:nvSpPr>
        <p:spPr>
          <a:xfrm>
            <a:off x="97714" y="91843"/>
            <a:ext cx="3263545" cy="345827"/>
          </a:xfrm>
          <a:prstGeom prst="roundRect">
            <a:avLst>
              <a:gd fmla="val 16667"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rgbClr val="953734"/>
                </a:solidFill>
                <a:latin typeface="Times New Roman"/>
                <a:ea typeface="Times New Roman"/>
                <a:cs typeface="Times New Roman"/>
                <a:sym typeface="Times New Roman"/>
              </a:rPr>
              <a:t>3. Back-End Development:</a:t>
            </a:r>
            <a:endParaRPr/>
          </a:p>
        </p:txBody>
      </p:sp>
      <p:sp>
        <p:nvSpPr>
          <p:cNvPr id="97" name="Google Shape;97;p6"/>
          <p:cNvSpPr/>
          <p:nvPr/>
        </p:nvSpPr>
        <p:spPr>
          <a:xfrm>
            <a:off x="97714" y="300129"/>
            <a:ext cx="218374" cy="4712841"/>
          </a:xfrm>
          <a:custGeom>
            <a:rect b="b" l="l" r="r" t="t"/>
            <a:pathLst>
              <a:path extrusionOk="0" h="4280578" w="218374">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6"/>
          <p:cNvSpPr/>
          <p:nvPr/>
        </p:nvSpPr>
        <p:spPr>
          <a:xfrm>
            <a:off x="354905" y="686346"/>
            <a:ext cx="8667341" cy="3646783"/>
          </a:xfrm>
          <a:prstGeom prst="rect">
            <a:avLst/>
          </a:prstGeom>
          <a:solidFill>
            <a:srgbClr val="B6DDE7"/>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285750" lvl="0" marL="360000" marR="0" rtl="0" algn="just">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Server Setup: Set up a backend server environment using Java, ensuring robust and reliable server capabilities.</a:t>
            </a:r>
            <a:endParaRPr/>
          </a:p>
          <a:p>
            <a:pPr indent="-285750" lvl="0" marL="360000" marR="0" rtl="0" algn="just">
              <a:spcBef>
                <a:spcPts val="60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Framework Utilization: Leverage a versatile framework like Spring Boot to expedite development, enhancing efficiency and scalability.</a:t>
            </a:r>
            <a:endParaRPr/>
          </a:p>
          <a:p>
            <a:pPr indent="-285750" lvl="0" marL="360000" marR="0" rtl="0" algn="just">
              <a:spcBef>
                <a:spcPts val="60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User Security: Implement stringent user authentication and authorization protocols, along with effective session management, to fortify user data and interactions.</a:t>
            </a:r>
            <a:endParaRPr/>
          </a:p>
          <a:p>
            <a:pPr indent="-285750" lvl="0" marL="360000" marR="0" rtl="0" algn="just">
              <a:spcBef>
                <a:spcPts val="60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API Development: Craft RESTful APIs to facilitate secure and seamless financial operations, including money transfers, balance inquiries, and transaction history retrieval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 name="Shape 102"/>
        <p:cNvGrpSpPr/>
        <p:nvPr/>
      </p:nvGrpSpPr>
      <p:grpSpPr>
        <a:xfrm>
          <a:off x="0" y="0"/>
          <a:ext cx="0" cy="0"/>
          <a:chOff x="0" y="0"/>
          <a:chExt cx="0" cy="0"/>
        </a:xfrm>
      </p:grpSpPr>
      <p:sp>
        <p:nvSpPr>
          <p:cNvPr id="103" name="Google Shape;103;p7"/>
          <p:cNvSpPr/>
          <p:nvPr/>
        </p:nvSpPr>
        <p:spPr>
          <a:xfrm>
            <a:off x="-58897"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7"/>
          <p:cNvSpPr txBox="1"/>
          <p:nvPr/>
        </p:nvSpPr>
        <p:spPr>
          <a:xfrm>
            <a:off x="537204" y="264757"/>
            <a:ext cx="2882668" cy="276935"/>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IN" sz="1800">
                <a:solidFill>
                  <a:srgbClr val="223669"/>
                </a:solidFill>
                <a:latin typeface="Times New Roman"/>
                <a:ea typeface="Times New Roman"/>
                <a:cs typeface="Times New Roman"/>
                <a:sym typeface="Times New Roman"/>
              </a:rPr>
              <a:t>Step-Wise Description</a:t>
            </a:r>
            <a:endParaRPr/>
          </a:p>
        </p:txBody>
      </p:sp>
      <p:sp>
        <p:nvSpPr>
          <p:cNvPr id="105" name="Google Shape;105;p7"/>
          <p:cNvSpPr/>
          <p:nvPr/>
        </p:nvSpPr>
        <p:spPr>
          <a:xfrm>
            <a:off x="58897" y="56726"/>
            <a:ext cx="3096344" cy="4320479"/>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7"/>
          <p:cNvSpPr/>
          <p:nvPr/>
        </p:nvSpPr>
        <p:spPr>
          <a:xfrm>
            <a:off x="-84782" y="198623"/>
            <a:ext cx="3263545" cy="345827"/>
          </a:xfrm>
          <a:prstGeom prst="roundRect">
            <a:avLst>
              <a:gd fmla="val 16667"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rgbClr val="953734"/>
                </a:solidFill>
                <a:latin typeface="Times New Roman"/>
                <a:ea typeface="Times New Roman"/>
                <a:cs typeface="Times New Roman"/>
                <a:sym typeface="Times New Roman"/>
              </a:rPr>
              <a:t>4. Database Setup:</a:t>
            </a:r>
            <a:endParaRPr/>
          </a:p>
        </p:txBody>
      </p:sp>
      <p:sp>
        <p:nvSpPr>
          <p:cNvPr id="107" name="Google Shape;107;p7"/>
          <p:cNvSpPr/>
          <p:nvPr/>
        </p:nvSpPr>
        <p:spPr>
          <a:xfrm>
            <a:off x="97714" y="300129"/>
            <a:ext cx="218374" cy="4712841"/>
          </a:xfrm>
          <a:custGeom>
            <a:rect b="b" l="l" r="r" t="t"/>
            <a:pathLst>
              <a:path extrusionOk="0" h="4280578" w="218374">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7"/>
          <p:cNvSpPr/>
          <p:nvPr/>
        </p:nvSpPr>
        <p:spPr>
          <a:xfrm>
            <a:off x="251521" y="686346"/>
            <a:ext cx="8770726" cy="3646783"/>
          </a:xfrm>
          <a:prstGeom prst="rect">
            <a:avLst/>
          </a:prstGeom>
          <a:solidFill>
            <a:srgbClr val="B6DDE7"/>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285750" lvl="0" marL="360000" marR="0" rtl="0" algn="just">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Select a Database System: Choose a suitable database system such as MySQL or PostgreSQL and set it up to provide a reliable data storage solution.</a:t>
            </a:r>
            <a:endParaRPr/>
          </a:p>
          <a:p>
            <a:pPr indent="-171450" lvl="0" marL="360000" marR="0" rtl="0" algn="just">
              <a:spcBef>
                <a:spcPts val="60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285750" lvl="0" marL="360000" marR="0" rtl="0" algn="just">
              <a:spcBef>
                <a:spcPts val="60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Schema and Table Design: Design and create the necessary database schemas and tables to efficiently store user data, account balances, and transaction records.</a:t>
            </a:r>
            <a:endParaRPr/>
          </a:p>
          <a:p>
            <a:pPr indent="-171450" lvl="0" marL="360000" marR="0" rtl="0" algn="just">
              <a:spcBef>
                <a:spcPts val="60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285750" lvl="0" marL="360000" marR="0" rtl="0" algn="just">
              <a:spcBef>
                <a:spcPts val="60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Database Integration: Implement seamless database connectivity in your Java application, either by utilizing JDBC (Java Database Connectivity) or an ORM (Object-Relational Mapping) framework. This ensures that your application interacts effectively with the chosen database system, facilitating data retrieval, storage, and management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8"/>
          <p:cNvSpPr/>
          <p:nvPr/>
        </p:nvSpPr>
        <p:spPr>
          <a:xfrm>
            <a:off x="-58897"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8"/>
          <p:cNvSpPr txBox="1"/>
          <p:nvPr/>
        </p:nvSpPr>
        <p:spPr>
          <a:xfrm>
            <a:off x="537204" y="264757"/>
            <a:ext cx="2882668" cy="276935"/>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IN" sz="1800">
                <a:solidFill>
                  <a:srgbClr val="223669"/>
                </a:solidFill>
                <a:latin typeface="Times New Roman"/>
                <a:ea typeface="Times New Roman"/>
                <a:cs typeface="Times New Roman"/>
                <a:sym typeface="Times New Roman"/>
              </a:rPr>
              <a:t>Step-Wise Description</a:t>
            </a:r>
            <a:endParaRPr/>
          </a:p>
        </p:txBody>
      </p:sp>
      <p:sp>
        <p:nvSpPr>
          <p:cNvPr id="115" name="Google Shape;115;p8"/>
          <p:cNvSpPr/>
          <p:nvPr/>
        </p:nvSpPr>
        <p:spPr>
          <a:xfrm>
            <a:off x="93415" y="101065"/>
            <a:ext cx="3096344" cy="4320479"/>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8"/>
          <p:cNvSpPr/>
          <p:nvPr/>
        </p:nvSpPr>
        <p:spPr>
          <a:xfrm>
            <a:off x="156327" y="485668"/>
            <a:ext cx="3263545" cy="345827"/>
          </a:xfrm>
          <a:prstGeom prst="roundRect">
            <a:avLst>
              <a:gd fmla="val 16667"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rgbClr val="953734"/>
                </a:solidFill>
                <a:latin typeface="Times New Roman"/>
                <a:ea typeface="Times New Roman"/>
                <a:cs typeface="Times New Roman"/>
                <a:sym typeface="Times New Roman"/>
              </a:rPr>
              <a:t> 5. Security Implementation:</a:t>
            </a:r>
            <a:endParaRPr/>
          </a:p>
        </p:txBody>
      </p:sp>
      <p:sp>
        <p:nvSpPr>
          <p:cNvPr id="117" name="Google Shape;117;p8"/>
          <p:cNvSpPr/>
          <p:nvPr/>
        </p:nvSpPr>
        <p:spPr>
          <a:xfrm>
            <a:off x="97714" y="300129"/>
            <a:ext cx="218374" cy="4712841"/>
          </a:xfrm>
          <a:custGeom>
            <a:rect b="b" l="l" r="r" t="t"/>
            <a:pathLst>
              <a:path extrusionOk="0" h="4280578" w="218374">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8"/>
          <p:cNvSpPr/>
          <p:nvPr/>
        </p:nvSpPr>
        <p:spPr>
          <a:xfrm>
            <a:off x="365414" y="1498443"/>
            <a:ext cx="8667341" cy="2146613"/>
          </a:xfrm>
          <a:prstGeom prst="rect">
            <a:avLst/>
          </a:prstGeom>
          <a:solidFill>
            <a:srgbClr val="92CCD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just">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Data Encryption: Prioritize data security by implementing encryption mechanisms to safeguard sensitive information like passwords and transaction details.</a:t>
            </a:r>
            <a:endParaRPr/>
          </a:p>
          <a:p>
            <a:pPr indent="-285750" lvl="0" marL="285750" marR="0" rtl="0" algn="just">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Secure Communication: Employ secure communication protocols such as HTTPS to protect data during transmission, ensuring privacy and integrity.</a:t>
            </a:r>
            <a:endParaRPr/>
          </a:p>
          <a:p>
            <a:pPr indent="-285750" lvl="0" marL="285750" marR="0" rtl="0" algn="just">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Input Validation: Implement rigorous input validation to mitigate common security vulnerabilities, preventing malicious inputs and enhancing system resilience.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 name="Shape 122"/>
        <p:cNvGrpSpPr/>
        <p:nvPr/>
      </p:nvGrpSpPr>
      <p:grpSpPr>
        <a:xfrm>
          <a:off x="0" y="0"/>
          <a:ext cx="0" cy="0"/>
          <a:chOff x="0" y="0"/>
          <a:chExt cx="0" cy="0"/>
        </a:xfrm>
      </p:grpSpPr>
      <p:sp>
        <p:nvSpPr>
          <p:cNvPr id="123" name="Google Shape;123;p9"/>
          <p:cNvSpPr/>
          <p:nvPr/>
        </p:nvSpPr>
        <p:spPr>
          <a:xfrm>
            <a:off x="-58897"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9"/>
          <p:cNvSpPr txBox="1"/>
          <p:nvPr/>
        </p:nvSpPr>
        <p:spPr>
          <a:xfrm>
            <a:off x="537204" y="264757"/>
            <a:ext cx="2882668" cy="276935"/>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IN" sz="1800">
                <a:solidFill>
                  <a:srgbClr val="223669"/>
                </a:solidFill>
                <a:latin typeface="Times New Roman"/>
                <a:ea typeface="Times New Roman"/>
                <a:cs typeface="Times New Roman"/>
                <a:sym typeface="Times New Roman"/>
              </a:rPr>
              <a:t>Step-Wise Description</a:t>
            </a:r>
            <a:endParaRPr/>
          </a:p>
        </p:txBody>
      </p:sp>
      <p:sp>
        <p:nvSpPr>
          <p:cNvPr id="125" name="Google Shape;125;p9"/>
          <p:cNvSpPr/>
          <p:nvPr/>
        </p:nvSpPr>
        <p:spPr>
          <a:xfrm>
            <a:off x="93415" y="101065"/>
            <a:ext cx="3096344" cy="4320479"/>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9"/>
          <p:cNvSpPr/>
          <p:nvPr/>
        </p:nvSpPr>
        <p:spPr>
          <a:xfrm>
            <a:off x="156327" y="485668"/>
            <a:ext cx="3263545" cy="345827"/>
          </a:xfrm>
          <a:prstGeom prst="roundRect">
            <a:avLst>
              <a:gd fmla="val 16667"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rgbClr val="953734"/>
                </a:solidFill>
                <a:latin typeface="Times New Roman"/>
                <a:ea typeface="Times New Roman"/>
                <a:cs typeface="Times New Roman"/>
                <a:sym typeface="Times New Roman"/>
              </a:rPr>
              <a:t> 6.TESTING :</a:t>
            </a:r>
            <a:endParaRPr/>
          </a:p>
        </p:txBody>
      </p:sp>
      <p:sp>
        <p:nvSpPr>
          <p:cNvPr id="127" name="Google Shape;127;p9"/>
          <p:cNvSpPr/>
          <p:nvPr/>
        </p:nvSpPr>
        <p:spPr>
          <a:xfrm>
            <a:off x="97714" y="300129"/>
            <a:ext cx="218374" cy="4712841"/>
          </a:xfrm>
          <a:custGeom>
            <a:rect b="b" l="l" r="r" t="t"/>
            <a:pathLst>
              <a:path extrusionOk="0" h="4280578" w="218374">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9"/>
          <p:cNvSpPr/>
          <p:nvPr/>
        </p:nvSpPr>
        <p:spPr>
          <a:xfrm>
            <a:off x="338881" y="1216098"/>
            <a:ext cx="8667341" cy="2729491"/>
          </a:xfrm>
          <a:prstGeom prst="rect">
            <a:avLst/>
          </a:prstGeom>
          <a:solidFill>
            <a:srgbClr val="92CCD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just">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Unit Testing: Validate individual components and functions through rigorous unit testing, addressing isolated issues effectively.</a:t>
            </a:r>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Integration Testing: Ensure seamless interactions between front-end and back-end systems with comprehensive integration testing, verifying the holistic system operation.</a:t>
            </a:r>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User Acceptance Testing: Assess application usability in user acceptance testing before deployment, aligning the system with user expectations and making refinements as required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NAVEENKUMAR</dc:creator>
</cp:coreProperties>
</file>