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69FDF2-B695-40C3-9F8A-C26B531AB73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CA0A12-DF07-49F6-8BF0-79FC64D969DA}" v="126" dt="2019-04-18T04:27:06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hun Mohanraj" userId="28063047fea8ba84" providerId="LiveId" clId="{1ACA0A12-DF07-49F6-8BF0-79FC64D969DA}"/>
    <pc:docChg chg="custSel modSld">
      <pc:chgData name="Mithun Mohanraj" userId="28063047fea8ba84" providerId="LiveId" clId="{1ACA0A12-DF07-49F6-8BF0-79FC64D969DA}" dt="2019-04-18T04:27:06.805" v="125" actId="1076"/>
      <pc:docMkLst>
        <pc:docMk/>
      </pc:docMkLst>
      <pc:sldChg chg="modSp">
        <pc:chgData name="Mithun Mohanraj" userId="28063047fea8ba84" providerId="LiveId" clId="{1ACA0A12-DF07-49F6-8BF0-79FC64D969DA}" dt="2019-04-18T04:20:17.153" v="73" actId="20577"/>
        <pc:sldMkLst>
          <pc:docMk/>
          <pc:sldMk cId="4216066846" sldId="258"/>
        </pc:sldMkLst>
        <pc:spChg chg="mod">
          <ac:chgData name="Mithun Mohanraj" userId="28063047fea8ba84" providerId="LiveId" clId="{1ACA0A12-DF07-49F6-8BF0-79FC64D969DA}" dt="2019-04-18T04:20:17.153" v="73" actId="20577"/>
          <ac:spMkLst>
            <pc:docMk/>
            <pc:sldMk cId="4216066846" sldId="258"/>
            <ac:spMk id="3" creationId="{DD057E8F-C55C-4F5E-B83A-4B14345F7F04}"/>
          </ac:spMkLst>
        </pc:spChg>
      </pc:sldChg>
      <pc:sldChg chg="modSp">
        <pc:chgData name="Mithun Mohanraj" userId="28063047fea8ba84" providerId="LiveId" clId="{1ACA0A12-DF07-49F6-8BF0-79FC64D969DA}" dt="2019-04-09T20:51:09.910" v="7" actId="20577"/>
        <pc:sldMkLst>
          <pc:docMk/>
          <pc:sldMk cId="759476948" sldId="259"/>
        </pc:sldMkLst>
        <pc:spChg chg="mod">
          <ac:chgData name="Mithun Mohanraj" userId="28063047fea8ba84" providerId="LiveId" clId="{1ACA0A12-DF07-49F6-8BF0-79FC64D969DA}" dt="2019-04-09T20:51:09.910" v="7" actId="20577"/>
          <ac:spMkLst>
            <pc:docMk/>
            <pc:sldMk cId="759476948" sldId="259"/>
            <ac:spMk id="3" creationId="{6684086C-64DC-43C1-976E-489C137E9EED}"/>
          </ac:spMkLst>
        </pc:spChg>
      </pc:sldChg>
      <pc:sldChg chg="addSp delSp modSp">
        <pc:chgData name="Mithun Mohanraj" userId="28063047fea8ba84" providerId="LiveId" clId="{1ACA0A12-DF07-49F6-8BF0-79FC64D969DA}" dt="2019-04-18T04:27:06.805" v="125" actId="1076"/>
        <pc:sldMkLst>
          <pc:docMk/>
          <pc:sldMk cId="1147425675" sldId="261"/>
        </pc:sldMkLst>
        <pc:spChg chg="mod">
          <ac:chgData name="Mithun Mohanraj" userId="28063047fea8ba84" providerId="LiveId" clId="{1ACA0A12-DF07-49F6-8BF0-79FC64D969DA}" dt="2019-04-18T04:26:29.072" v="98" actId="20577"/>
          <ac:spMkLst>
            <pc:docMk/>
            <pc:sldMk cId="1147425675" sldId="261"/>
            <ac:spMk id="2" creationId="{411CB891-B155-4AF8-9C4A-1986F9916F24}"/>
          </ac:spMkLst>
        </pc:spChg>
        <pc:spChg chg="mod">
          <ac:chgData name="Mithun Mohanraj" userId="28063047fea8ba84" providerId="LiveId" clId="{1ACA0A12-DF07-49F6-8BF0-79FC64D969DA}" dt="2019-04-18T04:26:39.630" v="120" actId="20577"/>
          <ac:spMkLst>
            <pc:docMk/>
            <pc:sldMk cId="1147425675" sldId="261"/>
            <ac:spMk id="3" creationId="{4F1CB43B-3575-4F78-AC86-A01588E6293C}"/>
          </ac:spMkLst>
        </pc:spChg>
        <pc:picChg chg="add mod">
          <ac:chgData name="Mithun Mohanraj" userId="28063047fea8ba84" providerId="LiveId" clId="{1ACA0A12-DF07-49F6-8BF0-79FC64D969DA}" dt="2019-04-18T04:27:06.805" v="125" actId="1076"/>
          <ac:picMkLst>
            <pc:docMk/>
            <pc:sldMk cId="1147425675" sldId="261"/>
            <ac:picMk id="4" creationId="{72851201-3B7C-490D-97A6-DDE7E74CA76B}"/>
          </ac:picMkLst>
        </pc:picChg>
        <pc:picChg chg="del">
          <ac:chgData name="Mithun Mohanraj" userId="28063047fea8ba84" providerId="LiveId" clId="{1ACA0A12-DF07-49F6-8BF0-79FC64D969DA}" dt="2019-04-18T04:26:11.539" v="74" actId="478"/>
          <ac:picMkLst>
            <pc:docMk/>
            <pc:sldMk cId="1147425675" sldId="261"/>
            <ac:picMk id="5" creationId="{5F5B806F-F598-40E0-BED6-71878CF1A099}"/>
          </ac:picMkLst>
        </pc:picChg>
        <pc:picChg chg="del mod">
          <ac:chgData name="Mithun Mohanraj" userId="28063047fea8ba84" providerId="LiveId" clId="{1ACA0A12-DF07-49F6-8BF0-79FC64D969DA}" dt="2019-04-18T04:26:53.551" v="122" actId="478"/>
          <ac:picMkLst>
            <pc:docMk/>
            <pc:sldMk cId="1147425675" sldId="261"/>
            <ac:picMk id="6" creationId="{E1B50972-1437-41F0-A36C-0B74BD1E10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DE8B-0FC1-47E7-93D8-60AF3B0F9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5087" y="609601"/>
            <a:ext cx="3613212" cy="415374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66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Predict Rain tomorrow in Australia</a:t>
            </a:r>
            <a:endParaRPr lang="en-UG" sz="66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B658D-A7E5-4126-95C8-323030FF0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126" y="4909352"/>
            <a:ext cx="4504307" cy="133904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Mithun Mohanraj</a:t>
            </a:r>
            <a:endParaRPr lang="en-UG" sz="3600" dirty="0">
              <a:solidFill>
                <a:srgbClr val="FFFF00"/>
              </a:solidFill>
              <a:latin typeface="Calibri" panose="020F0502020204030204" pitchFamily="34" charset="0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85B89-1E19-49F2-9711-31D48A1589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15818" r="14889" b="-1"/>
          <a:stretch/>
        </p:blipFill>
        <p:spPr>
          <a:xfrm>
            <a:off x="607848" y="609601"/>
            <a:ext cx="5748564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0933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9CFE-EA31-4286-AF60-7C711503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213064"/>
            <a:ext cx="4988389" cy="8788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Effect of PCA on Random Forest</a:t>
            </a:r>
            <a:endParaRPr lang="en-UG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3A696-5888-441F-A6D8-1175C0B95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597982"/>
            <a:ext cx="4338409" cy="47317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Random forest model is fitted on including </a:t>
            </a:r>
            <a:r>
              <a:rPr lang="en-US" dirty="0">
                <a:solidFill>
                  <a:srgbClr val="FFFF00"/>
                </a:solidFill>
              </a:rPr>
              <a:t>First two principal component and all the important categorical variables</a:t>
            </a:r>
            <a:r>
              <a:rPr lang="en-US" dirty="0"/>
              <a:t>.</a:t>
            </a:r>
          </a:p>
          <a:p>
            <a:r>
              <a:rPr lang="en-US" dirty="0"/>
              <a:t> Interestingly , </a:t>
            </a:r>
            <a:r>
              <a:rPr lang="en-US" dirty="0">
                <a:solidFill>
                  <a:srgbClr val="FFFF00"/>
                </a:solidFill>
              </a:rPr>
              <a:t>The decrease in Gini while using PC1 and PC2 is very high compared to other variables</a:t>
            </a:r>
            <a:r>
              <a:rPr lang="en-US" dirty="0"/>
              <a:t>. This shows that PC’s are the important features while fitting the model</a:t>
            </a:r>
          </a:p>
          <a:p>
            <a:r>
              <a:rPr lang="en-US" dirty="0"/>
              <a:t>Also ,observe that the </a:t>
            </a:r>
            <a:r>
              <a:rPr lang="en-US" dirty="0">
                <a:solidFill>
                  <a:srgbClr val="FFFF00"/>
                </a:solidFill>
              </a:rPr>
              <a:t>accuracy rate of random forest model using PC’s remains almost same to that of using all the numerical predictors. </a:t>
            </a:r>
            <a:r>
              <a:rPr lang="en-US" dirty="0"/>
              <a:t>Importance of using </a:t>
            </a:r>
            <a:r>
              <a:rPr lang="en-US" dirty="0">
                <a:solidFill>
                  <a:srgbClr val="FFFF00"/>
                </a:solidFill>
              </a:rPr>
              <a:t>PCA for dimensionality reduction is evident </a:t>
            </a:r>
            <a:r>
              <a:rPr lang="en-US" dirty="0"/>
              <a:t>here.</a:t>
            </a:r>
            <a:endParaRPr lang="en-U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9B4C0-82FE-4478-BC93-3BE73119F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98659"/>
            <a:ext cx="3066088" cy="19986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AD03BD-6319-47BE-99A8-C9FB73563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799" y="3258567"/>
            <a:ext cx="4338409" cy="3324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379B30-449B-4BFD-A050-57F4385D5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792" y="213064"/>
            <a:ext cx="3977122" cy="284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1D4BDE-4DCF-4CBC-805B-BFA0F8EFA2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4792" y="2999354"/>
            <a:ext cx="4734424" cy="17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09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9CAD-B4E1-4CA9-A0EF-9EE36664F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6890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Inference &amp; Conclusion</a:t>
            </a:r>
            <a:endParaRPr lang="en-UG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45F7D-4B4E-4D0C-AAA1-C2BD79744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78384"/>
            <a:ext cx="8946541" cy="4970015"/>
          </a:xfrm>
        </p:spPr>
        <p:txBody>
          <a:bodyPr>
            <a:normAutofit/>
          </a:bodyPr>
          <a:lstStyle/>
          <a:p>
            <a:r>
              <a:rPr lang="en-US" dirty="0"/>
              <a:t>From variable selection , we can infer that </a:t>
            </a:r>
            <a:r>
              <a:rPr lang="en-US" dirty="0">
                <a:solidFill>
                  <a:srgbClr val="FFFF00"/>
                </a:solidFill>
              </a:rPr>
              <a:t>statistical significance of the variables is the important thing to be considered before fitting </a:t>
            </a:r>
            <a:r>
              <a:rPr lang="en-US" dirty="0"/>
              <a:t>any model on the data.</a:t>
            </a:r>
          </a:p>
          <a:p>
            <a:r>
              <a:rPr lang="en-US" dirty="0"/>
              <a:t>Including </a:t>
            </a:r>
            <a:r>
              <a:rPr lang="en-US" dirty="0">
                <a:solidFill>
                  <a:srgbClr val="FFFF00"/>
                </a:solidFill>
              </a:rPr>
              <a:t>statistically insignificant data </a:t>
            </a:r>
            <a:r>
              <a:rPr lang="en-US" dirty="0"/>
              <a:t>in the model induces the </a:t>
            </a:r>
            <a:r>
              <a:rPr lang="en-US" dirty="0">
                <a:solidFill>
                  <a:srgbClr val="FFFF00"/>
                </a:solidFill>
              </a:rPr>
              <a:t>additional complexity for the algorithm and does not provide any important information</a:t>
            </a:r>
            <a:r>
              <a:rPr lang="en-US" dirty="0"/>
              <a:t>.</a:t>
            </a:r>
          </a:p>
          <a:p>
            <a:r>
              <a:rPr lang="en-US" dirty="0"/>
              <a:t>PCA is a powerful method for dimensionality reduction ,it also produces uncorrelated features explaining most of information in few dimensions.</a:t>
            </a:r>
          </a:p>
          <a:p>
            <a:r>
              <a:rPr lang="en-US" dirty="0"/>
              <a:t>Logistic regression is the powerful tool for analyzing the importance of variables and its effect on the response variable.</a:t>
            </a:r>
          </a:p>
          <a:p>
            <a:r>
              <a:rPr lang="en-US" dirty="0"/>
              <a:t>Random forest performs very well on the data containing both numerical and categorical variables.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67602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717D-664A-47E9-81F0-03035027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latin typeface="Bahnschrift Condensed" panose="020B0502040204020203" pitchFamily="34" charset="0"/>
              </a:rPr>
              <a:t>Data-set</a:t>
            </a:r>
            <a:endParaRPr lang="en-UG" sz="6600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50C08-E343-4F09-89D7-963C58EBC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15567"/>
            <a:ext cx="8946541" cy="4195481"/>
          </a:xfrm>
        </p:spPr>
        <p:txBody>
          <a:bodyPr numCol="1"/>
          <a:lstStyle/>
          <a:p>
            <a:r>
              <a:rPr lang="en-US" dirty="0"/>
              <a:t>Rain in Australia(Kaggle) - contains daily weather observations from numerous Australian weather stations. </a:t>
            </a:r>
          </a:p>
          <a:p>
            <a:endParaRPr lang="en-US" dirty="0"/>
          </a:p>
          <a:p>
            <a:r>
              <a:rPr lang="en-US" dirty="0"/>
              <a:t>Includes 142193 observations of 24 variables in major Australian cities like Brisbane, Canberra, Melbourne, Hobart etc.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Features include various measurements of weather information like Minimum temperature, Maximum temperature, sunshine, evaporation, wind direction, wind gust speed, clouds, location, Date etc.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91762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3492-E9E2-4FFB-9C48-4A911B07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53141"/>
            <a:ext cx="4793473" cy="858913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Problem Definition</a:t>
            </a:r>
            <a:endParaRPr lang="en-UG" dirty="0">
              <a:latin typeface="Bahnschrift Condense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B96D8-8CF8-4433-A488-09156E1559C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5" b="3"/>
          <a:stretch/>
        </p:blipFill>
        <p:spPr>
          <a:xfrm>
            <a:off x="5765938" y="522249"/>
            <a:ext cx="5449888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C546BE4-C7A3-4A47-9FA5-0866D5E65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57E8F-C55C-4F5E-B83A-4B14345F7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97" y="1012054"/>
            <a:ext cx="4799145" cy="57221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Predict whether or not it will rain tomorrow by training a binary classification model on target Rain-Tomorrow</a:t>
            </a:r>
          </a:p>
          <a:p>
            <a:r>
              <a:rPr lang="en-US" dirty="0">
                <a:latin typeface="+mn-lt"/>
              </a:rPr>
              <a:t>The target Rain-Tomorrow means: </a:t>
            </a:r>
            <a:r>
              <a:rPr lang="en-US" dirty="0">
                <a:solidFill>
                  <a:srgbClr val="FFFF00"/>
                </a:solidFill>
                <a:latin typeface="+mn-lt"/>
              </a:rPr>
              <a:t>Did it rain the next day? Yes or No</a:t>
            </a:r>
            <a:r>
              <a:rPr lang="en-US" dirty="0">
                <a:latin typeface="+mn-lt"/>
              </a:rPr>
              <a:t>.</a:t>
            </a:r>
          </a:p>
          <a:p>
            <a:r>
              <a:rPr lang="en-US" dirty="0">
                <a:solidFill>
                  <a:srgbClr val="FFFF00"/>
                </a:solidFill>
                <a:latin typeface="+mn-lt"/>
              </a:rPr>
              <a:t>Highly Non-linear </a:t>
            </a:r>
            <a:r>
              <a:rPr lang="en-US" dirty="0">
                <a:latin typeface="+mn-lt"/>
              </a:rPr>
              <a:t>: Upper right scatter plot of Max-temp vs min-temp shows that the data is highly non-linear.</a:t>
            </a:r>
          </a:p>
          <a:p>
            <a:r>
              <a:rPr lang="en-US" dirty="0">
                <a:solidFill>
                  <a:srgbClr val="FFFF00"/>
                </a:solidFill>
                <a:latin typeface="+mn-lt"/>
              </a:rPr>
              <a:t>Outliers</a:t>
            </a:r>
            <a:r>
              <a:rPr lang="en-US" dirty="0">
                <a:latin typeface="+mn-lt"/>
              </a:rPr>
              <a:t> : Box-plot of wind-gust speed against target variable shows that the number of outliers for both the classes are very high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D80001-68C2-44AB-9741-1592B5AB5FED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0" r="1" b="7383"/>
          <a:stretch/>
        </p:blipFill>
        <p:spPr>
          <a:xfrm>
            <a:off x="5765938" y="3429000"/>
            <a:ext cx="5449888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606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4D9E-84B9-4F4C-B288-8D717E03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Bahnschrift Condensed" panose="020B0502040204020203" pitchFamily="34" charset="0"/>
              </a:rPr>
              <a:t>Data Pre-Processing</a:t>
            </a:r>
            <a:endParaRPr lang="en-UG" sz="4400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4086C-64DC-43C1-976E-489C137E9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13896"/>
            <a:ext cx="8946541" cy="5091386"/>
          </a:xfrm>
        </p:spPr>
        <p:txBody>
          <a:bodyPr numCol="1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00"/>
                </a:solidFill>
              </a:rPr>
              <a:t>Data omission : </a:t>
            </a:r>
            <a:r>
              <a:rPr lang="en-US" dirty="0"/>
              <a:t>There are lot of observations with missing values along different measurements. Omitting the rows that has missing values reduced the data to 56420 observations.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00"/>
                </a:solidFill>
              </a:rPr>
              <a:t>Creating dummies for categorical variables</a:t>
            </a:r>
            <a:r>
              <a:rPr lang="en-US" dirty="0"/>
              <a:t>: There are seven categorical variables which had to be converted into factors.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00"/>
                </a:solidFill>
              </a:rPr>
              <a:t>Standardizing Quantitative variables</a:t>
            </a:r>
            <a:r>
              <a:rPr lang="en-US" dirty="0"/>
              <a:t>: There are 17 numerical predictors which had to be standardized by subtracting the column means and dividing it by its standard deviation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00"/>
                </a:solidFill>
              </a:rPr>
              <a:t>Separating the data into training and validation set</a:t>
            </a:r>
            <a:r>
              <a:rPr lang="en-US" dirty="0"/>
              <a:t>: Data is separated into 60% for training and 40% for validation.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75947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3B635-AD61-426B-93DE-5E58D5F08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3900" dirty="0">
                <a:solidFill>
                  <a:srgbClr val="EBEBEB"/>
                </a:solidFill>
                <a:latin typeface="Bahnschrift Condensed" panose="020B0502040204020203" pitchFamily="34" charset="0"/>
              </a:rPr>
              <a:t>Is the Date variable important?</a:t>
            </a:r>
            <a:endParaRPr lang="en-UG" sz="3900" dirty="0">
              <a:solidFill>
                <a:srgbClr val="EBEBEB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FBB-29EC-4734-BED0-2068977C9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Yes ,It is important. </a:t>
            </a:r>
            <a:r>
              <a:rPr lang="en-US" dirty="0">
                <a:solidFill>
                  <a:srgbClr val="EBEBEB"/>
                </a:solidFill>
              </a:rPr>
              <a:t>Date variable is important because it gives us important information on year ,month ,day of the recorded observations.</a:t>
            </a:r>
          </a:p>
          <a:p>
            <a:r>
              <a:rPr lang="en-US" dirty="0">
                <a:solidFill>
                  <a:srgbClr val="FFFF00"/>
                </a:solidFill>
              </a:rPr>
              <a:t>Especially, For rain prediction </a:t>
            </a:r>
            <a:r>
              <a:rPr lang="en-US" dirty="0">
                <a:solidFill>
                  <a:srgbClr val="EBEBEB"/>
                </a:solidFill>
              </a:rPr>
              <a:t>we can extract the seasonal information from the date by </a:t>
            </a:r>
            <a:r>
              <a:rPr lang="en-US" dirty="0">
                <a:solidFill>
                  <a:srgbClr val="FFFF00"/>
                </a:solidFill>
              </a:rPr>
              <a:t>grouping the observations on the month it is recorded</a:t>
            </a:r>
            <a:r>
              <a:rPr lang="en-US" dirty="0">
                <a:solidFill>
                  <a:srgbClr val="EBEBEB"/>
                </a:solidFill>
              </a:rPr>
              <a:t>.</a:t>
            </a:r>
          </a:p>
          <a:p>
            <a:endParaRPr lang="en-UG" dirty="0">
              <a:solidFill>
                <a:srgbClr val="EBEBEB"/>
              </a:solidFill>
            </a:endParaRPr>
          </a:p>
        </p:txBody>
      </p:sp>
      <p:sp>
        <p:nvSpPr>
          <p:cNvPr id="16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95B03C-1A38-4BEE-B4AF-FA5BB3EDE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213" y="305804"/>
            <a:ext cx="4471598" cy="2994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27F69A-C376-41BA-B732-F49FCA586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641" y="3300180"/>
            <a:ext cx="4831808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39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B891-B155-4AF8-9C4A-1986F9916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>
                <a:latin typeface="Bahnschrift Condensed" panose="020B0502040204020203" pitchFamily="34" charset="0"/>
              </a:rPr>
              <a:t>Variable Selection using step-wise AIC</a:t>
            </a:r>
            <a:endParaRPr lang="en-UG" sz="2900" dirty="0">
              <a:latin typeface="Bahnschrift Condensed" panose="020B0502040204020203" pitchFamily="34" charset="0"/>
            </a:endParaRPr>
          </a:p>
        </p:txBody>
      </p:sp>
      <p:sp>
        <p:nvSpPr>
          <p:cNvPr id="10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ED8A8E7-35BC-4471-B4CF-ACFC3E7F0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B0BF28-EC06-4525-BF31-73A9489AD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CB43B-3575-4F78-AC86-A01588E62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00"/>
                </a:solidFill>
              </a:rPr>
              <a:t>Step-wise AIC does both forward and backward selection of predictors and finally yields a model fitted based on importance of predictors</a:t>
            </a:r>
            <a:r>
              <a:rPr lang="en-US" sz="17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The importance is based on </a:t>
            </a:r>
            <a:r>
              <a:rPr lang="en-US" sz="1700" dirty="0">
                <a:solidFill>
                  <a:srgbClr val="FFFF00"/>
                </a:solidFill>
              </a:rPr>
              <a:t>if p-value &lt; 0.05(Significance level) </a:t>
            </a:r>
            <a:r>
              <a:rPr lang="en-US" sz="1700" dirty="0"/>
              <a:t>, The variable is considered as </a:t>
            </a:r>
            <a:r>
              <a:rPr lang="en-US" sz="1700" dirty="0">
                <a:solidFill>
                  <a:srgbClr val="FFFF00"/>
                </a:solidFill>
              </a:rPr>
              <a:t>statistically significant</a:t>
            </a:r>
            <a:r>
              <a:rPr lang="en-US" sz="17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The number of asterisks near the p-value for each variable signifies the importance of the variable.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Based on results, </a:t>
            </a:r>
            <a:r>
              <a:rPr lang="en-US" sz="1700" dirty="0">
                <a:solidFill>
                  <a:srgbClr val="FFFF00"/>
                </a:solidFill>
              </a:rPr>
              <a:t>statistically important variables are used for fitting the models</a:t>
            </a:r>
            <a:endParaRPr lang="en-UG" sz="1700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51201-3B7C-490D-97A6-DDE7E74CA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820" y="1152983"/>
            <a:ext cx="4800600" cy="465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2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A3B42-9FE3-465C-B163-2652149A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1"/>
            <a:ext cx="4166510" cy="16601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Bahnschrift Condensed" panose="020B0502040204020203" pitchFamily="34" charset="0"/>
              </a:rPr>
              <a:t>Logistic Regression Model </a:t>
            </a:r>
            <a:endParaRPr lang="en-UG" dirty="0">
              <a:solidFill>
                <a:srgbClr val="EBEBEB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9D7B3-0951-4873-A808-D2F3A0E9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367161"/>
            <a:ext cx="4166509" cy="48566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Logistic regression models are fitted based on inclusion of variables.</a:t>
            </a:r>
          </a:p>
          <a:p>
            <a:r>
              <a:rPr lang="en-US" dirty="0">
                <a:solidFill>
                  <a:srgbClr val="FFFF00"/>
                </a:solidFill>
              </a:rPr>
              <a:t>The first model includes all the variables </a:t>
            </a:r>
            <a:r>
              <a:rPr lang="en-US" dirty="0">
                <a:solidFill>
                  <a:srgbClr val="EBEBEB"/>
                </a:solidFill>
              </a:rPr>
              <a:t>and the results obtained are </a:t>
            </a:r>
            <a:r>
              <a:rPr lang="en-US" dirty="0">
                <a:solidFill>
                  <a:srgbClr val="FFFF00"/>
                </a:solidFill>
              </a:rPr>
              <a:t>displayed in upper right figure.</a:t>
            </a:r>
          </a:p>
          <a:p>
            <a:r>
              <a:rPr lang="en-US" dirty="0">
                <a:solidFill>
                  <a:srgbClr val="FFFF00"/>
                </a:solidFill>
              </a:rPr>
              <a:t>The second model is fitted only on the important variables and the result obtained is almost same to that of including all the variables</a:t>
            </a:r>
            <a:r>
              <a:rPr lang="en-US" dirty="0">
                <a:solidFill>
                  <a:srgbClr val="EBEBEB"/>
                </a:solidFill>
              </a:rPr>
              <a:t>.</a:t>
            </a:r>
          </a:p>
          <a:p>
            <a:endParaRPr lang="en-US" dirty="0">
              <a:solidFill>
                <a:srgbClr val="EBEBEB"/>
              </a:solidFill>
            </a:endParaRPr>
          </a:p>
          <a:p>
            <a:pPr marL="0" indent="0">
              <a:buNone/>
            </a:pPr>
            <a:endParaRPr lang="en-UG" dirty="0">
              <a:solidFill>
                <a:srgbClr val="EBEBEB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1C7B6D-DBEB-4C7A-A3A0-BA649DD40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330" y="180974"/>
            <a:ext cx="4386480" cy="29673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8BEBF1-0696-4A53-8ECF-EF2BF6B1D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329" y="3329333"/>
            <a:ext cx="4315459" cy="30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62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79AA-5BDB-4FD7-8521-5E166B06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>
                <a:latin typeface="Bahnschrift Condensed" panose="020B0502040204020203" pitchFamily="34" charset="0"/>
              </a:rPr>
              <a:t>Principal component analysis on Quantitative variables</a:t>
            </a:r>
            <a:endParaRPr lang="en-UG" sz="2900" dirty="0">
              <a:latin typeface="Bahnschrift Condensed" panose="020B0502040204020203" pitchFamily="34" charset="0"/>
            </a:endParaRPr>
          </a:p>
        </p:txBody>
      </p:sp>
      <p:sp>
        <p:nvSpPr>
          <p:cNvPr id="10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ED8A8E7-35BC-4471-B4CF-ACFC3E7F0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B0BF28-EC06-4525-BF31-73A9489AD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CD312-2316-4943-9DB9-A0C415BC0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0" y="1195857"/>
            <a:ext cx="5449471" cy="1587013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59F79-1A2A-4D76-996B-F0F397754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1669002"/>
            <a:ext cx="4165146" cy="457939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Principal component Analysis is basically done for </a:t>
            </a:r>
            <a:r>
              <a:rPr lang="en-US" sz="1700" dirty="0">
                <a:solidFill>
                  <a:srgbClr val="FFFF00"/>
                </a:solidFill>
              </a:rPr>
              <a:t>dimensionality reduction and obtaining uncorrelated features(PC’s).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PCA is </a:t>
            </a:r>
            <a:r>
              <a:rPr lang="en-US" sz="1700" dirty="0">
                <a:solidFill>
                  <a:srgbClr val="FFFF00"/>
                </a:solidFill>
              </a:rPr>
              <a:t>performed on 13 numerical predictors(statistically significant)</a:t>
            </a:r>
            <a:r>
              <a:rPr lang="en-US" sz="17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The numerical predictors are standardized before performing PCA.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Figure at </a:t>
            </a:r>
            <a:r>
              <a:rPr lang="en-US" sz="1700" dirty="0">
                <a:solidFill>
                  <a:srgbClr val="FFFF00"/>
                </a:solidFill>
              </a:rPr>
              <a:t>upper right of the slide shows the percentage of variance explained by each PC and first five PC’s almost explain 80% of the data.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00"/>
                </a:solidFill>
              </a:rPr>
              <a:t>Scree plot shows the percentage of variance explained by each dimension.</a:t>
            </a:r>
          </a:p>
          <a:p>
            <a:pPr>
              <a:lnSpc>
                <a:spcPct val="90000"/>
              </a:lnSpc>
            </a:pPr>
            <a:endParaRPr lang="en-UG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7CC905-35E4-4263-A4F3-F06345957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453" y="3526971"/>
            <a:ext cx="5073278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70292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D3EFF-60B3-476C-BB40-B2DF29F6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97655"/>
            <a:ext cx="4166510" cy="10453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Bahnschrift Condensed" panose="020B0502040204020203" pitchFamily="34" charset="0"/>
              </a:rPr>
              <a:t>Random Forest Model</a:t>
            </a:r>
            <a:endParaRPr lang="en-UG" dirty="0">
              <a:solidFill>
                <a:srgbClr val="EBEBEB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6DA96-D25D-41D5-9D8F-DC697F372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233996"/>
            <a:ext cx="4166509" cy="498982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00"/>
                </a:solidFill>
              </a:rPr>
              <a:t>Random forest </a:t>
            </a:r>
            <a:r>
              <a:rPr lang="en-US" sz="1700" dirty="0">
                <a:solidFill>
                  <a:srgbClr val="EBEBEB"/>
                </a:solidFill>
              </a:rPr>
              <a:t>is the ensemble tree method which </a:t>
            </a:r>
            <a:r>
              <a:rPr lang="en-US" sz="1700" dirty="0">
                <a:solidFill>
                  <a:srgbClr val="FFFF00"/>
                </a:solidFill>
              </a:rPr>
              <a:t>grows number of trees on the boot-strapped samples and uses subset of features for each split </a:t>
            </a:r>
            <a:r>
              <a:rPr lang="en-US" sz="1700" dirty="0">
                <a:solidFill>
                  <a:srgbClr val="EBEBEB"/>
                </a:solidFill>
              </a:rPr>
              <a:t>to reduce the correlation between the trees.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EBEBEB"/>
                </a:solidFill>
              </a:rPr>
              <a:t>Fit the Random forest model using selected variables and </a:t>
            </a:r>
            <a:r>
              <a:rPr lang="en-US" sz="1700" dirty="0">
                <a:solidFill>
                  <a:srgbClr val="FFFF00"/>
                </a:solidFill>
              </a:rPr>
              <a:t>the mean decrease in Gini index for each variable as obtained is shown in the upper right figure.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EBEBEB"/>
                </a:solidFill>
              </a:rPr>
              <a:t>Performance of Random forest model is displayed at bottom right of the slide.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00"/>
                </a:solidFill>
              </a:rPr>
              <a:t>Random forest model slightly outperforms the logistic regression model in terms of accuracy rate</a:t>
            </a:r>
            <a:r>
              <a:rPr lang="en-US" sz="1700" dirty="0">
                <a:solidFill>
                  <a:srgbClr val="EBEBEB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G" sz="1700" dirty="0">
              <a:solidFill>
                <a:srgbClr val="EBEBEB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535B46-175E-4D91-B531-6FB854525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575" y="600384"/>
            <a:ext cx="2636453" cy="2324102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7BBD6-B754-496F-B7CF-366CA75A7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265" y="3428999"/>
            <a:ext cx="3267075" cy="3352800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CA1D5C-7762-461D-B9EE-8DF68ECDB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203" y="221361"/>
            <a:ext cx="3977122" cy="284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6C1DC6-3CC9-42C9-99CA-0CD042AC10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577" y="3083205"/>
            <a:ext cx="4881134" cy="25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56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822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Malgun Gothic</vt:lpstr>
      <vt:lpstr>Arial</vt:lpstr>
      <vt:lpstr>Bahnschrift Condensed</vt:lpstr>
      <vt:lpstr>Calibri</vt:lpstr>
      <vt:lpstr>Century Gothic</vt:lpstr>
      <vt:lpstr>Wingdings 3</vt:lpstr>
      <vt:lpstr>Ion</vt:lpstr>
      <vt:lpstr>Predict Rain tomorrow in Australia</vt:lpstr>
      <vt:lpstr>Data-set</vt:lpstr>
      <vt:lpstr>Problem Definition</vt:lpstr>
      <vt:lpstr>Data Pre-Processing</vt:lpstr>
      <vt:lpstr>Is the Date variable important?</vt:lpstr>
      <vt:lpstr>Variable Selection using step-wise AIC</vt:lpstr>
      <vt:lpstr>Logistic Regression Model </vt:lpstr>
      <vt:lpstr>Principal component analysis on Quantitative variables</vt:lpstr>
      <vt:lpstr>Random Forest Model</vt:lpstr>
      <vt:lpstr>Effect of PCA on Random Forest</vt:lpstr>
      <vt:lpstr>Inference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Rain tomorrow in Australia</dc:title>
  <dc:creator>Mithun Mohanraj</dc:creator>
  <cp:lastModifiedBy>Mithun Mohanraj</cp:lastModifiedBy>
  <cp:revision>6</cp:revision>
  <dcterms:created xsi:type="dcterms:W3CDTF">2019-04-09T19:50:53Z</dcterms:created>
  <dcterms:modified xsi:type="dcterms:W3CDTF">2019-04-18T04:27:09Z</dcterms:modified>
</cp:coreProperties>
</file>