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6D9A7-143E-4F2C-8469-2DECFCCDEABB}" v="2" dt="2019-04-24T18:36:55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 Mohanraj" userId="28063047fea8ba84" providerId="LiveId" clId="{77E6D9A7-143E-4F2C-8469-2DECFCCDEABB}"/>
    <pc:docChg chg="delSld modSld">
      <pc:chgData name="Mithun Mohanraj" userId="28063047fea8ba84" providerId="LiveId" clId="{77E6D9A7-143E-4F2C-8469-2DECFCCDEABB}" dt="2019-04-24T18:36:55.677" v="1" actId="1076"/>
      <pc:docMkLst>
        <pc:docMk/>
      </pc:docMkLst>
      <pc:sldChg chg="modSp">
        <pc:chgData name="Mithun Mohanraj" userId="28063047fea8ba84" providerId="LiveId" clId="{77E6D9A7-143E-4F2C-8469-2DECFCCDEABB}" dt="2019-04-24T18:36:55.677" v="1" actId="1076"/>
        <pc:sldMkLst>
          <pc:docMk/>
          <pc:sldMk cId="3376969205" sldId="262"/>
        </pc:sldMkLst>
        <pc:picChg chg="mod">
          <ac:chgData name="Mithun Mohanraj" userId="28063047fea8ba84" providerId="LiveId" clId="{77E6D9A7-143E-4F2C-8469-2DECFCCDEABB}" dt="2019-04-24T18:36:55.677" v="1" actId="1076"/>
          <ac:picMkLst>
            <pc:docMk/>
            <pc:sldMk cId="3376969205" sldId="262"/>
            <ac:picMk id="5" creationId="{D13D6596-E5DC-4B03-9924-24E5D0D6525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F9E80-333F-4B56-A790-B8188E1DE4F2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AA25129-AEE2-40F0-8067-379CD59C8A25}">
      <dgm:prSet/>
      <dgm:spPr/>
      <dgm:t>
        <a:bodyPr/>
        <a:lstStyle/>
        <a:p>
          <a:r>
            <a:rPr lang="en-US"/>
            <a:t>When the data is highly non-linear, using SVM with RBF kernel or polynomial kernel gives us a separating hyperplane by projecting the data into high-dimensional space.</a:t>
          </a:r>
        </a:p>
      </dgm:t>
    </dgm:pt>
    <dgm:pt modelId="{214EED30-E308-4B68-A9CD-33838D7BDCE9}" type="parTrans" cxnId="{9644C39E-D5A4-4FAD-B451-8BD41353B449}">
      <dgm:prSet/>
      <dgm:spPr/>
      <dgm:t>
        <a:bodyPr/>
        <a:lstStyle/>
        <a:p>
          <a:endParaRPr lang="en-US"/>
        </a:p>
      </dgm:t>
    </dgm:pt>
    <dgm:pt modelId="{55B7333D-CCEA-433D-8235-E97D32C0C766}" type="sibTrans" cxnId="{9644C39E-D5A4-4FAD-B451-8BD41353B449}">
      <dgm:prSet/>
      <dgm:spPr/>
      <dgm:t>
        <a:bodyPr/>
        <a:lstStyle/>
        <a:p>
          <a:endParaRPr lang="en-US"/>
        </a:p>
      </dgm:t>
    </dgm:pt>
    <dgm:pt modelId="{0C8A1D62-F7FA-4813-956C-099C58291E0B}">
      <dgm:prSet/>
      <dgm:spPr/>
      <dgm:t>
        <a:bodyPr/>
        <a:lstStyle/>
        <a:p>
          <a:r>
            <a:rPr lang="en-US"/>
            <a:t>Random forest performs better when we have both categorical and numerical predictors.</a:t>
          </a:r>
        </a:p>
      </dgm:t>
    </dgm:pt>
    <dgm:pt modelId="{CC542FD0-6D16-486B-8E1C-3F3F501DB89A}" type="parTrans" cxnId="{91698571-A1A3-44CE-85F2-8950445604C7}">
      <dgm:prSet/>
      <dgm:spPr/>
      <dgm:t>
        <a:bodyPr/>
        <a:lstStyle/>
        <a:p>
          <a:endParaRPr lang="en-US"/>
        </a:p>
      </dgm:t>
    </dgm:pt>
    <dgm:pt modelId="{1BA6AEA1-A7F9-483A-94C5-36E52F3B655A}" type="sibTrans" cxnId="{91698571-A1A3-44CE-85F2-8950445604C7}">
      <dgm:prSet/>
      <dgm:spPr/>
      <dgm:t>
        <a:bodyPr/>
        <a:lstStyle/>
        <a:p>
          <a:endParaRPr lang="en-US"/>
        </a:p>
      </dgm:t>
    </dgm:pt>
    <dgm:pt modelId="{9EE5A805-E331-47EC-BF6E-67EDCDFCED64}">
      <dgm:prSet/>
      <dgm:spPr/>
      <dgm:t>
        <a:bodyPr/>
        <a:lstStyle/>
        <a:p>
          <a:r>
            <a:rPr lang="en-US"/>
            <a:t>Performance of Ada-boost increases as the number of weak learners increases.</a:t>
          </a:r>
        </a:p>
      </dgm:t>
    </dgm:pt>
    <dgm:pt modelId="{3E0A273A-B143-462F-8C67-BB8992886133}" type="parTrans" cxnId="{13F4BC94-D29F-4966-AE18-A8925BFD9D9E}">
      <dgm:prSet/>
      <dgm:spPr/>
      <dgm:t>
        <a:bodyPr/>
        <a:lstStyle/>
        <a:p>
          <a:endParaRPr lang="en-US"/>
        </a:p>
      </dgm:t>
    </dgm:pt>
    <dgm:pt modelId="{EAE843C5-F393-4ECF-B5F1-B1E981D98EA2}" type="sibTrans" cxnId="{13F4BC94-D29F-4966-AE18-A8925BFD9D9E}">
      <dgm:prSet/>
      <dgm:spPr/>
      <dgm:t>
        <a:bodyPr/>
        <a:lstStyle/>
        <a:p>
          <a:endParaRPr lang="en-US"/>
        </a:p>
      </dgm:t>
    </dgm:pt>
    <dgm:pt modelId="{808DC02A-14CC-47B7-894F-D336DF604F82}">
      <dgm:prSet/>
      <dgm:spPr/>
      <dgm:t>
        <a:bodyPr/>
        <a:lstStyle/>
        <a:p>
          <a:r>
            <a:rPr lang="en-US"/>
            <a:t>Both Ada-boost and Random forest can be used for finding the importance of variables .</a:t>
          </a:r>
        </a:p>
      </dgm:t>
    </dgm:pt>
    <dgm:pt modelId="{37FD5181-480A-4C4D-B91A-8D411134934A}" type="parTrans" cxnId="{DB743F1C-386E-449E-BA77-4469566E4130}">
      <dgm:prSet/>
      <dgm:spPr/>
      <dgm:t>
        <a:bodyPr/>
        <a:lstStyle/>
        <a:p>
          <a:endParaRPr lang="en-US"/>
        </a:p>
      </dgm:t>
    </dgm:pt>
    <dgm:pt modelId="{2845C3C3-68A3-463B-ADC9-18232DBDE855}" type="sibTrans" cxnId="{DB743F1C-386E-449E-BA77-4469566E4130}">
      <dgm:prSet/>
      <dgm:spPr/>
      <dgm:t>
        <a:bodyPr/>
        <a:lstStyle/>
        <a:p>
          <a:endParaRPr lang="en-US"/>
        </a:p>
      </dgm:t>
    </dgm:pt>
    <dgm:pt modelId="{C62ABA87-7DEF-42C2-BF25-333E199B03FB}" type="pres">
      <dgm:prSet presAssocID="{A3EF9E80-333F-4B56-A790-B8188E1DE4F2}" presName="vert0" presStyleCnt="0">
        <dgm:presLayoutVars>
          <dgm:dir/>
          <dgm:animOne val="branch"/>
          <dgm:animLvl val="lvl"/>
        </dgm:presLayoutVars>
      </dgm:prSet>
      <dgm:spPr/>
    </dgm:pt>
    <dgm:pt modelId="{AFB1AA24-7B1B-4B71-8AB2-445E989A64AE}" type="pres">
      <dgm:prSet presAssocID="{5AA25129-AEE2-40F0-8067-379CD59C8A25}" presName="thickLine" presStyleLbl="alignNode1" presStyleIdx="0" presStyleCnt="4"/>
      <dgm:spPr/>
    </dgm:pt>
    <dgm:pt modelId="{8E3AB3D8-F667-4576-BF8F-DA92D56A95AE}" type="pres">
      <dgm:prSet presAssocID="{5AA25129-AEE2-40F0-8067-379CD59C8A25}" presName="horz1" presStyleCnt="0"/>
      <dgm:spPr/>
    </dgm:pt>
    <dgm:pt modelId="{D911FF43-9E70-49BC-BADD-5461C1803925}" type="pres">
      <dgm:prSet presAssocID="{5AA25129-AEE2-40F0-8067-379CD59C8A25}" presName="tx1" presStyleLbl="revTx" presStyleIdx="0" presStyleCnt="4"/>
      <dgm:spPr/>
    </dgm:pt>
    <dgm:pt modelId="{7AF23865-2801-4A6C-93E8-A752CA312FD8}" type="pres">
      <dgm:prSet presAssocID="{5AA25129-AEE2-40F0-8067-379CD59C8A25}" presName="vert1" presStyleCnt="0"/>
      <dgm:spPr/>
    </dgm:pt>
    <dgm:pt modelId="{B21D5889-CC50-407F-9A7E-ECA73193804A}" type="pres">
      <dgm:prSet presAssocID="{0C8A1D62-F7FA-4813-956C-099C58291E0B}" presName="thickLine" presStyleLbl="alignNode1" presStyleIdx="1" presStyleCnt="4"/>
      <dgm:spPr/>
    </dgm:pt>
    <dgm:pt modelId="{E2226536-1F62-4309-9A7E-0C54821965CB}" type="pres">
      <dgm:prSet presAssocID="{0C8A1D62-F7FA-4813-956C-099C58291E0B}" presName="horz1" presStyleCnt="0"/>
      <dgm:spPr/>
    </dgm:pt>
    <dgm:pt modelId="{98626856-38C7-4327-B862-0D5947B9A0E1}" type="pres">
      <dgm:prSet presAssocID="{0C8A1D62-F7FA-4813-956C-099C58291E0B}" presName="tx1" presStyleLbl="revTx" presStyleIdx="1" presStyleCnt="4"/>
      <dgm:spPr/>
    </dgm:pt>
    <dgm:pt modelId="{AA846D2F-A4E7-4AC2-BBEE-8221B0576280}" type="pres">
      <dgm:prSet presAssocID="{0C8A1D62-F7FA-4813-956C-099C58291E0B}" presName="vert1" presStyleCnt="0"/>
      <dgm:spPr/>
    </dgm:pt>
    <dgm:pt modelId="{276CA50D-4ADE-47CE-B692-D01FE3180AC1}" type="pres">
      <dgm:prSet presAssocID="{9EE5A805-E331-47EC-BF6E-67EDCDFCED64}" presName="thickLine" presStyleLbl="alignNode1" presStyleIdx="2" presStyleCnt="4"/>
      <dgm:spPr/>
    </dgm:pt>
    <dgm:pt modelId="{2F84E217-1609-4410-9E6A-2ABDF900C0AB}" type="pres">
      <dgm:prSet presAssocID="{9EE5A805-E331-47EC-BF6E-67EDCDFCED64}" presName="horz1" presStyleCnt="0"/>
      <dgm:spPr/>
    </dgm:pt>
    <dgm:pt modelId="{4F9D0B8B-7732-4E81-8021-206CC33E5892}" type="pres">
      <dgm:prSet presAssocID="{9EE5A805-E331-47EC-BF6E-67EDCDFCED64}" presName="tx1" presStyleLbl="revTx" presStyleIdx="2" presStyleCnt="4"/>
      <dgm:spPr/>
    </dgm:pt>
    <dgm:pt modelId="{9899CAC3-D7F3-43E3-918C-C8B92C326CE2}" type="pres">
      <dgm:prSet presAssocID="{9EE5A805-E331-47EC-BF6E-67EDCDFCED64}" presName="vert1" presStyleCnt="0"/>
      <dgm:spPr/>
    </dgm:pt>
    <dgm:pt modelId="{54795976-3A39-4620-95A8-30FA1C541C50}" type="pres">
      <dgm:prSet presAssocID="{808DC02A-14CC-47B7-894F-D336DF604F82}" presName="thickLine" presStyleLbl="alignNode1" presStyleIdx="3" presStyleCnt="4"/>
      <dgm:spPr/>
    </dgm:pt>
    <dgm:pt modelId="{1B047B03-08A4-4D25-BD01-CC7462700649}" type="pres">
      <dgm:prSet presAssocID="{808DC02A-14CC-47B7-894F-D336DF604F82}" presName="horz1" presStyleCnt="0"/>
      <dgm:spPr/>
    </dgm:pt>
    <dgm:pt modelId="{7746858E-4D59-476E-9A28-43A15885698A}" type="pres">
      <dgm:prSet presAssocID="{808DC02A-14CC-47B7-894F-D336DF604F82}" presName="tx1" presStyleLbl="revTx" presStyleIdx="3" presStyleCnt="4"/>
      <dgm:spPr/>
    </dgm:pt>
    <dgm:pt modelId="{06E044AE-25B8-4E03-8033-297507BFD3AE}" type="pres">
      <dgm:prSet presAssocID="{808DC02A-14CC-47B7-894F-D336DF604F82}" presName="vert1" presStyleCnt="0"/>
      <dgm:spPr/>
    </dgm:pt>
  </dgm:ptLst>
  <dgm:cxnLst>
    <dgm:cxn modelId="{DB743F1C-386E-449E-BA77-4469566E4130}" srcId="{A3EF9E80-333F-4B56-A790-B8188E1DE4F2}" destId="{808DC02A-14CC-47B7-894F-D336DF604F82}" srcOrd="3" destOrd="0" parTransId="{37FD5181-480A-4C4D-B91A-8D411134934A}" sibTransId="{2845C3C3-68A3-463B-ADC9-18232DBDE855}"/>
    <dgm:cxn modelId="{47FA3826-1929-4297-8EB3-3A7F5D670038}" type="presOf" srcId="{0C8A1D62-F7FA-4813-956C-099C58291E0B}" destId="{98626856-38C7-4327-B862-0D5947B9A0E1}" srcOrd="0" destOrd="0" presId="urn:microsoft.com/office/officeart/2008/layout/LinedList"/>
    <dgm:cxn modelId="{51553D65-45D0-4795-80A2-C04552511B29}" type="presOf" srcId="{808DC02A-14CC-47B7-894F-D336DF604F82}" destId="{7746858E-4D59-476E-9A28-43A15885698A}" srcOrd="0" destOrd="0" presId="urn:microsoft.com/office/officeart/2008/layout/LinedList"/>
    <dgm:cxn modelId="{91698571-A1A3-44CE-85F2-8950445604C7}" srcId="{A3EF9E80-333F-4B56-A790-B8188E1DE4F2}" destId="{0C8A1D62-F7FA-4813-956C-099C58291E0B}" srcOrd="1" destOrd="0" parTransId="{CC542FD0-6D16-486B-8E1C-3F3F501DB89A}" sibTransId="{1BA6AEA1-A7F9-483A-94C5-36E52F3B655A}"/>
    <dgm:cxn modelId="{13F4BC94-D29F-4966-AE18-A8925BFD9D9E}" srcId="{A3EF9E80-333F-4B56-A790-B8188E1DE4F2}" destId="{9EE5A805-E331-47EC-BF6E-67EDCDFCED64}" srcOrd="2" destOrd="0" parTransId="{3E0A273A-B143-462F-8C67-BB8992886133}" sibTransId="{EAE843C5-F393-4ECF-B5F1-B1E981D98EA2}"/>
    <dgm:cxn modelId="{9644C39E-D5A4-4FAD-B451-8BD41353B449}" srcId="{A3EF9E80-333F-4B56-A790-B8188E1DE4F2}" destId="{5AA25129-AEE2-40F0-8067-379CD59C8A25}" srcOrd="0" destOrd="0" parTransId="{214EED30-E308-4B68-A9CD-33838D7BDCE9}" sibTransId="{55B7333D-CCEA-433D-8235-E97D32C0C766}"/>
    <dgm:cxn modelId="{8336E2CB-AFE1-46B6-AA71-936540BA65E4}" type="presOf" srcId="{5AA25129-AEE2-40F0-8067-379CD59C8A25}" destId="{D911FF43-9E70-49BC-BADD-5461C1803925}" srcOrd="0" destOrd="0" presId="urn:microsoft.com/office/officeart/2008/layout/LinedList"/>
    <dgm:cxn modelId="{BF1A8ED1-B5BB-407C-88EB-66B8347F18D9}" type="presOf" srcId="{9EE5A805-E331-47EC-BF6E-67EDCDFCED64}" destId="{4F9D0B8B-7732-4E81-8021-206CC33E5892}" srcOrd="0" destOrd="0" presId="urn:microsoft.com/office/officeart/2008/layout/LinedList"/>
    <dgm:cxn modelId="{0A7018E7-F00E-4424-827C-600F9C2B01F9}" type="presOf" srcId="{A3EF9E80-333F-4B56-A790-B8188E1DE4F2}" destId="{C62ABA87-7DEF-42C2-BF25-333E199B03FB}" srcOrd="0" destOrd="0" presId="urn:microsoft.com/office/officeart/2008/layout/LinedList"/>
    <dgm:cxn modelId="{D95C299E-C156-4FAE-BF79-34D315711062}" type="presParOf" srcId="{C62ABA87-7DEF-42C2-BF25-333E199B03FB}" destId="{AFB1AA24-7B1B-4B71-8AB2-445E989A64AE}" srcOrd="0" destOrd="0" presId="urn:microsoft.com/office/officeart/2008/layout/LinedList"/>
    <dgm:cxn modelId="{7A8B2B41-69B5-42B6-9CED-559E4C134B26}" type="presParOf" srcId="{C62ABA87-7DEF-42C2-BF25-333E199B03FB}" destId="{8E3AB3D8-F667-4576-BF8F-DA92D56A95AE}" srcOrd="1" destOrd="0" presId="urn:microsoft.com/office/officeart/2008/layout/LinedList"/>
    <dgm:cxn modelId="{8ED6B3DC-9BFD-46EF-B4C0-39049E6D12B5}" type="presParOf" srcId="{8E3AB3D8-F667-4576-BF8F-DA92D56A95AE}" destId="{D911FF43-9E70-49BC-BADD-5461C1803925}" srcOrd="0" destOrd="0" presId="urn:microsoft.com/office/officeart/2008/layout/LinedList"/>
    <dgm:cxn modelId="{77819CAA-0101-4748-B368-58305ABCB298}" type="presParOf" srcId="{8E3AB3D8-F667-4576-BF8F-DA92D56A95AE}" destId="{7AF23865-2801-4A6C-93E8-A752CA312FD8}" srcOrd="1" destOrd="0" presId="urn:microsoft.com/office/officeart/2008/layout/LinedList"/>
    <dgm:cxn modelId="{0E21CF30-C81E-4248-931B-138DA647A270}" type="presParOf" srcId="{C62ABA87-7DEF-42C2-BF25-333E199B03FB}" destId="{B21D5889-CC50-407F-9A7E-ECA73193804A}" srcOrd="2" destOrd="0" presId="urn:microsoft.com/office/officeart/2008/layout/LinedList"/>
    <dgm:cxn modelId="{3365EA11-5D2F-4927-AB6D-BFAD2A75F9B9}" type="presParOf" srcId="{C62ABA87-7DEF-42C2-BF25-333E199B03FB}" destId="{E2226536-1F62-4309-9A7E-0C54821965CB}" srcOrd="3" destOrd="0" presId="urn:microsoft.com/office/officeart/2008/layout/LinedList"/>
    <dgm:cxn modelId="{364EB1D7-ED3A-409A-BB22-41E763674C6F}" type="presParOf" srcId="{E2226536-1F62-4309-9A7E-0C54821965CB}" destId="{98626856-38C7-4327-B862-0D5947B9A0E1}" srcOrd="0" destOrd="0" presId="urn:microsoft.com/office/officeart/2008/layout/LinedList"/>
    <dgm:cxn modelId="{6651CF8B-91C3-44CE-8BDE-51C8C7BE4017}" type="presParOf" srcId="{E2226536-1F62-4309-9A7E-0C54821965CB}" destId="{AA846D2F-A4E7-4AC2-BBEE-8221B0576280}" srcOrd="1" destOrd="0" presId="urn:microsoft.com/office/officeart/2008/layout/LinedList"/>
    <dgm:cxn modelId="{8AF20D41-5D86-4AFE-B103-F66811821750}" type="presParOf" srcId="{C62ABA87-7DEF-42C2-BF25-333E199B03FB}" destId="{276CA50D-4ADE-47CE-B692-D01FE3180AC1}" srcOrd="4" destOrd="0" presId="urn:microsoft.com/office/officeart/2008/layout/LinedList"/>
    <dgm:cxn modelId="{1A563184-46BD-47D8-AC0A-370364A7BA7A}" type="presParOf" srcId="{C62ABA87-7DEF-42C2-BF25-333E199B03FB}" destId="{2F84E217-1609-4410-9E6A-2ABDF900C0AB}" srcOrd="5" destOrd="0" presId="urn:microsoft.com/office/officeart/2008/layout/LinedList"/>
    <dgm:cxn modelId="{568ED25A-50DC-4FB3-B34A-F3AD08E4FE96}" type="presParOf" srcId="{2F84E217-1609-4410-9E6A-2ABDF900C0AB}" destId="{4F9D0B8B-7732-4E81-8021-206CC33E5892}" srcOrd="0" destOrd="0" presId="urn:microsoft.com/office/officeart/2008/layout/LinedList"/>
    <dgm:cxn modelId="{3C4D7604-BC20-4C46-AA3A-3B6C4DF1515E}" type="presParOf" srcId="{2F84E217-1609-4410-9E6A-2ABDF900C0AB}" destId="{9899CAC3-D7F3-43E3-918C-C8B92C326CE2}" srcOrd="1" destOrd="0" presId="urn:microsoft.com/office/officeart/2008/layout/LinedList"/>
    <dgm:cxn modelId="{AF33234E-8E72-41EA-BDF7-E348BA93FFD0}" type="presParOf" srcId="{C62ABA87-7DEF-42C2-BF25-333E199B03FB}" destId="{54795976-3A39-4620-95A8-30FA1C541C50}" srcOrd="6" destOrd="0" presId="urn:microsoft.com/office/officeart/2008/layout/LinedList"/>
    <dgm:cxn modelId="{383073B8-89BB-4DCC-9F9B-1D910466FC45}" type="presParOf" srcId="{C62ABA87-7DEF-42C2-BF25-333E199B03FB}" destId="{1B047B03-08A4-4D25-BD01-CC7462700649}" srcOrd="7" destOrd="0" presId="urn:microsoft.com/office/officeart/2008/layout/LinedList"/>
    <dgm:cxn modelId="{79DA3BFC-F2A7-4A3B-B19E-564037C832E0}" type="presParOf" srcId="{1B047B03-08A4-4D25-BD01-CC7462700649}" destId="{7746858E-4D59-476E-9A28-43A15885698A}" srcOrd="0" destOrd="0" presId="urn:microsoft.com/office/officeart/2008/layout/LinedList"/>
    <dgm:cxn modelId="{6B83C710-7F31-4804-BD06-A25F2C6E2B23}" type="presParOf" srcId="{1B047B03-08A4-4D25-BD01-CC7462700649}" destId="{06E044AE-25B8-4E03-8033-297507BFD3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1AA24-7B1B-4B71-8AB2-445E989A64AE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FF43-9E70-49BC-BADD-5461C1803925}">
      <dsp:nvSpPr>
        <dsp:cNvPr id="0" name=""/>
        <dsp:cNvSpPr/>
      </dsp:nvSpPr>
      <dsp:spPr>
        <a:xfrm>
          <a:off x="0" y="0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When the data is highly non-linear, using SVM with RBF kernel or polynomial kernel gives us a separating hyperplane by projecting the data into high-dimensional space.</a:t>
          </a:r>
        </a:p>
      </dsp:txBody>
      <dsp:txXfrm>
        <a:off x="0" y="0"/>
        <a:ext cx="10895369" cy="851069"/>
      </dsp:txXfrm>
    </dsp:sp>
    <dsp:sp modelId="{B21D5889-CC50-407F-9A7E-ECA73193804A}">
      <dsp:nvSpPr>
        <dsp:cNvPr id="0" name=""/>
        <dsp:cNvSpPr/>
      </dsp:nvSpPr>
      <dsp:spPr>
        <a:xfrm>
          <a:off x="0" y="851069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26856-38C7-4327-B862-0D5947B9A0E1}">
      <dsp:nvSpPr>
        <dsp:cNvPr id="0" name=""/>
        <dsp:cNvSpPr/>
      </dsp:nvSpPr>
      <dsp:spPr>
        <a:xfrm>
          <a:off x="0" y="851069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performs better when we have both categorical and numerical predictors.</a:t>
          </a:r>
        </a:p>
      </dsp:txBody>
      <dsp:txXfrm>
        <a:off x="0" y="851069"/>
        <a:ext cx="10895369" cy="851069"/>
      </dsp:txXfrm>
    </dsp:sp>
    <dsp:sp modelId="{276CA50D-4ADE-47CE-B692-D01FE3180AC1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D0B8B-7732-4E81-8021-206CC33E5892}">
      <dsp:nvSpPr>
        <dsp:cNvPr id="0" name=""/>
        <dsp:cNvSpPr/>
      </dsp:nvSpPr>
      <dsp:spPr>
        <a:xfrm>
          <a:off x="0" y="1702138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Performance of Ada-boost increases as the number of weak learners increases.</a:t>
          </a:r>
        </a:p>
      </dsp:txBody>
      <dsp:txXfrm>
        <a:off x="0" y="1702138"/>
        <a:ext cx="10895369" cy="851069"/>
      </dsp:txXfrm>
    </dsp:sp>
    <dsp:sp modelId="{54795976-3A39-4620-95A8-30FA1C541C50}">
      <dsp:nvSpPr>
        <dsp:cNvPr id="0" name=""/>
        <dsp:cNvSpPr/>
      </dsp:nvSpPr>
      <dsp:spPr>
        <a:xfrm>
          <a:off x="0" y="2553207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6858E-4D59-476E-9A28-43A15885698A}">
      <dsp:nvSpPr>
        <dsp:cNvPr id="0" name=""/>
        <dsp:cNvSpPr/>
      </dsp:nvSpPr>
      <dsp:spPr>
        <a:xfrm>
          <a:off x="0" y="2553207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Both Ada-boost and Random forest can be used for finding the importance of variables .</a:t>
          </a:r>
        </a:p>
      </dsp:txBody>
      <dsp:txXfrm>
        <a:off x="0" y="2553207"/>
        <a:ext cx="10895369" cy="85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8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5346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1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0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046B-BDAB-44E2-9347-9CD0D222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Bahnschrift Condensed" panose="020B0502040204020203" pitchFamily="34" charset="0"/>
              </a:rPr>
              <a:t>Data-set</a:t>
            </a:r>
            <a:endParaRPr lang="en-UG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DA5A-EBBC-4888-A07A-D1A8184D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price classification (Kaggle) – contains sales data of mobile phones of various companies.</a:t>
            </a:r>
          </a:p>
          <a:p>
            <a:r>
              <a:rPr lang="en-US" dirty="0"/>
              <a:t>Includes 2000 observations of 21 variables – 8 qualitative and 13 quantitative variables.</a:t>
            </a:r>
          </a:p>
          <a:p>
            <a:r>
              <a:rPr lang="en-US" dirty="0"/>
              <a:t>Variables includes the information of various mobile phone features like ram, battery-power, number of cores , clock-speed, dual-sim, etc.</a:t>
            </a:r>
          </a:p>
          <a:p>
            <a:r>
              <a:rPr lang="en-US" dirty="0"/>
              <a:t>Target variable is a categorical variable having four price ranges.</a:t>
            </a:r>
          </a:p>
          <a:p>
            <a:pPr marL="0" indent="0">
              <a:buNone/>
            </a:pPr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1571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CF6-A40B-4BDB-8911-E1526175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Bahnschrift Condensed" panose="020B0502040204020203" pitchFamily="34" charset="0"/>
              </a:rPr>
              <a:t>Problem definition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0836-0107-4E11-BD9B-B5DDEBA3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objective is classifying each mobile phones into a given price range based on the features they include</a:t>
            </a:r>
            <a:r>
              <a:rPr lang="en-US" dirty="0"/>
              <a:t>.</a:t>
            </a:r>
          </a:p>
          <a:p>
            <a:r>
              <a:rPr lang="en-US" dirty="0"/>
              <a:t>Target variable consists of four price ranges-0(very-low),1(low),2(medium),3(high).</a:t>
            </a:r>
          </a:p>
          <a:p>
            <a:r>
              <a:rPr lang="en-US" dirty="0">
                <a:solidFill>
                  <a:srgbClr val="FFFF00"/>
                </a:solidFill>
              </a:rPr>
              <a:t>Highly Non-linear </a:t>
            </a:r>
            <a:r>
              <a:rPr lang="en-US" dirty="0"/>
              <a:t>: Upper right scatter plot of battery –power vs </a:t>
            </a:r>
            <a:r>
              <a:rPr lang="en-US" dirty="0" err="1"/>
              <a:t>px_height</a:t>
            </a:r>
            <a:r>
              <a:rPr lang="en-US" dirty="0"/>
              <a:t> shows that the data is highly non-linear.</a:t>
            </a:r>
          </a:p>
          <a:p>
            <a:endParaRPr lang="en-US" dirty="0"/>
          </a:p>
          <a:p>
            <a:endParaRPr lang="en-US" dirty="0"/>
          </a:p>
          <a:p>
            <a:endParaRPr lang="en-U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2575-7F8C-4763-A5DE-49DFF008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533" y="2129023"/>
            <a:ext cx="5451627" cy="355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3942-C1CA-43B3-9742-7A86986A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Data Pre-processing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3E05-B183-494B-B7A1-E55FC1F9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96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Creating dummies for categorical variables</a:t>
            </a:r>
            <a:r>
              <a:rPr lang="en-US" dirty="0"/>
              <a:t>: There are 8 categorical variables which had to be converted into factors.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Standardizing Quantitative variables</a:t>
            </a:r>
            <a:r>
              <a:rPr lang="en-US" dirty="0"/>
              <a:t>: There are 13 numerical predictors which had to be standardized by subtracting the column means and dividing it by its standard deviation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Separating the data into training and validation set</a:t>
            </a:r>
            <a:r>
              <a:rPr lang="en-US" dirty="0"/>
              <a:t>: Data is separated into 60% for training and 40% for validation.</a:t>
            </a:r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539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ECC8-2F32-4C94-B4E1-6B2E6BC3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Bahnschrift Condensed" panose="020B0502040204020203" pitchFamily="34" charset="0"/>
              </a:rPr>
              <a:t>Random Forest Model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1B5D-1ABE-43C4-B9E1-7D53CCE5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 is the ensemble tree method which grows number of trees on the boot-strapped samples and uses subset of features for each split to reduce the correlation between the trees.</a:t>
            </a:r>
          </a:p>
          <a:p>
            <a:r>
              <a:rPr lang="en-US" dirty="0">
                <a:solidFill>
                  <a:srgbClr val="FFFF00"/>
                </a:solidFill>
              </a:rPr>
              <a:t>Random forest model is fitted and fine tuning is performed to identify the best hyper-parameters(no of features &amp; no. of trees).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best parameters obtained and performance of random forest on the validation set is shown in the figures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BACD3-4BDE-40A7-B143-5446D0D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803"/>
            <a:ext cx="417805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60D81-B150-488F-9181-AD106195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0" y="4562568"/>
            <a:ext cx="3343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178C-9B53-4CC8-AAAF-B766A6B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Multiclass Ada-boosting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30C3-3D9E-4557-BB4F-52F4E151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95636"/>
            <a:ext cx="5537186" cy="4552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In Ada-boosting , the weak learners are grown sequentially where the data is reweighted for every successive weak learners and all the weak learners are weighted individually to get the final classifier.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</a:rPr>
              <a:t>Multi Ada-boost model is fitted and fine tuning is performed to identify the best values for hyper-parameters(No. of iterations &amp; shrinkage parameter).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The performance of Ada-boost on the validation set is shown in the figure.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</a:rPr>
              <a:t>Even after running 5000 iterations  Ada-boosting did not outperform Random forest in terms of Accuracy.</a:t>
            </a:r>
          </a:p>
          <a:p>
            <a:pPr>
              <a:lnSpc>
                <a:spcPct val="90000"/>
              </a:lnSpc>
            </a:pPr>
            <a:endParaRPr lang="en-U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3AA19-BEE7-445B-9960-3FD78B7E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38" y="1330907"/>
            <a:ext cx="44973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88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7F5C-F1EE-45E7-8135-52DC3F72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Variable importance 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029B-938E-4C5C-959F-6C8E0E19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23976"/>
            <a:ext cx="5316538" cy="49244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Random forest shows the mean decrease in Gini index for each variable which is a important measure to quantify the importance of variables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Ada-boost also gives us a plot of variable importance which is shown in the figure</a:t>
            </a:r>
            <a:r>
              <a:rPr lang="en-US" dirty="0"/>
              <a:t>.</a:t>
            </a:r>
          </a:p>
          <a:p>
            <a:r>
              <a:rPr lang="en-US" dirty="0"/>
              <a:t>Based on these plots, we can infer that the following variables </a:t>
            </a:r>
            <a:r>
              <a:rPr lang="en-US" dirty="0">
                <a:solidFill>
                  <a:srgbClr val="FFFF00"/>
                </a:solidFill>
              </a:rPr>
              <a:t>: dual-sim, three-g, four-g, touch-screen and wi-fi contains little importance can be dropped.</a:t>
            </a:r>
          </a:p>
          <a:p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D6596-E5DC-4B03-9924-24E5D0D6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77" y="4099099"/>
            <a:ext cx="5060204" cy="245773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9EB9A8-AB90-4C89-B9C5-01795E24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036" y="590969"/>
            <a:ext cx="3191519" cy="2721427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3B4A62-3F10-4BF1-B955-97EF93B78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971" y="3678532"/>
            <a:ext cx="3912525" cy="243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E2B78-5914-41A8-838C-E94D8CB73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37" y="478719"/>
            <a:ext cx="3921273" cy="1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8F7-78A8-4588-8965-D985FF68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Support vector machine(SVM)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C64E-E181-4ECB-AB0C-ED59DBA7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Since the data is highly non linear , support vector classifier with non-linear kernel will help us separating the data by projecting it into high-dimensional space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SVM with Radial basis function kernel is fitted </a:t>
            </a:r>
            <a:r>
              <a:rPr lang="en-US" dirty="0"/>
              <a:t>and fine tuning is performed to identify the </a:t>
            </a:r>
            <a:r>
              <a:rPr lang="en-US" dirty="0">
                <a:solidFill>
                  <a:srgbClr val="FFFF00"/>
                </a:solidFill>
              </a:rPr>
              <a:t>best hyper-parameters(Gamma=0.001,cost=10).</a:t>
            </a:r>
          </a:p>
          <a:p>
            <a:r>
              <a:rPr lang="en-US" dirty="0"/>
              <a:t>The best parameters obtained and performance of SVM with RBF kernel on the validation set is shown in the figures.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F5BEC-EFE1-4F7F-9E7F-2820F567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0" y="571500"/>
            <a:ext cx="2875011" cy="58864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27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960B2-36D0-4F8D-8B70-A1600DB3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of SVM with RBF kernel</a:t>
            </a:r>
            <a:b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84A53A1-DCBF-421E-9D68-85429FF9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 we can see , </a:t>
            </a:r>
            <a:r>
              <a:rPr lang="en-US" dirty="0">
                <a:solidFill>
                  <a:srgbClr val="FFFF00"/>
                </a:solidFill>
              </a:rPr>
              <a:t>SVM model achieves the best accuracy of 92% outperforming both random forest and Ada-boosting.</a:t>
            </a:r>
          </a:p>
          <a:p>
            <a:r>
              <a:rPr lang="en-US" dirty="0">
                <a:solidFill>
                  <a:srgbClr val="EBEBEB"/>
                </a:solidFill>
              </a:rPr>
              <a:t>The best hyper-parameter values are Gamma=0.001,cost=10 for Radial basis function.</a:t>
            </a: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31" name="Content Placeholder 3">
            <a:extLst>
              <a:ext uri="{FF2B5EF4-FFF2-40B4-BE49-F238E27FC236}">
                <a16:creationId xmlns:a16="http://schemas.microsoft.com/office/drawing/2014/main" id="{9B632EFA-2648-4EF1-8C6A-CB836FC4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56457"/>
            <a:ext cx="5449889" cy="5545083"/>
          </a:xfrm>
          <a:prstGeom prst="rect">
            <a:avLst/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94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23CCD-27CB-43E5-9EEB-5C190272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Inference &amp; conclusion</a:t>
            </a:r>
            <a:endParaRPr lang="en-UG">
              <a:solidFill>
                <a:srgbClr val="EBEB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5333373-867D-4D20-8B1D-650FE22CF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1377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92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Condensed</vt:lpstr>
      <vt:lpstr>Century Gothic</vt:lpstr>
      <vt:lpstr>Wingdings 3</vt:lpstr>
      <vt:lpstr>Ion</vt:lpstr>
      <vt:lpstr>Data-set</vt:lpstr>
      <vt:lpstr>Problem definition</vt:lpstr>
      <vt:lpstr>Data Pre-processing</vt:lpstr>
      <vt:lpstr>Random Forest Model</vt:lpstr>
      <vt:lpstr>Multiclass Ada-boosting</vt:lpstr>
      <vt:lpstr>Variable importance </vt:lpstr>
      <vt:lpstr>Support vector machine(SVM)</vt:lpstr>
      <vt:lpstr>Performance of SVM with RBF kernel </vt:lpstr>
      <vt:lpstr>Inference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Mithun Mohanraj</dc:creator>
  <cp:lastModifiedBy>Mithun Mohanraj</cp:lastModifiedBy>
  <cp:revision>2</cp:revision>
  <dcterms:created xsi:type="dcterms:W3CDTF">2019-04-10T19:47:13Z</dcterms:created>
  <dcterms:modified xsi:type="dcterms:W3CDTF">2019-04-24T18:37:04Z</dcterms:modified>
</cp:coreProperties>
</file>