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50983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D4323-EFCC-4957-8073-A292FB9B6AC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59031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705789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21374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74590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46425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929559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827684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76763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58197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D4323-EFCC-4957-8073-A292FB9B6AC3}" type="datetimeFigureOut">
              <a:rPr lang="en-IN" smtClean="0"/>
              <a:t>17-03-2024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71716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BD4323-EFCC-4957-8073-A292FB9B6AC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41276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BD4323-EFCC-4957-8073-A292FB9B6AC3}" type="datetimeFigureOut">
              <a:rPr lang="en-IN" smtClean="0"/>
              <a:t>17-03-2024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51198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BD4323-EFCC-4957-8073-A292FB9B6AC3}" type="datetimeFigureOut">
              <a:rPr lang="en-IN" smtClean="0"/>
              <a:t>17-03-2024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357937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D4323-EFCC-4957-8073-A292FB9B6AC3}" type="datetimeFigureOut">
              <a:rPr lang="en-IN" smtClean="0"/>
              <a:t>17-03-2024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29275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D4323-EFCC-4957-8073-A292FB9B6AC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156050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BD4323-EFCC-4957-8073-A292FB9B6AC3}" type="datetimeFigureOut">
              <a:rPr lang="en-IN" smtClean="0"/>
              <a:t>17-03-2024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6E9D6-EC44-4DF9-BAE8-97C1D06E6FAB}" type="slidenum">
              <a:rPr lang="en-IN" smtClean="0"/>
              <a:t>‹#›</a:t>
            </a:fld>
            <a:endParaRPr lang="en-IN"/>
          </a:p>
        </p:txBody>
      </p:sp>
    </p:spTree>
    <p:extLst>
      <p:ext uri="{BB962C8B-B14F-4D97-AF65-F5344CB8AC3E}">
        <p14:creationId xmlns:p14="http://schemas.microsoft.com/office/powerpoint/2010/main" val="2127473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BD4323-EFCC-4957-8073-A292FB9B6AC3}" type="datetimeFigureOut">
              <a:rPr lang="en-IN" smtClean="0"/>
              <a:t>17-03-2024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36E9D6-EC44-4DF9-BAE8-97C1D06E6FAB}" type="slidenum">
              <a:rPr lang="en-IN" smtClean="0"/>
              <a:t>‹#›</a:t>
            </a:fld>
            <a:endParaRPr lang="en-IN"/>
          </a:p>
        </p:txBody>
      </p:sp>
    </p:spTree>
    <p:extLst>
      <p:ext uri="{BB962C8B-B14F-4D97-AF65-F5344CB8AC3E}">
        <p14:creationId xmlns:p14="http://schemas.microsoft.com/office/powerpoint/2010/main" val="93088805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567B-6B30-604A-6306-A6D5862D5502}"/>
              </a:ext>
            </a:extLst>
          </p:cNvPr>
          <p:cNvSpPr>
            <a:spLocks noGrp="1"/>
          </p:cNvSpPr>
          <p:nvPr>
            <p:ph type="title"/>
          </p:nvPr>
        </p:nvSpPr>
        <p:spPr/>
        <p:txBody>
          <a:bodyPr/>
          <a:lstStyle/>
          <a:p>
            <a:r>
              <a:rPr lang="en-US" b="0" i="0" dirty="0">
                <a:solidFill>
                  <a:srgbClr val="1F1F1F"/>
                </a:solidFill>
                <a:effectLst/>
                <a:latin typeface="Google Sans"/>
              </a:rPr>
              <a:t>Smart Home Management</a:t>
            </a:r>
            <a:endParaRPr lang="en-IN" dirty="0"/>
          </a:p>
        </p:txBody>
      </p:sp>
      <p:sp>
        <p:nvSpPr>
          <p:cNvPr id="3" name="Content Placeholder 2">
            <a:extLst>
              <a:ext uri="{FF2B5EF4-FFF2-40B4-BE49-F238E27FC236}">
                <a16:creationId xmlns:a16="http://schemas.microsoft.com/office/drawing/2014/main" id="{21980B1D-0CCA-218F-2CEB-64AD4F29B737}"/>
              </a:ext>
            </a:extLst>
          </p:cNvPr>
          <p:cNvSpPr>
            <a:spLocks noGrp="1"/>
          </p:cNvSpPr>
          <p:nvPr>
            <p:ph idx="1"/>
          </p:nvPr>
        </p:nvSpPr>
        <p:spPr/>
        <p:txBody>
          <a:bodyPr/>
          <a:lstStyle/>
          <a:p>
            <a:pPr marL="0" indent="0">
              <a:buNone/>
            </a:pPr>
            <a:r>
              <a:rPr lang="en-US" dirty="0"/>
              <a:t>TEAM MEMBERS:</a:t>
            </a:r>
          </a:p>
          <a:p>
            <a:pPr marL="0" indent="0">
              <a:buNone/>
            </a:pPr>
            <a:r>
              <a:rPr lang="fi-FI" dirty="0"/>
              <a:t>99210041832     A.V.MOHAN RAO</a:t>
            </a:r>
            <a:endParaRPr lang="en-US" dirty="0"/>
          </a:p>
          <a:p>
            <a:pPr marL="0" indent="0">
              <a:buNone/>
            </a:pPr>
            <a:r>
              <a:rPr lang="en-US" dirty="0"/>
              <a:t>99210041971     A.PRAVEEN KUMAR</a:t>
            </a:r>
          </a:p>
          <a:p>
            <a:pPr marL="0" indent="0">
              <a:buNone/>
            </a:pPr>
            <a:r>
              <a:rPr lang="en-US" dirty="0"/>
              <a:t>99210042107    M.BHARATH KUMAR</a:t>
            </a:r>
          </a:p>
          <a:p>
            <a:pPr marL="0" indent="0">
              <a:buNone/>
            </a:pPr>
            <a:r>
              <a:rPr lang="en-US" dirty="0"/>
              <a:t>9921004937       N.SAI SRINADH</a:t>
            </a:r>
          </a:p>
          <a:p>
            <a:pPr marL="0" indent="0">
              <a:buNone/>
            </a:pPr>
            <a:endParaRPr lang="en-IN" dirty="0"/>
          </a:p>
        </p:txBody>
      </p:sp>
    </p:spTree>
    <p:extLst>
      <p:ext uri="{BB962C8B-B14F-4D97-AF65-F5344CB8AC3E}">
        <p14:creationId xmlns:p14="http://schemas.microsoft.com/office/powerpoint/2010/main" val="3407562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DF7E-CF38-89D3-B61C-B6835E5CC37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3446529-2E4E-7A9E-8369-156D564589D8}"/>
              </a:ext>
            </a:extLst>
          </p:cNvPr>
          <p:cNvSpPr>
            <a:spLocks noGrp="1"/>
          </p:cNvSpPr>
          <p:nvPr>
            <p:ph idx="1"/>
          </p:nvPr>
        </p:nvSpPr>
        <p:spPr/>
        <p:txBody>
          <a:bodyPr/>
          <a:lstStyle/>
          <a:p>
            <a:r>
              <a:rPr lang="en-US" b="0" i="0" dirty="0">
                <a:solidFill>
                  <a:srgbClr val="1F1F1F"/>
                </a:solidFill>
                <a:effectLst/>
                <a:latin typeface="Google Sans"/>
              </a:rPr>
              <a:t>Smart home technology refers to devices and appliances in your house that can be controlled remotely using an app or voice commands. These devices connect to the internet, allowing you to manage them from anywhere.</a:t>
            </a:r>
            <a:endParaRPr lang="en-IN" dirty="0"/>
          </a:p>
        </p:txBody>
      </p:sp>
    </p:spTree>
    <p:extLst>
      <p:ext uri="{BB962C8B-B14F-4D97-AF65-F5344CB8AC3E}">
        <p14:creationId xmlns:p14="http://schemas.microsoft.com/office/powerpoint/2010/main" val="391632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DFA7-C5EA-7C15-E07D-2A55E9E34D97}"/>
              </a:ext>
            </a:extLst>
          </p:cNvPr>
          <p:cNvSpPr>
            <a:spLocks noGrp="1"/>
          </p:cNvSpPr>
          <p:nvPr>
            <p:ph type="title"/>
          </p:nvPr>
        </p:nvSpPr>
        <p:spPr>
          <a:xfrm>
            <a:off x="1484311" y="685800"/>
            <a:ext cx="3611471" cy="1752599"/>
          </a:xfrm>
        </p:spPr>
        <p:txBody>
          <a:bodyPr/>
          <a:lstStyle/>
          <a:p>
            <a:r>
              <a:rPr lang="en-IN" dirty="0">
                <a:latin typeface="Arial Black" panose="020B0A04020102020204" pitchFamily="34" charset="0"/>
              </a:rPr>
              <a:t>FEATURES:</a:t>
            </a:r>
            <a:r>
              <a:rPr lang="en-US" dirty="0">
                <a:latin typeface="Arial Black" panose="020B0A04020102020204" pitchFamily="34" charset="0"/>
              </a:rPr>
              <a:t>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F4E5A4E-3BC4-0ED9-C3FF-566438C02843}"/>
              </a:ext>
            </a:extLst>
          </p:cNvPr>
          <p:cNvSpPr>
            <a:spLocks noGrp="1"/>
          </p:cNvSpPr>
          <p:nvPr>
            <p:ph idx="1"/>
          </p:nvPr>
        </p:nvSpPr>
        <p:spPr>
          <a:xfrm>
            <a:off x="1484310" y="2666999"/>
            <a:ext cx="10018713" cy="4053397"/>
          </a:xfrm>
        </p:spPr>
        <p:txBody>
          <a:bodyPr>
            <a:normAutofit lnSpcReduction="10000"/>
          </a:bodyPr>
          <a:lstStyle/>
          <a:p>
            <a:pPr algn="l">
              <a:buFont typeface="Arial" panose="020B0604020202020204" pitchFamily="34" charset="0"/>
              <a:buChar char="•"/>
            </a:pPr>
            <a:r>
              <a:rPr lang="en-US" b="1" i="0" dirty="0">
                <a:solidFill>
                  <a:srgbClr val="1F1F1F"/>
                </a:solidFill>
                <a:effectLst/>
                <a:latin typeface="Google Sans"/>
              </a:rPr>
              <a:t>Convenience:</a:t>
            </a:r>
            <a:r>
              <a:rPr lang="en-US" b="0" i="0" dirty="0">
                <a:solidFill>
                  <a:srgbClr val="1F1F1F"/>
                </a:solidFill>
                <a:effectLst/>
                <a:latin typeface="Google Sans"/>
              </a:rPr>
              <a:t> Imagine turning on lights, adjusting the thermostat, or locking doors from your phone. Smart home tech makes daily tasks easier.</a:t>
            </a:r>
          </a:p>
          <a:p>
            <a:pPr algn="l">
              <a:buFont typeface="Arial" panose="020B0604020202020204" pitchFamily="34" charset="0"/>
              <a:buChar char="•"/>
            </a:pPr>
            <a:r>
              <a:rPr lang="en-US" b="1" i="0" dirty="0">
                <a:solidFill>
                  <a:srgbClr val="1F1F1F"/>
                </a:solidFill>
                <a:effectLst/>
                <a:latin typeface="Google Sans"/>
              </a:rPr>
              <a:t>Security:</a:t>
            </a:r>
            <a:r>
              <a:rPr lang="en-US" b="0" i="0" dirty="0">
                <a:solidFill>
                  <a:srgbClr val="1F1F1F"/>
                </a:solidFill>
                <a:effectLst/>
                <a:latin typeface="Google Sans"/>
              </a:rPr>
              <a:t> Smart locks, security cameras, and motion sensors can give you peace of mind and allow you to monitor your home remotely.</a:t>
            </a:r>
          </a:p>
          <a:p>
            <a:pPr algn="l">
              <a:buFont typeface="Arial" panose="020B0604020202020204" pitchFamily="34" charset="0"/>
              <a:buChar char="•"/>
            </a:pPr>
            <a:r>
              <a:rPr lang="en-US" b="1" i="0" dirty="0">
                <a:solidFill>
                  <a:srgbClr val="1F1F1F"/>
                </a:solidFill>
                <a:effectLst/>
                <a:latin typeface="Google Sans"/>
              </a:rPr>
              <a:t>Energy Efficiency:</a:t>
            </a:r>
            <a:r>
              <a:rPr lang="en-US" b="0" i="0" dirty="0">
                <a:solidFill>
                  <a:srgbClr val="1F1F1F"/>
                </a:solidFill>
                <a:effectLst/>
                <a:latin typeface="Google Sans"/>
              </a:rPr>
              <a:t> Smart thermostats can learn your routines and adjust heating and cooling automatically, saving on energy bills. You can also control lights and appliances remotely to avoid waste.</a:t>
            </a:r>
          </a:p>
          <a:p>
            <a:pPr algn="l">
              <a:buFont typeface="Arial" panose="020B0604020202020204" pitchFamily="34" charset="0"/>
              <a:buChar char="•"/>
            </a:pPr>
            <a:r>
              <a:rPr lang="en-US" b="1" i="0" dirty="0">
                <a:solidFill>
                  <a:srgbClr val="1F1F1F"/>
                </a:solidFill>
                <a:effectLst/>
                <a:latin typeface="Google Sans"/>
              </a:rPr>
              <a:t>Customization:</a:t>
            </a:r>
            <a:r>
              <a:rPr lang="en-US" b="0" i="0" dirty="0">
                <a:solidFill>
                  <a:srgbClr val="1F1F1F"/>
                </a:solidFill>
                <a:effectLst/>
                <a:latin typeface="Google Sans"/>
              </a:rPr>
              <a:t> Routines can be set to automate tasks based on your preferences. Lights can come on at sunset, the coffee maker can start brewing before you wake up, and so on.</a:t>
            </a:r>
          </a:p>
          <a:p>
            <a:endParaRPr lang="en-IN" dirty="0"/>
          </a:p>
        </p:txBody>
      </p:sp>
    </p:spTree>
    <p:extLst>
      <p:ext uri="{BB962C8B-B14F-4D97-AF65-F5344CB8AC3E}">
        <p14:creationId xmlns:p14="http://schemas.microsoft.com/office/powerpoint/2010/main" val="3094610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1041-1EE4-A39A-28ED-F700D61F8DA7}"/>
              </a:ext>
            </a:extLst>
          </p:cNvPr>
          <p:cNvSpPr>
            <a:spLocks noGrp="1"/>
          </p:cNvSpPr>
          <p:nvPr>
            <p:ph type="title"/>
          </p:nvPr>
        </p:nvSpPr>
        <p:spPr>
          <a:xfrm>
            <a:off x="1244614" y="250794"/>
            <a:ext cx="4108621" cy="1752599"/>
          </a:xfrm>
        </p:spPr>
        <p:txBody>
          <a:bodyPr/>
          <a:lstStyle/>
          <a:p>
            <a:r>
              <a:rPr lang="en-IN" b="1" i="0" dirty="0">
                <a:solidFill>
                  <a:srgbClr val="1F1F1F"/>
                </a:solidFill>
                <a:effectLst/>
                <a:latin typeface="Arial Black" panose="020B0A04020102020204" pitchFamily="34" charset="0"/>
              </a:rPr>
              <a:t>Components: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5C5DD13-6E43-42DC-83BA-43C3DA3CD5C7}"/>
              </a:ext>
            </a:extLst>
          </p:cNvPr>
          <p:cNvSpPr>
            <a:spLocks noGrp="1"/>
          </p:cNvSpPr>
          <p:nvPr>
            <p:ph idx="1"/>
          </p:nvPr>
        </p:nvSpPr>
        <p:spPr>
          <a:xfrm>
            <a:off x="1484310" y="2281561"/>
            <a:ext cx="10642587" cy="4136994"/>
          </a:xfrm>
        </p:spPr>
        <p:txBody>
          <a:bodyPr>
            <a:normAutofit fontScale="92500" lnSpcReduction="20000"/>
          </a:bodyPr>
          <a:lstStyle/>
          <a:p>
            <a:pPr algn="l">
              <a:buFont typeface="Arial" panose="020B0604020202020204" pitchFamily="34" charset="0"/>
              <a:buChar char="•"/>
            </a:pPr>
            <a:r>
              <a:rPr lang="en-IN" b="1" i="0" dirty="0">
                <a:solidFill>
                  <a:srgbClr val="1F1F1F"/>
                </a:solidFill>
                <a:effectLst/>
                <a:latin typeface="Google Sans"/>
              </a:rPr>
              <a:t>Smart Home Devices:</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0" i="0" dirty="0">
                <a:solidFill>
                  <a:srgbClr val="1F1F1F"/>
                </a:solidFill>
                <a:effectLst/>
                <a:latin typeface="Google Sans"/>
              </a:rPr>
              <a:t>Lights (LEDs)</a:t>
            </a:r>
          </a:p>
          <a:p>
            <a:pPr marL="742950" lvl="1" indent="-285750" algn="l">
              <a:buFont typeface="Arial" panose="020B0604020202020204" pitchFamily="34" charset="0"/>
              <a:buChar char="•"/>
            </a:pPr>
            <a:r>
              <a:rPr lang="en-IN" b="0" i="0" dirty="0">
                <a:solidFill>
                  <a:srgbClr val="1F1F1F"/>
                </a:solidFill>
                <a:effectLst/>
                <a:latin typeface="Google Sans"/>
              </a:rPr>
              <a:t>Temperature Sensor</a:t>
            </a:r>
          </a:p>
          <a:p>
            <a:pPr algn="l">
              <a:buFont typeface="Arial" panose="020B0604020202020204" pitchFamily="34" charset="0"/>
              <a:buChar char="•"/>
            </a:pPr>
            <a:r>
              <a:rPr lang="en-IN" b="1" i="0" dirty="0">
                <a:solidFill>
                  <a:srgbClr val="1F1F1F"/>
                </a:solidFill>
                <a:effectLst/>
                <a:latin typeface="Google Sans"/>
              </a:rPr>
              <a:t>Fog Node (Simulated with Raspberry Pi):</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0" i="0" dirty="0">
                <a:solidFill>
                  <a:srgbClr val="1F1F1F"/>
                </a:solidFill>
                <a:effectLst/>
                <a:latin typeface="Google Sans"/>
              </a:rPr>
              <a:t>Microcontroller (Arduino Uno)</a:t>
            </a:r>
          </a:p>
          <a:p>
            <a:pPr algn="l">
              <a:buFont typeface="Arial" panose="020B0604020202020204" pitchFamily="34" charset="0"/>
              <a:buChar char="•"/>
            </a:pPr>
            <a:r>
              <a:rPr lang="en-IN" b="1" i="0" dirty="0">
                <a:solidFill>
                  <a:srgbClr val="1F1F1F"/>
                </a:solidFill>
                <a:effectLst/>
                <a:latin typeface="Google Sans"/>
              </a:rPr>
              <a:t>Cloud Server (Simulated):</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0" i="0" dirty="0">
                <a:solidFill>
                  <a:srgbClr val="1F1F1F"/>
                </a:solidFill>
                <a:effectLst/>
                <a:latin typeface="Google Sans"/>
              </a:rPr>
              <a:t>Can be another part of your </a:t>
            </a:r>
            <a:r>
              <a:rPr lang="en-IN" b="0" i="0" dirty="0" err="1">
                <a:solidFill>
                  <a:srgbClr val="1F1F1F"/>
                </a:solidFill>
                <a:effectLst/>
                <a:latin typeface="Google Sans"/>
              </a:rPr>
              <a:t>Tinkercad</a:t>
            </a:r>
            <a:r>
              <a:rPr lang="en-IN" b="0" i="0" dirty="0">
                <a:solidFill>
                  <a:srgbClr val="1F1F1F"/>
                </a:solidFill>
                <a:effectLst/>
                <a:latin typeface="Google Sans"/>
              </a:rPr>
              <a:t> simulation (optional)</a:t>
            </a:r>
          </a:p>
          <a:p>
            <a:pPr algn="l">
              <a:buFont typeface="Arial" panose="020B0604020202020204" pitchFamily="34" charset="0"/>
              <a:buChar char="•"/>
            </a:pPr>
            <a:r>
              <a:rPr lang="en-IN" b="1" i="0" dirty="0">
                <a:solidFill>
                  <a:srgbClr val="1F1F1F"/>
                </a:solidFill>
                <a:effectLst/>
                <a:latin typeface="Google Sans"/>
              </a:rPr>
              <a:t>Software:</a:t>
            </a:r>
            <a:endParaRPr lang="en-IN" b="0" i="0" dirty="0">
              <a:solidFill>
                <a:srgbClr val="1F1F1F"/>
              </a:solidFill>
              <a:effectLst/>
              <a:latin typeface="Google Sans"/>
            </a:endParaRPr>
          </a:p>
          <a:p>
            <a:pPr marL="742950" lvl="1" indent="-285750" algn="l">
              <a:buFont typeface="Arial" panose="020B0604020202020204" pitchFamily="34" charset="0"/>
              <a:buChar char="•"/>
            </a:pPr>
            <a:r>
              <a:rPr lang="en-IN" b="0" i="0" dirty="0" err="1">
                <a:solidFill>
                  <a:srgbClr val="1F1F1F"/>
                </a:solidFill>
                <a:effectLst/>
                <a:latin typeface="Google Sans"/>
              </a:rPr>
              <a:t>Tinkercad</a:t>
            </a:r>
            <a:r>
              <a:rPr lang="en-IN" b="0" i="0" dirty="0">
                <a:solidFill>
                  <a:srgbClr val="1F1F1F"/>
                </a:solidFill>
                <a:effectLst/>
                <a:latin typeface="Google Sans"/>
              </a:rPr>
              <a:t> Circuits</a:t>
            </a:r>
          </a:p>
          <a:p>
            <a:pPr marL="742950" lvl="1" indent="-285750" algn="l">
              <a:buFont typeface="Arial" panose="020B0604020202020204" pitchFamily="34" charset="0"/>
              <a:buChar char="•"/>
            </a:pPr>
            <a:r>
              <a:rPr lang="en-IN" b="0" i="0" dirty="0" err="1">
                <a:solidFill>
                  <a:srgbClr val="1F1F1F"/>
                </a:solidFill>
                <a:effectLst/>
                <a:latin typeface="Google Sans"/>
              </a:rPr>
              <a:t>Tinkercad</a:t>
            </a:r>
            <a:r>
              <a:rPr lang="en-IN" b="0" i="0" dirty="0">
                <a:solidFill>
                  <a:srgbClr val="1F1F1F"/>
                </a:solidFill>
                <a:effectLst/>
                <a:latin typeface="Google Sans"/>
              </a:rPr>
              <a:t> </a:t>
            </a:r>
            <a:r>
              <a:rPr lang="en-IN" b="0" i="0" dirty="0" err="1">
                <a:solidFill>
                  <a:srgbClr val="1F1F1F"/>
                </a:solidFill>
                <a:effectLst/>
                <a:latin typeface="Google Sans"/>
              </a:rPr>
              <a:t>Blockly</a:t>
            </a:r>
            <a:endParaRPr lang="en-IN" b="0" i="0" dirty="0">
              <a:solidFill>
                <a:srgbClr val="1F1F1F"/>
              </a:solidFill>
              <a:effectLst/>
              <a:latin typeface="Google Sans"/>
            </a:endParaRPr>
          </a:p>
          <a:p>
            <a:endParaRPr lang="en-IN" dirty="0"/>
          </a:p>
        </p:txBody>
      </p:sp>
    </p:spTree>
    <p:extLst>
      <p:ext uri="{BB962C8B-B14F-4D97-AF65-F5344CB8AC3E}">
        <p14:creationId xmlns:p14="http://schemas.microsoft.com/office/powerpoint/2010/main" val="2360418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C53C-A6CB-18A5-866D-60189CAC5905}"/>
              </a:ext>
            </a:extLst>
          </p:cNvPr>
          <p:cNvSpPr>
            <a:spLocks noGrp="1"/>
          </p:cNvSpPr>
          <p:nvPr>
            <p:ph type="title"/>
          </p:nvPr>
        </p:nvSpPr>
        <p:spPr>
          <a:xfrm>
            <a:off x="1209104" y="179772"/>
            <a:ext cx="6585491" cy="1752599"/>
          </a:xfrm>
        </p:spPr>
        <p:txBody>
          <a:bodyPr/>
          <a:lstStyle/>
          <a:p>
            <a:r>
              <a:rPr lang="en-US" dirty="0">
                <a:latin typeface="Arial Black" panose="020B0A04020102020204" pitchFamily="34" charset="0"/>
              </a:rPr>
              <a:t>WORKING PRINCIPLE</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761923B-8C92-7DB3-CBBE-B5F7632BC270}"/>
              </a:ext>
            </a:extLst>
          </p:cNvPr>
          <p:cNvSpPr>
            <a:spLocks noGrp="1"/>
          </p:cNvSpPr>
          <p:nvPr>
            <p:ph idx="1"/>
          </p:nvPr>
        </p:nvSpPr>
        <p:spPr>
          <a:xfrm>
            <a:off x="1466554" y="1855433"/>
            <a:ext cx="10018713" cy="4255363"/>
          </a:xfrm>
        </p:spPr>
        <p:txBody>
          <a:bodyPr>
            <a:normAutofit/>
          </a:bodyPr>
          <a:lstStyle/>
          <a:p>
            <a:pPr algn="l"/>
            <a:r>
              <a:rPr lang="en-US" b="1" i="0" dirty="0">
                <a:solidFill>
                  <a:srgbClr val="1F1F1F"/>
                </a:solidFill>
                <a:effectLst/>
                <a:latin typeface="Google Sans"/>
              </a:rPr>
              <a:t>The Devices:</a:t>
            </a:r>
            <a:endParaRPr lang="en-US" b="0" i="0" dirty="0">
              <a:solidFill>
                <a:srgbClr val="1F1F1F"/>
              </a:solidFill>
              <a:effectLst/>
              <a:latin typeface="Google Sans"/>
            </a:endParaRPr>
          </a:p>
          <a:p>
            <a:pPr algn="l">
              <a:buFont typeface="Arial" panose="020B0604020202020204" pitchFamily="34" charset="0"/>
              <a:buChar char="•"/>
            </a:pPr>
            <a:r>
              <a:rPr lang="en-US" b="1" i="0" dirty="0">
                <a:solidFill>
                  <a:srgbClr val="1F1F1F"/>
                </a:solidFill>
                <a:effectLst/>
                <a:latin typeface="Google Sans"/>
              </a:rPr>
              <a:t>Smart Appliances:</a:t>
            </a:r>
            <a:r>
              <a:rPr lang="en-US" b="0" i="0" dirty="0">
                <a:solidFill>
                  <a:srgbClr val="1F1F1F"/>
                </a:solidFill>
                <a:effectLst/>
                <a:latin typeface="Google Sans"/>
              </a:rPr>
              <a:t> These include lights, thermostats, locks, cameras, doorbells, speakers, thermostats, refrigerators, and more. Each device has built-in sensors and processors.</a:t>
            </a:r>
          </a:p>
          <a:p>
            <a:pPr algn="l">
              <a:buFont typeface="Arial" panose="020B0604020202020204" pitchFamily="34" charset="0"/>
              <a:buChar char="•"/>
            </a:pPr>
            <a:r>
              <a:rPr lang="en-US" b="1" i="0" dirty="0">
                <a:solidFill>
                  <a:srgbClr val="1F1F1F"/>
                </a:solidFill>
                <a:effectLst/>
                <a:latin typeface="Google Sans"/>
              </a:rPr>
              <a:t>Sensors:</a:t>
            </a:r>
            <a:r>
              <a:rPr lang="en-US" b="0" i="0" dirty="0">
                <a:solidFill>
                  <a:srgbClr val="1F1F1F"/>
                </a:solidFill>
                <a:effectLst/>
                <a:latin typeface="Google Sans"/>
              </a:rPr>
              <a:t> These detect things like temperature, motion, light, or smoke. Sensors collect data about the environment.</a:t>
            </a:r>
          </a:p>
          <a:p>
            <a:pPr algn="l">
              <a:buFont typeface="Arial" panose="020B0604020202020204" pitchFamily="34" charset="0"/>
              <a:buChar char="•"/>
            </a:pPr>
            <a:r>
              <a:rPr lang="en-US" b="1" i="0" dirty="0">
                <a:solidFill>
                  <a:srgbClr val="1F1F1F"/>
                </a:solidFill>
                <a:effectLst/>
                <a:latin typeface="Google Sans"/>
              </a:rPr>
              <a:t>Actuators:</a:t>
            </a:r>
            <a:r>
              <a:rPr lang="en-US" b="0" i="0" dirty="0">
                <a:solidFill>
                  <a:srgbClr val="1F1F1F"/>
                </a:solidFill>
                <a:effectLst/>
                <a:latin typeface="Google Sans"/>
              </a:rPr>
              <a:t> These are the physical components that perform actions based on instructions. Smart bulbs turning on/off or locks engaging/disengaging are examples.</a:t>
            </a:r>
          </a:p>
          <a:p>
            <a:endParaRPr lang="en-IN" dirty="0"/>
          </a:p>
        </p:txBody>
      </p:sp>
    </p:spTree>
    <p:extLst>
      <p:ext uri="{BB962C8B-B14F-4D97-AF65-F5344CB8AC3E}">
        <p14:creationId xmlns:p14="http://schemas.microsoft.com/office/powerpoint/2010/main" val="76651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1601-C3B0-6A6F-3F8C-353D72888C29}"/>
              </a:ext>
            </a:extLst>
          </p:cNvPr>
          <p:cNvSpPr>
            <a:spLocks noGrp="1"/>
          </p:cNvSpPr>
          <p:nvPr>
            <p:ph type="title"/>
          </p:nvPr>
        </p:nvSpPr>
        <p:spPr/>
        <p:txBody>
          <a:bodyPr/>
          <a:lstStyle/>
          <a:p>
            <a:endParaRPr lang="en-IN"/>
          </a:p>
        </p:txBody>
      </p:sp>
      <p:pic>
        <p:nvPicPr>
          <p:cNvPr id="1026" name="Picture 2" descr="Schematic of the operation of an smart home system based on IoT... |  Download Scientific Diagram">
            <a:extLst>
              <a:ext uri="{FF2B5EF4-FFF2-40B4-BE49-F238E27FC236}">
                <a16:creationId xmlns:a16="http://schemas.microsoft.com/office/drawing/2014/main" id="{970A2F28-48DA-D7D7-8E03-DA8725DD24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311" y="685800"/>
            <a:ext cx="10646630" cy="523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78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3A8E-B4DF-C824-077E-394240690C7D}"/>
              </a:ext>
            </a:extLst>
          </p:cNvPr>
          <p:cNvSpPr>
            <a:spLocks noGrp="1"/>
          </p:cNvSpPr>
          <p:nvPr>
            <p:ph type="title"/>
          </p:nvPr>
        </p:nvSpPr>
        <p:spPr>
          <a:xfrm>
            <a:off x="170417" y="526002"/>
            <a:ext cx="7366726" cy="1752599"/>
          </a:xfrm>
        </p:spPr>
        <p:txBody>
          <a:bodyPr/>
          <a:lstStyle/>
          <a:p>
            <a:r>
              <a:rPr lang="en-US" dirty="0">
                <a:latin typeface="Arial Black" panose="020B0A04020102020204" pitchFamily="34" charset="0"/>
              </a:rPr>
              <a:t>COMMUNICATION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8BA859B-A48A-D627-7D85-CDCB5C142BD6}"/>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1F1F1F"/>
                </a:solidFill>
                <a:effectLst/>
                <a:latin typeface="Google Sans"/>
              </a:rPr>
              <a:t>Connectivity:</a:t>
            </a:r>
            <a:r>
              <a:rPr lang="en-US" b="0" i="0" dirty="0">
                <a:solidFill>
                  <a:srgbClr val="1F1F1F"/>
                </a:solidFill>
                <a:effectLst/>
                <a:latin typeface="Google Sans"/>
              </a:rPr>
              <a:t> Devices connect to a central hub using various protocols like Wi-Fi, Bluetooth, Zigbee, or Z-Wave.</a:t>
            </a:r>
          </a:p>
          <a:p>
            <a:pPr algn="l">
              <a:buFont typeface="Arial" panose="020B0604020202020204" pitchFamily="34" charset="0"/>
              <a:buChar char="•"/>
            </a:pPr>
            <a:r>
              <a:rPr lang="en-US" b="1" i="0" dirty="0">
                <a:solidFill>
                  <a:srgbClr val="1F1F1F"/>
                </a:solidFill>
                <a:effectLst/>
                <a:latin typeface="Google Sans"/>
              </a:rPr>
              <a:t>Data Flow:</a:t>
            </a:r>
            <a:r>
              <a:rPr lang="en-US" b="0" i="0" dirty="0">
                <a:solidFill>
                  <a:srgbClr val="1F1F1F"/>
                </a:solidFill>
                <a:effectLst/>
                <a:latin typeface="Google Sans"/>
              </a:rPr>
              <a:t> Sensors send data about the environment to the hub. The hub then communicates with actuators to control devices or sends data to the cloud (optional) for further processing or storage</a:t>
            </a:r>
          </a:p>
          <a:p>
            <a:endParaRPr lang="en-IN" dirty="0"/>
          </a:p>
        </p:txBody>
      </p:sp>
    </p:spTree>
    <p:extLst>
      <p:ext uri="{BB962C8B-B14F-4D97-AF65-F5344CB8AC3E}">
        <p14:creationId xmlns:p14="http://schemas.microsoft.com/office/powerpoint/2010/main" val="1054964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0265-2CAC-C34F-E5B3-415C537E2545}"/>
              </a:ext>
            </a:extLst>
          </p:cNvPr>
          <p:cNvSpPr>
            <a:spLocks noGrp="1"/>
          </p:cNvSpPr>
          <p:nvPr>
            <p:ph type="title"/>
          </p:nvPr>
        </p:nvSpPr>
        <p:spPr>
          <a:xfrm>
            <a:off x="1244613" y="685800"/>
            <a:ext cx="6407938" cy="1752599"/>
          </a:xfrm>
        </p:spPr>
        <p:txBody>
          <a:bodyPr/>
          <a:lstStyle/>
          <a:p>
            <a:r>
              <a:rPr lang="en-IN" b="1" i="0" dirty="0">
                <a:solidFill>
                  <a:srgbClr val="1F1F1F"/>
                </a:solidFill>
                <a:effectLst/>
                <a:latin typeface="Arial Black" panose="020B0A04020102020204" pitchFamily="34" charset="0"/>
              </a:rPr>
              <a:t>Central Hub and App:</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72DCA7-3E4F-FF92-EBA2-63E2CB213B45}"/>
              </a:ext>
            </a:extLst>
          </p:cNvPr>
          <p:cNvSpPr>
            <a:spLocks noGrp="1"/>
          </p:cNvSpPr>
          <p:nvPr>
            <p:ph idx="1"/>
          </p:nvPr>
        </p:nvSpPr>
        <p:spPr>
          <a:xfrm>
            <a:off x="1386655" y="2160972"/>
            <a:ext cx="10018713" cy="4011228"/>
          </a:xfrm>
        </p:spPr>
        <p:txBody>
          <a:bodyPr/>
          <a:lstStyle/>
          <a:p>
            <a:pPr algn="l">
              <a:buFont typeface="Arial" panose="020B0604020202020204" pitchFamily="34" charset="0"/>
              <a:buChar char="•"/>
            </a:pPr>
            <a:r>
              <a:rPr lang="en-US" b="1" i="0" dirty="0">
                <a:solidFill>
                  <a:srgbClr val="1F1F1F"/>
                </a:solidFill>
                <a:effectLst/>
                <a:latin typeface="Google Sans"/>
              </a:rPr>
              <a:t>Hub:</a:t>
            </a:r>
            <a:r>
              <a:rPr lang="en-US" b="0" i="0" dirty="0">
                <a:solidFill>
                  <a:srgbClr val="1F1F1F"/>
                </a:solidFill>
                <a:effectLst/>
                <a:latin typeface="Google Sans"/>
              </a:rPr>
              <a:t> This is the brain of the system, coordinating communication between devices and the user. You might have a physical hub or use a smartphone app as the central control.</a:t>
            </a:r>
          </a:p>
          <a:p>
            <a:pPr algn="l">
              <a:buFont typeface="Arial" panose="020B0604020202020204" pitchFamily="34" charset="0"/>
              <a:buChar char="•"/>
            </a:pPr>
            <a:r>
              <a:rPr lang="en-US" b="1" i="0" dirty="0">
                <a:solidFill>
                  <a:srgbClr val="1F1F1F"/>
                </a:solidFill>
                <a:effectLst/>
                <a:latin typeface="Google Sans"/>
              </a:rPr>
              <a:t>App:</a:t>
            </a:r>
            <a:r>
              <a:rPr lang="en-US" b="0" i="0" dirty="0">
                <a:solidFill>
                  <a:srgbClr val="1F1F1F"/>
                </a:solidFill>
                <a:effectLst/>
                <a:latin typeface="Google Sans"/>
              </a:rPr>
              <a:t> This allows you to interact with your smart home system. You can set schedules, receive alerts, monitor devices, and control them remotely.</a:t>
            </a:r>
          </a:p>
          <a:p>
            <a:endParaRPr lang="en-IN" dirty="0"/>
          </a:p>
        </p:txBody>
      </p:sp>
    </p:spTree>
    <p:extLst>
      <p:ext uri="{BB962C8B-B14F-4D97-AF65-F5344CB8AC3E}">
        <p14:creationId xmlns:p14="http://schemas.microsoft.com/office/powerpoint/2010/main" val="392036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2CD-C269-3EFD-53F6-877472E04667}"/>
              </a:ext>
            </a:extLst>
          </p:cNvPr>
          <p:cNvSpPr>
            <a:spLocks noGrp="1"/>
          </p:cNvSpPr>
          <p:nvPr>
            <p:ph type="title"/>
          </p:nvPr>
        </p:nvSpPr>
        <p:spPr>
          <a:xfrm>
            <a:off x="0" y="499369"/>
            <a:ext cx="7020497" cy="1752599"/>
          </a:xfrm>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DE8CAF1-0A92-A276-B17B-2FC32C615865}"/>
              </a:ext>
            </a:extLst>
          </p:cNvPr>
          <p:cNvSpPr>
            <a:spLocks noGrp="1"/>
          </p:cNvSpPr>
          <p:nvPr>
            <p:ph idx="1"/>
          </p:nvPr>
        </p:nvSpPr>
        <p:spPr/>
        <p:txBody>
          <a:bodyPr/>
          <a:lstStyle/>
          <a:p>
            <a:r>
              <a:rPr lang="en-US" b="1" i="0" dirty="0">
                <a:solidFill>
                  <a:srgbClr val="1F1F1F"/>
                </a:solidFill>
                <a:effectLst/>
                <a:latin typeface="Google Sans"/>
              </a:rPr>
              <a:t>Overall, smart home management offers a compelling vision for the future of living. As technology advances and costs become more affordable, smart homes have the potential to become the norm, transforming how we interact with our living spaces.</a:t>
            </a:r>
            <a:endParaRPr lang="en-IN" dirty="0"/>
          </a:p>
        </p:txBody>
      </p:sp>
    </p:spTree>
    <p:extLst>
      <p:ext uri="{BB962C8B-B14F-4D97-AF65-F5344CB8AC3E}">
        <p14:creationId xmlns:p14="http://schemas.microsoft.com/office/powerpoint/2010/main" val="1324986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TotalTime>
  <Words>494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Corbel</vt:lpstr>
      <vt:lpstr>Google Sans</vt:lpstr>
      <vt:lpstr>Parallax</vt:lpstr>
      <vt:lpstr>Smart Home Management</vt:lpstr>
      <vt:lpstr>INTRODUCTION</vt:lpstr>
      <vt:lpstr>FEATURES:  </vt:lpstr>
      <vt:lpstr>Components:</vt:lpstr>
      <vt:lpstr>WORKING PRINCIPLE</vt:lpstr>
      <vt:lpstr>PowerPoint Presentation</vt:lpstr>
      <vt:lpstr>COMMUNICATION</vt:lpstr>
      <vt:lpstr>Central Hub and App: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with Fog Computing</dc:title>
  <dc:creator>Mikhil Yadav</dc:creator>
  <cp:lastModifiedBy>jaya chandra</cp:lastModifiedBy>
  <cp:revision>3</cp:revision>
  <dcterms:created xsi:type="dcterms:W3CDTF">2024-03-14T06:05:39Z</dcterms:created>
  <dcterms:modified xsi:type="dcterms:W3CDTF">2024-03-17T06:33:21Z</dcterms:modified>
</cp:coreProperties>
</file>