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6" r:id="rId2"/>
    <p:sldId id="343" r:id="rId3"/>
    <p:sldId id="312" r:id="rId4"/>
    <p:sldId id="342" r:id="rId5"/>
    <p:sldId id="313" r:id="rId6"/>
    <p:sldId id="314" r:id="rId7"/>
    <p:sldId id="315" r:id="rId8"/>
    <p:sldId id="340" r:id="rId9"/>
    <p:sldId id="317" r:id="rId10"/>
    <p:sldId id="345" r:id="rId11"/>
    <p:sldId id="318" r:id="rId12"/>
    <p:sldId id="347" r:id="rId13"/>
    <p:sldId id="344" r:id="rId14"/>
    <p:sldId id="320" r:id="rId15"/>
    <p:sldId id="346" r:id="rId16"/>
    <p:sldId id="321" r:id="rId17"/>
    <p:sldId id="322" r:id="rId18"/>
    <p:sldId id="348" r:id="rId19"/>
    <p:sldId id="350" r:id="rId20"/>
    <p:sldId id="349" r:id="rId21"/>
    <p:sldId id="351" r:id="rId22"/>
    <p:sldId id="352" r:id="rId23"/>
    <p:sldId id="353" r:id="rId24"/>
    <p:sldId id="354" r:id="rId25"/>
    <p:sldId id="323" r:id="rId26"/>
    <p:sldId id="355" r:id="rId27"/>
    <p:sldId id="327" r:id="rId28"/>
    <p:sldId id="328" r:id="rId29"/>
    <p:sldId id="329" r:id="rId30"/>
    <p:sldId id="330" r:id="rId31"/>
    <p:sldId id="332" r:id="rId32"/>
    <p:sldId id="333" r:id="rId33"/>
    <p:sldId id="335" r:id="rId34"/>
    <p:sldId id="35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22" autoAdjust="0"/>
  </p:normalViewPr>
  <p:slideViewPr>
    <p:cSldViewPr>
      <p:cViewPr>
        <p:scale>
          <a:sx n="50" d="100"/>
          <a:sy n="50" d="100"/>
        </p:scale>
        <p:origin x="-172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D892-9E5B-4861-857D-C9D79B5FA635}" type="datetimeFigureOut">
              <a:rPr lang="en-SG" smtClean="0"/>
              <a:pPr/>
              <a:t>20/10/2015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28C5E-E50C-4430-8240-24E37543C36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779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E02EE-F1FC-42FA-A4B5-06A45226A21B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686098" y="4343703"/>
            <a:ext cx="5485805" cy="4115405"/>
          </a:xfrm>
          <a:noFill/>
          <a:ln/>
        </p:spPr>
        <p:txBody>
          <a:bodyPr lIns="87808" tIns="43904" rIns="87808" bIns="43904"/>
          <a:lstStyle/>
          <a:p>
            <a:pPr eaLnBrk="1" hangingPunct="1"/>
            <a:r>
              <a:rPr lang="en-US" dirty="0" smtClean="0"/>
              <a:t>Go to CRAN web-site and show the libraries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06798-6187-4804-BF3B-29A876936238}" type="slidenum">
              <a:rPr lang="en-US"/>
              <a:pPr/>
              <a:t>13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DC127-37C3-40B8-AEEA-0CE8C8028140}" type="slidenum">
              <a:rPr lang="en-US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xfrm>
            <a:off x="686098" y="4343703"/>
            <a:ext cx="5485805" cy="4115405"/>
          </a:xfrm>
          <a:noFill/>
          <a:ln/>
        </p:spPr>
        <p:txBody>
          <a:bodyPr lIns="87808" tIns="43904" rIns="87808" bIns="43904"/>
          <a:lstStyle/>
          <a:p>
            <a:pPr eaLnBrk="1" hangingPunct="1"/>
            <a:r>
              <a:rPr lang="en-US" dirty="0" smtClean="0"/>
              <a:t>Take examples from R tutorial(s)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data type, factor, date, another array, </a:t>
            </a:r>
          </a:p>
          <a:p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dirty="0" smtClean="0">
                <a:latin typeface="Courier"/>
                <a:cs typeface="Courier"/>
              </a:rPr>
              <a:t>If you want to have some sequence: c = 1:5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dirty="0" smtClean="0">
                <a:latin typeface="Courier"/>
                <a:cs typeface="Courier"/>
              </a:rPr>
              <a:t>You can have a vector of character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28C5E-E50C-4430-8240-24E37543C36C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D9A38-E890-4F9B-BC6C-5A0E3D1E3C92}" type="slidenum">
              <a:rPr lang="en-US"/>
              <a:pPr/>
              <a:t>16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xfrm>
            <a:off x="686098" y="4343703"/>
            <a:ext cx="5485805" cy="4115405"/>
          </a:xfrm>
          <a:noFill/>
          <a:ln/>
        </p:spPr>
        <p:txBody>
          <a:bodyPr lIns="87808" tIns="43904" rIns="87808" bIns="43904"/>
          <a:lstStyle/>
          <a:p>
            <a:pPr eaLnBrk="1" hangingPunct="1"/>
            <a:r>
              <a:rPr lang="en-US" smtClean="0"/>
              <a:t>Take examples from R tutorial(s)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1592F-48B9-4E20-880B-14305918751D}" type="slidenum">
              <a:rPr lang="en-US"/>
              <a:pPr/>
              <a:t>17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data type, factor, date, another array, </a:t>
            </a:r>
          </a:p>
          <a:p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dirty="0" smtClean="0">
                <a:latin typeface="Courier"/>
                <a:cs typeface="Courier"/>
              </a:rPr>
              <a:t>If you want to have some sequence: c = 1:5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dirty="0" smtClean="0">
              <a:latin typeface="Courier"/>
              <a:cs typeface="Courier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dirty="0" smtClean="0">
                <a:latin typeface="Courier"/>
                <a:cs typeface="Courier"/>
              </a:rPr>
              <a:t>You can have a matrix of characters, numbers, dates,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dirty="0" smtClean="0">
                <a:latin typeface="Courier"/>
                <a:cs typeface="Courier"/>
              </a:rPr>
              <a:t>Different data types </a:t>
            </a:r>
          </a:p>
          <a:p>
            <a:r>
              <a:rPr lang="en-SG" b="1" dirty="0" smtClean="0"/>
              <a:t>R</a:t>
            </a:r>
            <a:r>
              <a:rPr lang="en-SG" dirty="0" smtClean="0"/>
              <a:t> has a wide variety of data types including scalars, vectors (numerical, character, logical), matrices, data frames, and lists.</a:t>
            </a:r>
          </a:p>
          <a:p>
            <a:r>
              <a:rPr lang="en-US" dirty="0" smtClean="0"/>
              <a:t>NA represent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sth</a:t>
            </a:r>
            <a:r>
              <a:rPr lang="en-US" baseline="0" dirty="0" smtClean="0"/>
              <a:t> is missing</a:t>
            </a:r>
          </a:p>
          <a:p>
            <a:r>
              <a:rPr lang="en-US" baseline="0" dirty="0" smtClean="0"/>
              <a:t>SQL, join, here we use merge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Courier"/>
              </a:rPr>
              <a:t>by.x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ourier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Courier"/>
              </a:rPr>
              <a:t>id.x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ourier"/>
              </a:rPr>
              <a:t>",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Courier"/>
              </a:rPr>
              <a:t>by.y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ourier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Courier"/>
              </a:rPr>
              <a:t>id.y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ourier"/>
              </a:rPr>
              <a:t>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ourier"/>
              </a:rPr>
              <a:t> which is the first key I want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</a:rPr>
              <a:t>If they have the same name, we just use by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28C5E-E50C-4430-8240-24E37543C36C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</a:t>
            </a:r>
            <a:r>
              <a:rPr lang="en-US" baseline="0" dirty="0" smtClean="0"/>
              <a:t> are represented as the numbers, internally.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more efficient representation for the operation related to factors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Summary</a:t>
            </a:r>
          </a:p>
          <a:p>
            <a:r>
              <a:rPr lang="en-US" baseline="0" dirty="0" smtClean="0"/>
              <a:t>Numeric: give you </a:t>
            </a:r>
            <a:r>
              <a:rPr lang="en-US" baseline="0" dirty="0" err="1" smtClean="0"/>
              <a:t>quantiles</a:t>
            </a:r>
            <a:endParaRPr lang="en-US" baseline="0" dirty="0" smtClean="0"/>
          </a:p>
          <a:p>
            <a:r>
              <a:rPr lang="en-US" baseline="0" dirty="0" smtClean="0"/>
              <a:t>Factors tell you the mapping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28C5E-E50C-4430-8240-24E37543C36C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Unless</a:t>
            </a:r>
            <a:r>
              <a:rPr lang="en-US" baseline="0" dirty="0" smtClean="0"/>
              <a:t> you want to save and load it again (for big variable)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28C5E-E50C-4430-8240-24E37543C36C}" type="slidenum">
              <a:rPr lang="en-SG" smtClean="0"/>
              <a:pPr/>
              <a:t>24</a:t>
            </a:fld>
            <a:endParaRPr lang="en-S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44031-5878-46DB-84DD-EBE4E6E8B84D}" type="slidenum">
              <a:rPr lang="en-US"/>
              <a:pPr/>
              <a:t>25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44031-5878-46DB-84DD-EBE4E6E8B84D}" type="slidenum">
              <a:rPr lang="en-US"/>
              <a:pPr/>
              <a:t>26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/>
              <a:t>Open source statistical programming language</a:t>
            </a:r>
          </a:p>
          <a:p>
            <a:pPr lvl="1"/>
            <a:r>
              <a:rPr lang="en-US" sz="2800" dirty="0" smtClean="0"/>
              <a:t>Thousand of packages for:</a:t>
            </a:r>
          </a:p>
          <a:p>
            <a:pPr lvl="2"/>
            <a:r>
              <a:rPr lang="en-US" sz="2800" dirty="0" smtClean="0"/>
              <a:t>Statistics</a:t>
            </a:r>
          </a:p>
          <a:p>
            <a:pPr lvl="2"/>
            <a:r>
              <a:rPr lang="en-US" sz="2800" dirty="0" smtClean="0"/>
              <a:t>Machine Learning</a:t>
            </a:r>
          </a:p>
          <a:p>
            <a:pPr lvl="2"/>
            <a:r>
              <a:rPr lang="en-US" sz="2800" dirty="0" smtClean="0"/>
              <a:t>Econometrics</a:t>
            </a:r>
          </a:p>
          <a:p>
            <a:pPr lvl="2"/>
            <a:r>
              <a:rPr lang="en-US" sz="2800" dirty="0" smtClean="0"/>
              <a:t>Genetics</a:t>
            </a:r>
          </a:p>
          <a:p>
            <a:pPr lvl="2"/>
            <a:r>
              <a:rPr lang="en-US" sz="2800" dirty="0" smtClean="0"/>
              <a:t>… and much more!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28C5E-E50C-4430-8240-24E37543C36C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54478-E425-4202-9311-7BFB0F2B630B}" type="slidenum">
              <a:rPr lang="en-US"/>
              <a:pPr/>
              <a:t>27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61273-9689-44CF-BEDC-592544473CCC}" type="slidenum">
              <a:rPr lang="en-US"/>
              <a:pPr/>
              <a:t>29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9DF85-9D8A-4E79-A59A-1E7397F00FA0}" type="slidenum">
              <a:rPr lang="en-US"/>
              <a:pPr/>
              <a:t>30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E5C57-C244-4DE8-8A4C-C00783A3DE0F}" type="slidenum">
              <a:rPr lang="en-US"/>
              <a:pPr/>
              <a:t>31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DDE43-3B3D-49F2-A2AF-AA9223056529}" type="slidenum">
              <a:rPr lang="en-US"/>
              <a:pPr/>
              <a:t>32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952FC-CEF7-4A18-91F3-DFF26C5A915A}" type="slidenum">
              <a:rPr lang="en-US"/>
              <a:pPr/>
              <a:t>5</a:t>
            </a:fld>
            <a:endParaRPr lang="en-US"/>
          </a:p>
        </p:txBody>
      </p:sp>
      <p:sp>
        <p:nvSpPr>
          <p:cNvPr id="36865" name="Rectangle 8"/>
          <p:cNvSpPr txBox="1">
            <a:spLocks noGrp="1" noChangeArrowheads="1"/>
          </p:cNvSpPr>
          <p:nvPr/>
        </p:nvSpPr>
        <p:spPr bwMode="auto">
          <a:xfrm>
            <a:off x="3885903" y="8684381"/>
            <a:ext cx="2970609" cy="4581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808" tIns="43904" rIns="87808" bIns="43904" anchor="b"/>
          <a:lstStyle/>
          <a:p>
            <a:pPr algn="r"/>
            <a:fld id="{1881B43A-78EE-4F59-888D-71E5E1A791B3}" type="slidenum">
              <a:rPr lang="en-US" sz="1100">
                <a:latin typeface="Calibri" pitchFamily="34" charset="0"/>
              </a:rPr>
              <a:pPr algn="r"/>
              <a:t>5</a:t>
            </a:fld>
            <a:endParaRPr lang="en-US" sz="1100" dirty="0">
              <a:latin typeface="Calibri" pitchFamily="34" charset="0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115405"/>
          </a:xfrm>
          <a:noFill/>
          <a:ln/>
        </p:spPr>
        <p:txBody>
          <a:bodyPr lIns="87808" tIns="43904" rIns="87808" bIns="43904">
            <a:normAutofit lnSpcReduction="10000"/>
          </a:bodyPr>
          <a:lstStyle/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Do the head count of who uses each tool routinely or more preferentially.</a:t>
            </a:r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endParaRPr lang="en-US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There are other commercial software: S-PLUS, SAS</a:t>
            </a:r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endParaRPr lang="en-US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Much limited data mining tools: </a:t>
            </a:r>
            <a:r>
              <a:rPr lang="en-US" dirty="0" err="1" smtClean="0"/>
              <a:t>Weka</a:t>
            </a:r>
            <a:r>
              <a:rPr lang="en-US" dirty="0" smtClean="0"/>
              <a:t>, DAP, </a:t>
            </a:r>
            <a:r>
              <a:rPr lang="en-US" dirty="0" err="1" smtClean="0"/>
              <a:t>gretl</a:t>
            </a:r>
            <a:endParaRPr lang="en-US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endParaRPr lang="en-US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endParaRPr lang="en-US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/>
              <a:t>Matlab</a:t>
            </a:r>
            <a:r>
              <a:rPr lang="en-US" dirty="0" smtClean="0"/>
              <a:t> – for matrices</a:t>
            </a:r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IDL – for visualization</a:t>
            </a:r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R – for statistics, and open, extensible, large community</a:t>
            </a:r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endParaRPr lang="en-US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endParaRPr lang="en-US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------------------------------------------</a:t>
            </a:r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Other Open Source Projects: </a:t>
            </a:r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	</a:t>
            </a:r>
            <a:r>
              <a:rPr lang="en-US" sz="900" dirty="0" smtClean="0"/>
              <a:t>Dap, </a:t>
            </a:r>
            <a:r>
              <a:rPr lang="en-US" sz="900" dirty="0" err="1" smtClean="0"/>
              <a:t>gretl</a:t>
            </a:r>
            <a:r>
              <a:rPr lang="en-US" sz="900" dirty="0" smtClean="0"/>
              <a:t>, </a:t>
            </a:r>
            <a:r>
              <a:rPr lang="en-US" sz="900" dirty="0" err="1" smtClean="0"/>
              <a:t>Weka</a:t>
            </a:r>
            <a:endParaRPr lang="en-US" sz="900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endParaRPr lang="en-US" sz="300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Other Proprietary Projects: </a:t>
            </a:r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	IDL,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Mathematica</a:t>
            </a:r>
            <a:endParaRPr lang="en-US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endParaRPr lang="en-US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Dap: a small statistics and graphics package based on C. Anyone familiar with the basic syntax of C programs can learn to use the C-style features of Dap quickly and easily; advanced features of C are not necessary, although they are available. </a:t>
            </a:r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endParaRPr lang="en-US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/>
              <a:t>Gretl</a:t>
            </a:r>
            <a:r>
              <a:rPr lang="en-US" dirty="0" smtClean="0"/>
              <a:t>: Gnu Regression, Econometrics and Time-series Library. for econometric analysis </a:t>
            </a:r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endParaRPr lang="en-US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/>
              <a:t>Weka</a:t>
            </a:r>
            <a:r>
              <a:rPr lang="en-US" dirty="0" smtClean="0"/>
              <a:t>: a collection of machine learning algorithms for data mining tasks. </a:t>
            </a:r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endParaRPr lang="en-US" dirty="0" smtClean="0"/>
          </a:p>
          <a:p>
            <a:pPr defTabSz="876944">
              <a:lnSpc>
                <a:spcPct val="90000"/>
              </a:lnSpc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72B2D9-1736-4E19-96EE-44565A79C173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0724" name="Notes Placeholder 2"/>
          <p:cNvSpPr>
            <a:spLocks noGrp="1"/>
          </p:cNvSpPr>
          <p:nvPr>
            <p:ph type="body" idx="1"/>
          </p:nvPr>
        </p:nvSpPr>
        <p:spPr>
          <a:xfrm>
            <a:off x="686098" y="4343703"/>
            <a:ext cx="5485805" cy="4115405"/>
          </a:xfrm>
          <a:noFill/>
          <a:ln/>
        </p:spPr>
        <p:txBody>
          <a:bodyPr lIns="87808" tIns="43904" rIns="87808" bIns="43904"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Low level languages can yield good performance, but often the productivity suffers.  In contrast, high-level languages can offer good productivity, at the expense of performance.  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Since many scientists use scripting environments, such as R, MATLAB and IDL, </a:t>
            </a:r>
            <a:r>
              <a:rPr lang="en-US" dirty="0" err="1" smtClean="0"/>
              <a:t>pR</a:t>
            </a:r>
            <a:r>
              <a:rPr lang="en-US" dirty="0" smtClean="0"/>
              <a:t> strives to bring the performance of low-level languages into high-level languages, specifically R, by enabling third-party compiled routines to execute transparently within R.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Examples of parallel third-party libraries: </a:t>
            </a:r>
            <a:r>
              <a:rPr lang="en-US" dirty="0" err="1" smtClean="0"/>
              <a:t>ScaLAPACK</a:t>
            </a:r>
            <a:r>
              <a:rPr lang="en-US" dirty="0" smtClean="0"/>
              <a:t>, </a:t>
            </a:r>
            <a:r>
              <a:rPr lang="en-US" dirty="0" err="1" smtClean="0"/>
              <a:t>PETSc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3885903" y="8684381"/>
            <a:ext cx="2970609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08" tIns="43904" rIns="87808" bIns="43904" anchor="b"/>
          <a:lstStyle/>
          <a:p>
            <a:pPr algn="r"/>
            <a:fld id="{AE238814-823D-45EF-A8F3-1F37FC118430}" type="slidenum">
              <a:rPr lang="en-US" sz="1100">
                <a:latin typeface="Calibri" pitchFamily="34" charset="0"/>
              </a:rPr>
              <a:pPr algn="r"/>
              <a:t>6</a:t>
            </a:fld>
            <a:endParaRPr lang="en-US" sz="11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C113C-5E75-4F49-80F5-829B9DF5529A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Integrated Development Environment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28C5E-E50C-4430-8240-24E37543C36C}" type="slidenum">
              <a:rPr lang="en-SG" smtClean="0"/>
              <a:pPr/>
              <a:t>8</a:t>
            </a:fld>
            <a:endParaRPr lang="en-S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Components Analysis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28C5E-E50C-4430-8240-24E37543C36C}" type="slidenum">
              <a:rPr lang="en-SG" smtClean="0"/>
              <a:pPr/>
              <a:t>9</a:t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8D235-8B43-4FCD-9C81-1DCF6AE6F194}" type="slidenum">
              <a:rPr lang="en-US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_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06798-6187-4804-BF3B-29A876936238}" type="slidenum">
              <a:rPr lang="en-US"/>
              <a:pPr/>
              <a:t>12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7525"/>
            <a:ext cx="8534400" cy="769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1612"/>
            <a:ext cx="8534400" cy="450059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2000"/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800"/>
            </a:lvl3pPr>
            <a:lvl4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/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70988" cy="6743700"/>
          </a:xfrm>
          <a:custGeom>
            <a:avLst/>
            <a:gdLst>
              <a:gd name="connsiteX0" fmla="*/ 0 w 9191625"/>
              <a:gd name="connsiteY0" fmla="*/ 0 h 952500"/>
              <a:gd name="connsiteX1" fmla="*/ 0 w 9191625"/>
              <a:gd name="connsiteY1" fmla="*/ 228600 h 952500"/>
              <a:gd name="connsiteX2" fmla="*/ 1857375 w 9191625"/>
              <a:gd name="connsiteY2" fmla="*/ 247650 h 952500"/>
              <a:gd name="connsiteX3" fmla="*/ 5772150 w 9191625"/>
              <a:gd name="connsiteY3" fmla="*/ 952500 h 952500"/>
              <a:gd name="connsiteX4" fmla="*/ 9191625 w 9191625"/>
              <a:gd name="connsiteY4" fmla="*/ 542925 h 952500"/>
              <a:gd name="connsiteX5" fmla="*/ 9182100 w 9191625"/>
              <a:gd name="connsiteY5" fmla="*/ 333375 h 952500"/>
              <a:gd name="connsiteX6" fmla="*/ 5762625 w 9191625"/>
              <a:gd name="connsiteY6" fmla="*/ 857250 h 952500"/>
              <a:gd name="connsiteX7" fmla="*/ 1847850 w 9191625"/>
              <a:gd name="connsiteY7" fmla="*/ 152400 h 952500"/>
              <a:gd name="connsiteX8" fmla="*/ 0 w 9191625"/>
              <a:gd name="connsiteY8" fmla="*/ 0 h 9525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47625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34475 w 9144000"/>
              <a:gd name="connsiteY5" fmla="*/ 346075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43999 w 9144000"/>
              <a:gd name="connsiteY5" fmla="*/ 317500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3999"/>
              <a:gd name="connsiteY0" fmla="*/ 12700 h 1012825"/>
              <a:gd name="connsiteX1" fmla="*/ 0 w 9143999"/>
              <a:gd name="connsiteY1" fmla="*/ 241300 h 1012825"/>
              <a:gd name="connsiteX2" fmla="*/ 1809750 w 9143999"/>
              <a:gd name="connsiteY2" fmla="*/ 260350 h 1012825"/>
              <a:gd name="connsiteX3" fmla="*/ 5724525 w 9143999"/>
              <a:gd name="connsiteY3" fmla="*/ 965200 h 1012825"/>
              <a:gd name="connsiteX4" fmla="*/ 9143999 w 9143999"/>
              <a:gd name="connsiteY4" fmla="*/ 546100 h 1012825"/>
              <a:gd name="connsiteX5" fmla="*/ 9143999 w 9143999"/>
              <a:gd name="connsiteY5" fmla="*/ 317500 h 1012825"/>
              <a:gd name="connsiteX6" fmla="*/ 5715000 w 9143999"/>
              <a:gd name="connsiteY6" fmla="*/ 869950 h 1012825"/>
              <a:gd name="connsiteX7" fmla="*/ 1800225 w 9143999"/>
              <a:gd name="connsiteY7" fmla="*/ 165100 h 1012825"/>
              <a:gd name="connsiteX8" fmla="*/ 0 w 91439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0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220199"/>
              <a:gd name="connsiteY0" fmla="*/ 12700 h 1012825"/>
              <a:gd name="connsiteX1" fmla="*/ 0 w 9220199"/>
              <a:gd name="connsiteY1" fmla="*/ 241300 h 1012825"/>
              <a:gd name="connsiteX2" fmla="*/ 1809750 w 9220199"/>
              <a:gd name="connsiteY2" fmla="*/ 260350 h 1012825"/>
              <a:gd name="connsiteX3" fmla="*/ 5724525 w 9220199"/>
              <a:gd name="connsiteY3" fmla="*/ 965200 h 1012825"/>
              <a:gd name="connsiteX4" fmla="*/ 9220199 w 9220199"/>
              <a:gd name="connsiteY4" fmla="*/ 546101 h 1012825"/>
              <a:gd name="connsiteX5" fmla="*/ 9144000 w 9220199"/>
              <a:gd name="connsiteY5" fmla="*/ 317501 h 1012825"/>
              <a:gd name="connsiteX6" fmla="*/ 5715000 w 9220199"/>
              <a:gd name="connsiteY6" fmla="*/ 869950 h 1012825"/>
              <a:gd name="connsiteX7" fmla="*/ 1800225 w 9220199"/>
              <a:gd name="connsiteY7" fmla="*/ 165100 h 1012825"/>
              <a:gd name="connsiteX8" fmla="*/ 0 w 92201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1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144000"/>
              <a:gd name="connsiteY0" fmla="*/ 12700 h 5285635"/>
              <a:gd name="connsiteX1" fmla="*/ 0 w 9144000"/>
              <a:gd name="connsiteY1" fmla="*/ 4507865 h 5285635"/>
              <a:gd name="connsiteX2" fmla="*/ 1809750 w 9144000"/>
              <a:gd name="connsiteY2" fmla="*/ 4526915 h 5285635"/>
              <a:gd name="connsiteX3" fmla="*/ 5724525 w 9144000"/>
              <a:gd name="connsiteY3" fmla="*/ 5231765 h 5285635"/>
              <a:gd name="connsiteX4" fmla="*/ 9143999 w 9144000"/>
              <a:gd name="connsiteY4" fmla="*/ 4812666 h 5285635"/>
              <a:gd name="connsiteX5" fmla="*/ 9144000 w 9144000"/>
              <a:gd name="connsiteY5" fmla="*/ 4584066 h 5285635"/>
              <a:gd name="connsiteX6" fmla="*/ 5715000 w 9144000"/>
              <a:gd name="connsiteY6" fmla="*/ 5136515 h 5285635"/>
              <a:gd name="connsiteX7" fmla="*/ 1800225 w 9144000"/>
              <a:gd name="connsiteY7" fmla="*/ 4431665 h 5285635"/>
              <a:gd name="connsiteX8" fmla="*/ 0 w 9144000"/>
              <a:gd name="connsiteY8" fmla="*/ 12700 h 5285635"/>
              <a:gd name="connsiteX0" fmla="*/ 0 w 9144000"/>
              <a:gd name="connsiteY0" fmla="*/ 12700 h 5279391"/>
              <a:gd name="connsiteX1" fmla="*/ 0 w 9144000"/>
              <a:gd name="connsiteY1" fmla="*/ 4507865 h 5279391"/>
              <a:gd name="connsiteX2" fmla="*/ 1809750 w 9144000"/>
              <a:gd name="connsiteY2" fmla="*/ 4526915 h 5279391"/>
              <a:gd name="connsiteX3" fmla="*/ 5724525 w 9144000"/>
              <a:gd name="connsiteY3" fmla="*/ 5231765 h 5279391"/>
              <a:gd name="connsiteX4" fmla="*/ 9143999 w 9144000"/>
              <a:gd name="connsiteY4" fmla="*/ 4812666 h 5279391"/>
              <a:gd name="connsiteX5" fmla="*/ 9144000 w 9144000"/>
              <a:gd name="connsiteY5" fmla="*/ 4584066 h 5279391"/>
              <a:gd name="connsiteX6" fmla="*/ 5867400 w 9144000"/>
              <a:gd name="connsiteY6" fmla="*/ 4064002 h 5279391"/>
              <a:gd name="connsiteX7" fmla="*/ 1800225 w 9144000"/>
              <a:gd name="connsiteY7" fmla="*/ 4431665 h 5279391"/>
              <a:gd name="connsiteX8" fmla="*/ 0 w 9144000"/>
              <a:gd name="connsiteY8" fmla="*/ 12700 h 5279391"/>
              <a:gd name="connsiteX0" fmla="*/ 0 w 9144000"/>
              <a:gd name="connsiteY0" fmla="*/ 12700 h 6122128"/>
              <a:gd name="connsiteX1" fmla="*/ 0 w 9144000"/>
              <a:gd name="connsiteY1" fmla="*/ 4507865 h 6122128"/>
              <a:gd name="connsiteX2" fmla="*/ 1809750 w 9144000"/>
              <a:gd name="connsiteY2" fmla="*/ 4526915 h 6122128"/>
              <a:gd name="connsiteX3" fmla="*/ 5724525 w 9144000"/>
              <a:gd name="connsiteY3" fmla="*/ 5231765 h 6122128"/>
              <a:gd name="connsiteX4" fmla="*/ 9143999 w 9144000"/>
              <a:gd name="connsiteY4" fmla="*/ 4812666 h 6122128"/>
              <a:gd name="connsiteX5" fmla="*/ 9144000 w 9144000"/>
              <a:gd name="connsiteY5" fmla="*/ 4584066 h 6122128"/>
              <a:gd name="connsiteX6" fmla="*/ 5867400 w 9144000"/>
              <a:gd name="connsiteY6" fmla="*/ 4064002 h 6122128"/>
              <a:gd name="connsiteX7" fmla="*/ 1800225 w 9144000"/>
              <a:gd name="connsiteY7" fmla="*/ 4431665 h 6122128"/>
              <a:gd name="connsiteX8" fmla="*/ 0 w 9144000"/>
              <a:gd name="connsiteY8" fmla="*/ 12700 h 6122128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0 h 6953449"/>
              <a:gd name="connsiteX1" fmla="*/ 0 w 9144000"/>
              <a:gd name="connsiteY1" fmla="*/ 4495165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828800 w 9144000"/>
              <a:gd name="connsiteY8" fmla="*/ 3950020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663710"/>
              <a:gd name="connsiteX1" fmla="*/ 0 w 9144000"/>
              <a:gd name="connsiteY1" fmla="*/ 6887211 h 7663710"/>
              <a:gd name="connsiteX2" fmla="*/ 1809750 w 9144000"/>
              <a:gd name="connsiteY2" fmla="*/ 4514215 h 7663710"/>
              <a:gd name="connsiteX3" fmla="*/ 5724525 w 9144000"/>
              <a:gd name="connsiteY3" fmla="*/ 5219065 h 7663710"/>
              <a:gd name="connsiteX4" fmla="*/ 9143999 w 9144000"/>
              <a:gd name="connsiteY4" fmla="*/ 4799966 h 7663710"/>
              <a:gd name="connsiteX5" fmla="*/ 9144000 w 9144000"/>
              <a:gd name="connsiteY5" fmla="*/ 4571366 h 7663710"/>
              <a:gd name="connsiteX6" fmla="*/ 5867400 w 9144000"/>
              <a:gd name="connsiteY6" fmla="*/ 4051302 h 7663710"/>
              <a:gd name="connsiteX7" fmla="*/ 3124200 w 9144000"/>
              <a:gd name="connsiteY7" fmla="*/ 6988494 h 7663710"/>
              <a:gd name="connsiteX8" fmla="*/ 0 w 9144000"/>
              <a:gd name="connsiteY8" fmla="*/ 0 h 7663710"/>
              <a:gd name="connsiteX0" fmla="*/ 0 w 9144000"/>
              <a:gd name="connsiteY0" fmla="*/ 0 h 7663711"/>
              <a:gd name="connsiteX1" fmla="*/ 0 w 9144000"/>
              <a:gd name="connsiteY1" fmla="*/ 6887211 h 7663711"/>
              <a:gd name="connsiteX2" fmla="*/ 1809750 w 9144000"/>
              <a:gd name="connsiteY2" fmla="*/ 4514215 h 7663711"/>
              <a:gd name="connsiteX3" fmla="*/ 5724525 w 9144000"/>
              <a:gd name="connsiteY3" fmla="*/ 5219065 h 7663711"/>
              <a:gd name="connsiteX4" fmla="*/ 9143999 w 9144000"/>
              <a:gd name="connsiteY4" fmla="*/ 4799966 h 7663711"/>
              <a:gd name="connsiteX5" fmla="*/ 9144000 w 9144000"/>
              <a:gd name="connsiteY5" fmla="*/ 4571366 h 7663711"/>
              <a:gd name="connsiteX6" fmla="*/ 5867400 w 9144000"/>
              <a:gd name="connsiteY6" fmla="*/ 4051302 h 7663711"/>
              <a:gd name="connsiteX7" fmla="*/ 3124200 w 9144000"/>
              <a:gd name="connsiteY7" fmla="*/ 6988494 h 7663711"/>
              <a:gd name="connsiteX8" fmla="*/ 0 w 9144000"/>
              <a:gd name="connsiteY8" fmla="*/ 0 h 7663711"/>
              <a:gd name="connsiteX0" fmla="*/ 0 w 9144000"/>
              <a:gd name="connsiteY0" fmla="*/ 0 h 7750389"/>
              <a:gd name="connsiteX1" fmla="*/ 0 w 9144000"/>
              <a:gd name="connsiteY1" fmla="*/ 6887211 h 7750389"/>
              <a:gd name="connsiteX2" fmla="*/ 1809750 w 9144000"/>
              <a:gd name="connsiteY2" fmla="*/ 4514215 h 7750389"/>
              <a:gd name="connsiteX3" fmla="*/ 5724525 w 9144000"/>
              <a:gd name="connsiteY3" fmla="*/ 5219065 h 7750389"/>
              <a:gd name="connsiteX4" fmla="*/ 9143999 w 9144000"/>
              <a:gd name="connsiteY4" fmla="*/ 4799966 h 7750389"/>
              <a:gd name="connsiteX5" fmla="*/ 9144000 w 9144000"/>
              <a:gd name="connsiteY5" fmla="*/ 4571366 h 7750389"/>
              <a:gd name="connsiteX6" fmla="*/ 3124200 w 9144000"/>
              <a:gd name="connsiteY6" fmla="*/ 6988494 h 7750389"/>
              <a:gd name="connsiteX7" fmla="*/ 0 w 9144000"/>
              <a:gd name="connsiteY7" fmla="*/ 0 h 7750389"/>
              <a:gd name="connsiteX0" fmla="*/ 0 w 9144000"/>
              <a:gd name="connsiteY0" fmla="*/ 0 h 8036688"/>
              <a:gd name="connsiteX1" fmla="*/ 0 w 9144000"/>
              <a:gd name="connsiteY1" fmla="*/ 6887211 h 8036688"/>
              <a:gd name="connsiteX2" fmla="*/ 1809750 w 9144000"/>
              <a:gd name="connsiteY2" fmla="*/ 4514215 h 8036688"/>
              <a:gd name="connsiteX3" fmla="*/ 5724525 w 9144000"/>
              <a:gd name="connsiteY3" fmla="*/ 5219065 h 8036688"/>
              <a:gd name="connsiteX4" fmla="*/ 9143999 w 9144000"/>
              <a:gd name="connsiteY4" fmla="*/ 4799966 h 8036688"/>
              <a:gd name="connsiteX5" fmla="*/ 9144000 w 9144000"/>
              <a:gd name="connsiteY5" fmla="*/ 4571366 h 8036688"/>
              <a:gd name="connsiteX6" fmla="*/ 5943600 w 9144000"/>
              <a:gd name="connsiteY6" fmla="*/ 3646170 h 8036688"/>
              <a:gd name="connsiteX7" fmla="*/ 3124200 w 9144000"/>
              <a:gd name="connsiteY7" fmla="*/ 6988494 h 8036688"/>
              <a:gd name="connsiteX8" fmla="*/ 0 w 9144000"/>
              <a:gd name="connsiteY8" fmla="*/ 0 h 8036688"/>
              <a:gd name="connsiteX0" fmla="*/ 0 w 9144000"/>
              <a:gd name="connsiteY0" fmla="*/ 540173 h 7427385"/>
              <a:gd name="connsiteX1" fmla="*/ 0 w 9144000"/>
              <a:gd name="connsiteY1" fmla="*/ 7427384 h 7427385"/>
              <a:gd name="connsiteX2" fmla="*/ 1809750 w 9144000"/>
              <a:gd name="connsiteY2" fmla="*/ 5054388 h 7427385"/>
              <a:gd name="connsiteX3" fmla="*/ 5724525 w 9144000"/>
              <a:gd name="connsiteY3" fmla="*/ 5759238 h 7427385"/>
              <a:gd name="connsiteX4" fmla="*/ 9143999 w 9144000"/>
              <a:gd name="connsiteY4" fmla="*/ 5340139 h 7427385"/>
              <a:gd name="connsiteX5" fmla="*/ 9144000 w 9144000"/>
              <a:gd name="connsiteY5" fmla="*/ 5111539 h 7427385"/>
              <a:gd name="connsiteX6" fmla="*/ 5943600 w 9144000"/>
              <a:gd name="connsiteY6" fmla="*/ 4186343 h 7427385"/>
              <a:gd name="connsiteX7" fmla="*/ 0 w 9144000"/>
              <a:gd name="connsiteY7" fmla="*/ 540173 h 7427385"/>
              <a:gd name="connsiteX0" fmla="*/ 0 w 9144000"/>
              <a:gd name="connsiteY0" fmla="*/ 790968 h 7678179"/>
              <a:gd name="connsiteX1" fmla="*/ 0 w 9144000"/>
              <a:gd name="connsiteY1" fmla="*/ 7678179 h 7678179"/>
              <a:gd name="connsiteX2" fmla="*/ 1809750 w 9144000"/>
              <a:gd name="connsiteY2" fmla="*/ 5305183 h 7678179"/>
              <a:gd name="connsiteX3" fmla="*/ 5724525 w 9144000"/>
              <a:gd name="connsiteY3" fmla="*/ 6010033 h 7678179"/>
              <a:gd name="connsiteX4" fmla="*/ 9143999 w 9144000"/>
              <a:gd name="connsiteY4" fmla="*/ 5590934 h 7678179"/>
              <a:gd name="connsiteX5" fmla="*/ 9144000 w 9144000"/>
              <a:gd name="connsiteY5" fmla="*/ 5362334 h 7678179"/>
              <a:gd name="connsiteX6" fmla="*/ 5943600 w 9144000"/>
              <a:gd name="connsiteY6" fmla="*/ 4437138 h 7678179"/>
              <a:gd name="connsiteX7" fmla="*/ 3124200 w 9144000"/>
              <a:gd name="connsiteY7" fmla="*/ 6969201 h 7678179"/>
              <a:gd name="connsiteX8" fmla="*/ 0 w 9144000"/>
              <a:gd name="connsiteY8" fmla="*/ 790968 h 7678179"/>
              <a:gd name="connsiteX0" fmla="*/ 0 w 9144000"/>
              <a:gd name="connsiteY0" fmla="*/ 790968 h 8893571"/>
              <a:gd name="connsiteX1" fmla="*/ 0 w 9144000"/>
              <a:gd name="connsiteY1" fmla="*/ 8893571 h 8893571"/>
              <a:gd name="connsiteX2" fmla="*/ 1809750 w 9144000"/>
              <a:gd name="connsiteY2" fmla="*/ 5305183 h 8893571"/>
              <a:gd name="connsiteX3" fmla="*/ 5724525 w 9144000"/>
              <a:gd name="connsiteY3" fmla="*/ 6010033 h 8893571"/>
              <a:gd name="connsiteX4" fmla="*/ 9143999 w 9144000"/>
              <a:gd name="connsiteY4" fmla="*/ 5590934 h 8893571"/>
              <a:gd name="connsiteX5" fmla="*/ 9144000 w 9144000"/>
              <a:gd name="connsiteY5" fmla="*/ 5362334 h 8893571"/>
              <a:gd name="connsiteX6" fmla="*/ 5943600 w 9144000"/>
              <a:gd name="connsiteY6" fmla="*/ 4437138 h 8893571"/>
              <a:gd name="connsiteX7" fmla="*/ 3124200 w 9144000"/>
              <a:gd name="connsiteY7" fmla="*/ 6969201 h 8893571"/>
              <a:gd name="connsiteX8" fmla="*/ 0 w 9144000"/>
              <a:gd name="connsiteY8" fmla="*/ 790968 h 8893571"/>
              <a:gd name="connsiteX0" fmla="*/ 0 w 9144000"/>
              <a:gd name="connsiteY0" fmla="*/ 1 h 8102604"/>
              <a:gd name="connsiteX1" fmla="*/ 0 w 9144000"/>
              <a:gd name="connsiteY1" fmla="*/ 8102604 h 8102604"/>
              <a:gd name="connsiteX2" fmla="*/ 1809750 w 9144000"/>
              <a:gd name="connsiteY2" fmla="*/ 4514216 h 8102604"/>
              <a:gd name="connsiteX3" fmla="*/ 5724525 w 9144000"/>
              <a:gd name="connsiteY3" fmla="*/ 5219066 h 8102604"/>
              <a:gd name="connsiteX4" fmla="*/ 9143999 w 9144000"/>
              <a:gd name="connsiteY4" fmla="*/ 4799967 h 8102604"/>
              <a:gd name="connsiteX5" fmla="*/ 9144000 w 9144000"/>
              <a:gd name="connsiteY5" fmla="*/ 4571367 h 8102604"/>
              <a:gd name="connsiteX6" fmla="*/ 5943600 w 9144000"/>
              <a:gd name="connsiteY6" fmla="*/ 3646171 h 8102604"/>
              <a:gd name="connsiteX7" fmla="*/ 3124200 w 9144000"/>
              <a:gd name="connsiteY7" fmla="*/ 6178234 h 8102604"/>
              <a:gd name="connsiteX8" fmla="*/ 0 w 9144000"/>
              <a:gd name="connsiteY8" fmla="*/ 1 h 8102604"/>
              <a:gd name="connsiteX0" fmla="*/ 0 w 9144000"/>
              <a:gd name="connsiteY0" fmla="*/ 0 h 8102603"/>
              <a:gd name="connsiteX1" fmla="*/ 0 w 9144000"/>
              <a:gd name="connsiteY1" fmla="*/ 8102603 h 8102603"/>
              <a:gd name="connsiteX2" fmla="*/ 1809750 w 9144000"/>
              <a:gd name="connsiteY2" fmla="*/ 4514215 h 8102603"/>
              <a:gd name="connsiteX3" fmla="*/ 5724525 w 9144000"/>
              <a:gd name="connsiteY3" fmla="*/ 5219065 h 8102603"/>
              <a:gd name="connsiteX4" fmla="*/ 9143999 w 9144000"/>
              <a:gd name="connsiteY4" fmla="*/ 4799966 h 8102603"/>
              <a:gd name="connsiteX5" fmla="*/ 9144000 w 9144000"/>
              <a:gd name="connsiteY5" fmla="*/ 4571366 h 8102603"/>
              <a:gd name="connsiteX6" fmla="*/ 6477000 w 9144000"/>
              <a:gd name="connsiteY6" fmla="*/ 4253865 h 8102603"/>
              <a:gd name="connsiteX7" fmla="*/ 3124200 w 9144000"/>
              <a:gd name="connsiteY7" fmla="*/ 6178233 h 8102603"/>
              <a:gd name="connsiteX8" fmla="*/ 0 w 9144000"/>
              <a:gd name="connsiteY8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477000 w 9269412"/>
              <a:gd name="connsiteY5" fmla="*/ 4253865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2590800 w 9269412"/>
              <a:gd name="connsiteY6" fmla="*/ 5773102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380625"/>
              <a:gd name="connsiteX1" fmla="*/ 0 w 9269412"/>
              <a:gd name="connsiteY1" fmla="*/ 8102603 h 8380625"/>
              <a:gd name="connsiteX2" fmla="*/ 5334000 w 9269412"/>
              <a:gd name="connsiteY2" fmla="*/ 7900035 h 8380625"/>
              <a:gd name="connsiteX3" fmla="*/ 5724525 w 9269412"/>
              <a:gd name="connsiteY3" fmla="*/ 5219065 h 8380625"/>
              <a:gd name="connsiteX4" fmla="*/ 9143999 w 9269412"/>
              <a:gd name="connsiteY4" fmla="*/ 4799966 h 8380625"/>
              <a:gd name="connsiteX5" fmla="*/ 6324600 w 9269412"/>
              <a:gd name="connsiteY5" fmla="*/ 4557712 h 8380625"/>
              <a:gd name="connsiteX6" fmla="*/ 1981200 w 9269412"/>
              <a:gd name="connsiteY6" fmla="*/ 5469254 h 8380625"/>
              <a:gd name="connsiteX7" fmla="*/ 0 w 9269412"/>
              <a:gd name="connsiteY7" fmla="*/ 0 h 8380625"/>
              <a:gd name="connsiteX0" fmla="*/ 0 w 9269412"/>
              <a:gd name="connsiteY0" fmla="*/ 0 h 8619278"/>
              <a:gd name="connsiteX1" fmla="*/ 0 w 9269412"/>
              <a:gd name="connsiteY1" fmla="*/ 8102603 h 8619278"/>
              <a:gd name="connsiteX2" fmla="*/ 5334000 w 9269412"/>
              <a:gd name="connsiteY2" fmla="*/ 7900035 h 8619278"/>
              <a:gd name="connsiteX3" fmla="*/ 8305800 w 9269412"/>
              <a:gd name="connsiteY3" fmla="*/ 8102600 h 8619278"/>
              <a:gd name="connsiteX4" fmla="*/ 9143999 w 9269412"/>
              <a:gd name="connsiteY4" fmla="*/ 4799966 h 8619278"/>
              <a:gd name="connsiteX5" fmla="*/ 6324600 w 9269412"/>
              <a:gd name="connsiteY5" fmla="*/ 4557712 h 8619278"/>
              <a:gd name="connsiteX6" fmla="*/ 1981200 w 9269412"/>
              <a:gd name="connsiteY6" fmla="*/ 5469254 h 8619278"/>
              <a:gd name="connsiteX7" fmla="*/ 0 w 9269412"/>
              <a:gd name="connsiteY7" fmla="*/ 0 h 8619278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269412"/>
              <a:gd name="connsiteY0" fmla="*/ 0 h 8821843"/>
              <a:gd name="connsiteX1" fmla="*/ 0 w 9269412"/>
              <a:gd name="connsiteY1" fmla="*/ 8102603 h 8821843"/>
              <a:gd name="connsiteX2" fmla="*/ 5334000 w 9269412"/>
              <a:gd name="connsiteY2" fmla="*/ 7900035 h 8821843"/>
              <a:gd name="connsiteX3" fmla="*/ 9144000 w 9269412"/>
              <a:gd name="connsiteY3" fmla="*/ 8305165 h 8821843"/>
              <a:gd name="connsiteX4" fmla="*/ 9143999 w 9269412"/>
              <a:gd name="connsiteY4" fmla="*/ 4799966 h 8821843"/>
              <a:gd name="connsiteX5" fmla="*/ 6324600 w 9269412"/>
              <a:gd name="connsiteY5" fmla="*/ 4557712 h 8821843"/>
              <a:gd name="connsiteX6" fmla="*/ 1981200 w 9269412"/>
              <a:gd name="connsiteY6" fmla="*/ 5469254 h 8821843"/>
              <a:gd name="connsiteX7" fmla="*/ 0 w 9269412"/>
              <a:gd name="connsiteY7" fmla="*/ 0 h 8821843"/>
              <a:gd name="connsiteX0" fmla="*/ 0 w 9269412"/>
              <a:gd name="connsiteY0" fmla="*/ 0 h 8923126"/>
              <a:gd name="connsiteX1" fmla="*/ 0 w 9269412"/>
              <a:gd name="connsiteY1" fmla="*/ 8102603 h 8923126"/>
              <a:gd name="connsiteX2" fmla="*/ 5334000 w 9269412"/>
              <a:gd name="connsiteY2" fmla="*/ 7900035 h 8923126"/>
              <a:gd name="connsiteX3" fmla="*/ 9144000 w 9269412"/>
              <a:gd name="connsiteY3" fmla="*/ 8406448 h 8923126"/>
              <a:gd name="connsiteX4" fmla="*/ 9143999 w 9269412"/>
              <a:gd name="connsiteY4" fmla="*/ 4799966 h 8923126"/>
              <a:gd name="connsiteX5" fmla="*/ 6324600 w 9269412"/>
              <a:gd name="connsiteY5" fmla="*/ 4557712 h 8923126"/>
              <a:gd name="connsiteX6" fmla="*/ 1981200 w 9269412"/>
              <a:gd name="connsiteY6" fmla="*/ 5469254 h 8923126"/>
              <a:gd name="connsiteX7" fmla="*/ 0 w 9269412"/>
              <a:gd name="connsiteY7" fmla="*/ 0 h 8923126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8963501"/>
              <a:gd name="connsiteX1" fmla="*/ 0 w 9269412"/>
              <a:gd name="connsiteY1" fmla="*/ 8102603 h 8963501"/>
              <a:gd name="connsiteX2" fmla="*/ 4953000 w 9269412"/>
              <a:gd name="connsiteY2" fmla="*/ 8912859 h 8963501"/>
              <a:gd name="connsiteX3" fmla="*/ 9144000 w 9269412"/>
              <a:gd name="connsiteY3" fmla="*/ 8406448 h 8963501"/>
              <a:gd name="connsiteX4" fmla="*/ 9143999 w 9269412"/>
              <a:gd name="connsiteY4" fmla="*/ 4799966 h 8963501"/>
              <a:gd name="connsiteX5" fmla="*/ 6324600 w 9269412"/>
              <a:gd name="connsiteY5" fmla="*/ 4557712 h 8963501"/>
              <a:gd name="connsiteX6" fmla="*/ 1981200 w 9269412"/>
              <a:gd name="connsiteY6" fmla="*/ 5469254 h 8963501"/>
              <a:gd name="connsiteX7" fmla="*/ 0 w 9269412"/>
              <a:gd name="connsiteY7" fmla="*/ 0 h 8963501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7162800 w 9269412"/>
              <a:gd name="connsiteY5" fmla="*/ 3950017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70760" h="8963500">
                <a:moveTo>
                  <a:pt x="0" y="0"/>
                </a:moveTo>
                <a:lnTo>
                  <a:pt x="0" y="8102603"/>
                </a:lnTo>
                <a:cubicBezTo>
                  <a:pt x="3170691" y="8361882"/>
                  <a:pt x="3225800" y="8804343"/>
                  <a:pt x="4953000" y="8912859"/>
                </a:cubicBezTo>
                <a:cubicBezTo>
                  <a:pt x="6477000" y="8963500"/>
                  <a:pt x="8509000" y="8923126"/>
                  <a:pt x="9144000" y="8406448"/>
                </a:cubicBezTo>
                <a:cubicBezTo>
                  <a:pt x="9140371" y="7479817"/>
                  <a:pt x="9170760" y="6036553"/>
                  <a:pt x="9143999" y="4799966"/>
                </a:cubicBezTo>
                <a:cubicBezTo>
                  <a:pt x="8717869" y="4287022"/>
                  <a:pt x="8356600" y="3838469"/>
                  <a:pt x="7162800" y="3950017"/>
                </a:cubicBezTo>
                <a:cubicBezTo>
                  <a:pt x="5969000" y="4061565"/>
                  <a:pt x="3175000" y="6127590"/>
                  <a:pt x="1981200" y="5469254"/>
                </a:cubicBezTo>
                <a:cubicBezTo>
                  <a:pt x="787400" y="4810918"/>
                  <a:pt x="426963" y="2561002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0951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295400"/>
            <a:ext cx="6629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8201" y="4191000"/>
            <a:ext cx="4267200" cy="762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992313"/>
            <a:ext cx="9144000" cy="4857750"/>
          </a:xfrm>
          <a:custGeom>
            <a:avLst/>
            <a:gdLst>
              <a:gd name="connsiteX0" fmla="*/ 0 w 9191625"/>
              <a:gd name="connsiteY0" fmla="*/ 0 h 952500"/>
              <a:gd name="connsiteX1" fmla="*/ 0 w 9191625"/>
              <a:gd name="connsiteY1" fmla="*/ 228600 h 952500"/>
              <a:gd name="connsiteX2" fmla="*/ 1857375 w 9191625"/>
              <a:gd name="connsiteY2" fmla="*/ 247650 h 952500"/>
              <a:gd name="connsiteX3" fmla="*/ 5772150 w 9191625"/>
              <a:gd name="connsiteY3" fmla="*/ 952500 h 952500"/>
              <a:gd name="connsiteX4" fmla="*/ 9191625 w 9191625"/>
              <a:gd name="connsiteY4" fmla="*/ 542925 h 952500"/>
              <a:gd name="connsiteX5" fmla="*/ 9182100 w 9191625"/>
              <a:gd name="connsiteY5" fmla="*/ 333375 h 952500"/>
              <a:gd name="connsiteX6" fmla="*/ 5762625 w 9191625"/>
              <a:gd name="connsiteY6" fmla="*/ 857250 h 952500"/>
              <a:gd name="connsiteX7" fmla="*/ 1847850 w 9191625"/>
              <a:gd name="connsiteY7" fmla="*/ 152400 h 952500"/>
              <a:gd name="connsiteX8" fmla="*/ 0 w 9191625"/>
              <a:gd name="connsiteY8" fmla="*/ 0 h 9525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47625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34475 w 9144000"/>
              <a:gd name="connsiteY5" fmla="*/ 346075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43999 w 9144000"/>
              <a:gd name="connsiteY5" fmla="*/ 317500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3999"/>
              <a:gd name="connsiteY0" fmla="*/ 12700 h 1012825"/>
              <a:gd name="connsiteX1" fmla="*/ 0 w 9143999"/>
              <a:gd name="connsiteY1" fmla="*/ 241300 h 1012825"/>
              <a:gd name="connsiteX2" fmla="*/ 1809750 w 9143999"/>
              <a:gd name="connsiteY2" fmla="*/ 260350 h 1012825"/>
              <a:gd name="connsiteX3" fmla="*/ 5724525 w 9143999"/>
              <a:gd name="connsiteY3" fmla="*/ 965200 h 1012825"/>
              <a:gd name="connsiteX4" fmla="*/ 9143999 w 9143999"/>
              <a:gd name="connsiteY4" fmla="*/ 546100 h 1012825"/>
              <a:gd name="connsiteX5" fmla="*/ 9143999 w 9143999"/>
              <a:gd name="connsiteY5" fmla="*/ 317500 h 1012825"/>
              <a:gd name="connsiteX6" fmla="*/ 5715000 w 9143999"/>
              <a:gd name="connsiteY6" fmla="*/ 869950 h 1012825"/>
              <a:gd name="connsiteX7" fmla="*/ 1800225 w 9143999"/>
              <a:gd name="connsiteY7" fmla="*/ 165100 h 1012825"/>
              <a:gd name="connsiteX8" fmla="*/ 0 w 91439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0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220199"/>
              <a:gd name="connsiteY0" fmla="*/ 12700 h 1012825"/>
              <a:gd name="connsiteX1" fmla="*/ 0 w 9220199"/>
              <a:gd name="connsiteY1" fmla="*/ 241300 h 1012825"/>
              <a:gd name="connsiteX2" fmla="*/ 1809750 w 9220199"/>
              <a:gd name="connsiteY2" fmla="*/ 260350 h 1012825"/>
              <a:gd name="connsiteX3" fmla="*/ 5724525 w 9220199"/>
              <a:gd name="connsiteY3" fmla="*/ 965200 h 1012825"/>
              <a:gd name="connsiteX4" fmla="*/ 9220199 w 9220199"/>
              <a:gd name="connsiteY4" fmla="*/ 546101 h 1012825"/>
              <a:gd name="connsiteX5" fmla="*/ 9144000 w 9220199"/>
              <a:gd name="connsiteY5" fmla="*/ 317501 h 1012825"/>
              <a:gd name="connsiteX6" fmla="*/ 5715000 w 9220199"/>
              <a:gd name="connsiteY6" fmla="*/ 869950 h 1012825"/>
              <a:gd name="connsiteX7" fmla="*/ 1800225 w 9220199"/>
              <a:gd name="connsiteY7" fmla="*/ 165100 h 1012825"/>
              <a:gd name="connsiteX8" fmla="*/ 0 w 92201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1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144000"/>
              <a:gd name="connsiteY0" fmla="*/ 12700 h 5285635"/>
              <a:gd name="connsiteX1" fmla="*/ 0 w 9144000"/>
              <a:gd name="connsiteY1" fmla="*/ 4507865 h 5285635"/>
              <a:gd name="connsiteX2" fmla="*/ 1809750 w 9144000"/>
              <a:gd name="connsiteY2" fmla="*/ 4526915 h 5285635"/>
              <a:gd name="connsiteX3" fmla="*/ 5724525 w 9144000"/>
              <a:gd name="connsiteY3" fmla="*/ 5231765 h 5285635"/>
              <a:gd name="connsiteX4" fmla="*/ 9143999 w 9144000"/>
              <a:gd name="connsiteY4" fmla="*/ 4812666 h 5285635"/>
              <a:gd name="connsiteX5" fmla="*/ 9144000 w 9144000"/>
              <a:gd name="connsiteY5" fmla="*/ 4584066 h 5285635"/>
              <a:gd name="connsiteX6" fmla="*/ 5715000 w 9144000"/>
              <a:gd name="connsiteY6" fmla="*/ 5136515 h 5285635"/>
              <a:gd name="connsiteX7" fmla="*/ 1800225 w 9144000"/>
              <a:gd name="connsiteY7" fmla="*/ 4431665 h 5285635"/>
              <a:gd name="connsiteX8" fmla="*/ 0 w 9144000"/>
              <a:gd name="connsiteY8" fmla="*/ 12700 h 5285635"/>
              <a:gd name="connsiteX0" fmla="*/ 0 w 9144000"/>
              <a:gd name="connsiteY0" fmla="*/ 12700 h 5279391"/>
              <a:gd name="connsiteX1" fmla="*/ 0 w 9144000"/>
              <a:gd name="connsiteY1" fmla="*/ 4507865 h 5279391"/>
              <a:gd name="connsiteX2" fmla="*/ 1809750 w 9144000"/>
              <a:gd name="connsiteY2" fmla="*/ 4526915 h 5279391"/>
              <a:gd name="connsiteX3" fmla="*/ 5724525 w 9144000"/>
              <a:gd name="connsiteY3" fmla="*/ 5231765 h 5279391"/>
              <a:gd name="connsiteX4" fmla="*/ 9143999 w 9144000"/>
              <a:gd name="connsiteY4" fmla="*/ 4812666 h 5279391"/>
              <a:gd name="connsiteX5" fmla="*/ 9144000 w 9144000"/>
              <a:gd name="connsiteY5" fmla="*/ 4584066 h 5279391"/>
              <a:gd name="connsiteX6" fmla="*/ 5867400 w 9144000"/>
              <a:gd name="connsiteY6" fmla="*/ 4064002 h 5279391"/>
              <a:gd name="connsiteX7" fmla="*/ 1800225 w 9144000"/>
              <a:gd name="connsiteY7" fmla="*/ 4431665 h 5279391"/>
              <a:gd name="connsiteX8" fmla="*/ 0 w 9144000"/>
              <a:gd name="connsiteY8" fmla="*/ 12700 h 5279391"/>
              <a:gd name="connsiteX0" fmla="*/ 0 w 9144000"/>
              <a:gd name="connsiteY0" fmla="*/ 12700 h 6122128"/>
              <a:gd name="connsiteX1" fmla="*/ 0 w 9144000"/>
              <a:gd name="connsiteY1" fmla="*/ 4507865 h 6122128"/>
              <a:gd name="connsiteX2" fmla="*/ 1809750 w 9144000"/>
              <a:gd name="connsiteY2" fmla="*/ 4526915 h 6122128"/>
              <a:gd name="connsiteX3" fmla="*/ 5724525 w 9144000"/>
              <a:gd name="connsiteY3" fmla="*/ 5231765 h 6122128"/>
              <a:gd name="connsiteX4" fmla="*/ 9143999 w 9144000"/>
              <a:gd name="connsiteY4" fmla="*/ 4812666 h 6122128"/>
              <a:gd name="connsiteX5" fmla="*/ 9144000 w 9144000"/>
              <a:gd name="connsiteY5" fmla="*/ 4584066 h 6122128"/>
              <a:gd name="connsiteX6" fmla="*/ 5867400 w 9144000"/>
              <a:gd name="connsiteY6" fmla="*/ 4064002 h 6122128"/>
              <a:gd name="connsiteX7" fmla="*/ 1800225 w 9144000"/>
              <a:gd name="connsiteY7" fmla="*/ 4431665 h 6122128"/>
              <a:gd name="connsiteX8" fmla="*/ 0 w 9144000"/>
              <a:gd name="connsiteY8" fmla="*/ 12700 h 6122128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0 h 6953449"/>
              <a:gd name="connsiteX1" fmla="*/ 0 w 9144000"/>
              <a:gd name="connsiteY1" fmla="*/ 4495165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828800 w 9144000"/>
              <a:gd name="connsiteY8" fmla="*/ 3950020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663710"/>
              <a:gd name="connsiteX1" fmla="*/ 0 w 9144000"/>
              <a:gd name="connsiteY1" fmla="*/ 6887211 h 7663710"/>
              <a:gd name="connsiteX2" fmla="*/ 1809750 w 9144000"/>
              <a:gd name="connsiteY2" fmla="*/ 4514215 h 7663710"/>
              <a:gd name="connsiteX3" fmla="*/ 5724525 w 9144000"/>
              <a:gd name="connsiteY3" fmla="*/ 5219065 h 7663710"/>
              <a:gd name="connsiteX4" fmla="*/ 9143999 w 9144000"/>
              <a:gd name="connsiteY4" fmla="*/ 4799966 h 7663710"/>
              <a:gd name="connsiteX5" fmla="*/ 9144000 w 9144000"/>
              <a:gd name="connsiteY5" fmla="*/ 4571366 h 7663710"/>
              <a:gd name="connsiteX6" fmla="*/ 5867400 w 9144000"/>
              <a:gd name="connsiteY6" fmla="*/ 4051302 h 7663710"/>
              <a:gd name="connsiteX7" fmla="*/ 3124200 w 9144000"/>
              <a:gd name="connsiteY7" fmla="*/ 6988494 h 7663710"/>
              <a:gd name="connsiteX8" fmla="*/ 0 w 9144000"/>
              <a:gd name="connsiteY8" fmla="*/ 0 h 7663710"/>
              <a:gd name="connsiteX0" fmla="*/ 0 w 9144000"/>
              <a:gd name="connsiteY0" fmla="*/ 0 h 7663711"/>
              <a:gd name="connsiteX1" fmla="*/ 0 w 9144000"/>
              <a:gd name="connsiteY1" fmla="*/ 6887211 h 7663711"/>
              <a:gd name="connsiteX2" fmla="*/ 1809750 w 9144000"/>
              <a:gd name="connsiteY2" fmla="*/ 4514215 h 7663711"/>
              <a:gd name="connsiteX3" fmla="*/ 5724525 w 9144000"/>
              <a:gd name="connsiteY3" fmla="*/ 5219065 h 7663711"/>
              <a:gd name="connsiteX4" fmla="*/ 9143999 w 9144000"/>
              <a:gd name="connsiteY4" fmla="*/ 4799966 h 7663711"/>
              <a:gd name="connsiteX5" fmla="*/ 9144000 w 9144000"/>
              <a:gd name="connsiteY5" fmla="*/ 4571366 h 7663711"/>
              <a:gd name="connsiteX6" fmla="*/ 5867400 w 9144000"/>
              <a:gd name="connsiteY6" fmla="*/ 4051302 h 7663711"/>
              <a:gd name="connsiteX7" fmla="*/ 3124200 w 9144000"/>
              <a:gd name="connsiteY7" fmla="*/ 6988494 h 7663711"/>
              <a:gd name="connsiteX8" fmla="*/ 0 w 9144000"/>
              <a:gd name="connsiteY8" fmla="*/ 0 h 7663711"/>
              <a:gd name="connsiteX0" fmla="*/ 0 w 9144000"/>
              <a:gd name="connsiteY0" fmla="*/ 0 h 7750389"/>
              <a:gd name="connsiteX1" fmla="*/ 0 w 9144000"/>
              <a:gd name="connsiteY1" fmla="*/ 6887211 h 7750389"/>
              <a:gd name="connsiteX2" fmla="*/ 1809750 w 9144000"/>
              <a:gd name="connsiteY2" fmla="*/ 4514215 h 7750389"/>
              <a:gd name="connsiteX3" fmla="*/ 5724525 w 9144000"/>
              <a:gd name="connsiteY3" fmla="*/ 5219065 h 7750389"/>
              <a:gd name="connsiteX4" fmla="*/ 9143999 w 9144000"/>
              <a:gd name="connsiteY4" fmla="*/ 4799966 h 7750389"/>
              <a:gd name="connsiteX5" fmla="*/ 9144000 w 9144000"/>
              <a:gd name="connsiteY5" fmla="*/ 4571366 h 7750389"/>
              <a:gd name="connsiteX6" fmla="*/ 3124200 w 9144000"/>
              <a:gd name="connsiteY6" fmla="*/ 6988494 h 7750389"/>
              <a:gd name="connsiteX7" fmla="*/ 0 w 9144000"/>
              <a:gd name="connsiteY7" fmla="*/ 0 h 7750389"/>
              <a:gd name="connsiteX0" fmla="*/ 0 w 9144000"/>
              <a:gd name="connsiteY0" fmla="*/ 0 h 8036688"/>
              <a:gd name="connsiteX1" fmla="*/ 0 w 9144000"/>
              <a:gd name="connsiteY1" fmla="*/ 6887211 h 8036688"/>
              <a:gd name="connsiteX2" fmla="*/ 1809750 w 9144000"/>
              <a:gd name="connsiteY2" fmla="*/ 4514215 h 8036688"/>
              <a:gd name="connsiteX3" fmla="*/ 5724525 w 9144000"/>
              <a:gd name="connsiteY3" fmla="*/ 5219065 h 8036688"/>
              <a:gd name="connsiteX4" fmla="*/ 9143999 w 9144000"/>
              <a:gd name="connsiteY4" fmla="*/ 4799966 h 8036688"/>
              <a:gd name="connsiteX5" fmla="*/ 9144000 w 9144000"/>
              <a:gd name="connsiteY5" fmla="*/ 4571366 h 8036688"/>
              <a:gd name="connsiteX6" fmla="*/ 5943600 w 9144000"/>
              <a:gd name="connsiteY6" fmla="*/ 3646170 h 8036688"/>
              <a:gd name="connsiteX7" fmla="*/ 3124200 w 9144000"/>
              <a:gd name="connsiteY7" fmla="*/ 6988494 h 8036688"/>
              <a:gd name="connsiteX8" fmla="*/ 0 w 9144000"/>
              <a:gd name="connsiteY8" fmla="*/ 0 h 8036688"/>
              <a:gd name="connsiteX0" fmla="*/ 0 w 9144000"/>
              <a:gd name="connsiteY0" fmla="*/ 540173 h 7427385"/>
              <a:gd name="connsiteX1" fmla="*/ 0 w 9144000"/>
              <a:gd name="connsiteY1" fmla="*/ 7427384 h 7427385"/>
              <a:gd name="connsiteX2" fmla="*/ 1809750 w 9144000"/>
              <a:gd name="connsiteY2" fmla="*/ 5054388 h 7427385"/>
              <a:gd name="connsiteX3" fmla="*/ 5724525 w 9144000"/>
              <a:gd name="connsiteY3" fmla="*/ 5759238 h 7427385"/>
              <a:gd name="connsiteX4" fmla="*/ 9143999 w 9144000"/>
              <a:gd name="connsiteY4" fmla="*/ 5340139 h 7427385"/>
              <a:gd name="connsiteX5" fmla="*/ 9144000 w 9144000"/>
              <a:gd name="connsiteY5" fmla="*/ 5111539 h 7427385"/>
              <a:gd name="connsiteX6" fmla="*/ 5943600 w 9144000"/>
              <a:gd name="connsiteY6" fmla="*/ 4186343 h 7427385"/>
              <a:gd name="connsiteX7" fmla="*/ 0 w 9144000"/>
              <a:gd name="connsiteY7" fmla="*/ 540173 h 7427385"/>
              <a:gd name="connsiteX0" fmla="*/ 0 w 9144000"/>
              <a:gd name="connsiteY0" fmla="*/ 790968 h 7678179"/>
              <a:gd name="connsiteX1" fmla="*/ 0 w 9144000"/>
              <a:gd name="connsiteY1" fmla="*/ 7678179 h 7678179"/>
              <a:gd name="connsiteX2" fmla="*/ 1809750 w 9144000"/>
              <a:gd name="connsiteY2" fmla="*/ 5305183 h 7678179"/>
              <a:gd name="connsiteX3" fmla="*/ 5724525 w 9144000"/>
              <a:gd name="connsiteY3" fmla="*/ 6010033 h 7678179"/>
              <a:gd name="connsiteX4" fmla="*/ 9143999 w 9144000"/>
              <a:gd name="connsiteY4" fmla="*/ 5590934 h 7678179"/>
              <a:gd name="connsiteX5" fmla="*/ 9144000 w 9144000"/>
              <a:gd name="connsiteY5" fmla="*/ 5362334 h 7678179"/>
              <a:gd name="connsiteX6" fmla="*/ 5943600 w 9144000"/>
              <a:gd name="connsiteY6" fmla="*/ 4437138 h 7678179"/>
              <a:gd name="connsiteX7" fmla="*/ 3124200 w 9144000"/>
              <a:gd name="connsiteY7" fmla="*/ 6969201 h 7678179"/>
              <a:gd name="connsiteX8" fmla="*/ 0 w 9144000"/>
              <a:gd name="connsiteY8" fmla="*/ 790968 h 7678179"/>
              <a:gd name="connsiteX0" fmla="*/ 0 w 9144000"/>
              <a:gd name="connsiteY0" fmla="*/ 790968 h 8893571"/>
              <a:gd name="connsiteX1" fmla="*/ 0 w 9144000"/>
              <a:gd name="connsiteY1" fmla="*/ 8893571 h 8893571"/>
              <a:gd name="connsiteX2" fmla="*/ 1809750 w 9144000"/>
              <a:gd name="connsiteY2" fmla="*/ 5305183 h 8893571"/>
              <a:gd name="connsiteX3" fmla="*/ 5724525 w 9144000"/>
              <a:gd name="connsiteY3" fmla="*/ 6010033 h 8893571"/>
              <a:gd name="connsiteX4" fmla="*/ 9143999 w 9144000"/>
              <a:gd name="connsiteY4" fmla="*/ 5590934 h 8893571"/>
              <a:gd name="connsiteX5" fmla="*/ 9144000 w 9144000"/>
              <a:gd name="connsiteY5" fmla="*/ 5362334 h 8893571"/>
              <a:gd name="connsiteX6" fmla="*/ 5943600 w 9144000"/>
              <a:gd name="connsiteY6" fmla="*/ 4437138 h 8893571"/>
              <a:gd name="connsiteX7" fmla="*/ 3124200 w 9144000"/>
              <a:gd name="connsiteY7" fmla="*/ 6969201 h 8893571"/>
              <a:gd name="connsiteX8" fmla="*/ 0 w 9144000"/>
              <a:gd name="connsiteY8" fmla="*/ 790968 h 8893571"/>
              <a:gd name="connsiteX0" fmla="*/ 0 w 9144000"/>
              <a:gd name="connsiteY0" fmla="*/ 1 h 8102604"/>
              <a:gd name="connsiteX1" fmla="*/ 0 w 9144000"/>
              <a:gd name="connsiteY1" fmla="*/ 8102604 h 8102604"/>
              <a:gd name="connsiteX2" fmla="*/ 1809750 w 9144000"/>
              <a:gd name="connsiteY2" fmla="*/ 4514216 h 8102604"/>
              <a:gd name="connsiteX3" fmla="*/ 5724525 w 9144000"/>
              <a:gd name="connsiteY3" fmla="*/ 5219066 h 8102604"/>
              <a:gd name="connsiteX4" fmla="*/ 9143999 w 9144000"/>
              <a:gd name="connsiteY4" fmla="*/ 4799967 h 8102604"/>
              <a:gd name="connsiteX5" fmla="*/ 9144000 w 9144000"/>
              <a:gd name="connsiteY5" fmla="*/ 4571367 h 8102604"/>
              <a:gd name="connsiteX6" fmla="*/ 5943600 w 9144000"/>
              <a:gd name="connsiteY6" fmla="*/ 3646171 h 8102604"/>
              <a:gd name="connsiteX7" fmla="*/ 3124200 w 9144000"/>
              <a:gd name="connsiteY7" fmla="*/ 6178234 h 8102604"/>
              <a:gd name="connsiteX8" fmla="*/ 0 w 9144000"/>
              <a:gd name="connsiteY8" fmla="*/ 1 h 8102604"/>
              <a:gd name="connsiteX0" fmla="*/ 0 w 9144000"/>
              <a:gd name="connsiteY0" fmla="*/ 0 h 8102603"/>
              <a:gd name="connsiteX1" fmla="*/ 0 w 9144000"/>
              <a:gd name="connsiteY1" fmla="*/ 8102603 h 8102603"/>
              <a:gd name="connsiteX2" fmla="*/ 1809750 w 9144000"/>
              <a:gd name="connsiteY2" fmla="*/ 4514215 h 8102603"/>
              <a:gd name="connsiteX3" fmla="*/ 5724525 w 9144000"/>
              <a:gd name="connsiteY3" fmla="*/ 5219065 h 8102603"/>
              <a:gd name="connsiteX4" fmla="*/ 9143999 w 9144000"/>
              <a:gd name="connsiteY4" fmla="*/ 4799966 h 8102603"/>
              <a:gd name="connsiteX5" fmla="*/ 9144000 w 9144000"/>
              <a:gd name="connsiteY5" fmla="*/ 4571366 h 8102603"/>
              <a:gd name="connsiteX6" fmla="*/ 6477000 w 9144000"/>
              <a:gd name="connsiteY6" fmla="*/ 4253865 h 8102603"/>
              <a:gd name="connsiteX7" fmla="*/ 3124200 w 9144000"/>
              <a:gd name="connsiteY7" fmla="*/ 6178233 h 8102603"/>
              <a:gd name="connsiteX8" fmla="*/ 0 w 9144000"/>
              <a:gd name="connsiteY8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477000 w 9269412"/>
              <a:gd name="connsiteY5" fmla="*/ 4253865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2590800 w 9269412"/>
              <a:gd name="connsiteY6" fmla="*/ 5773102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380625"/>
              <a:gd name="connsiteX1" fmla="*/ 0 w 9269412"/>
              <a:gd name="connsiteY1" fmla="*/ 8102603 h 8380625"/>
              <a:gd name="connsiteX2" fmla="*/ 5334000 w 9269412"/>
              <a:gd name="connsiteY2" fmla="*/ 7900035 h 8380625"/>
              <a:gd name="connsiteX3" fmla="*/ 5724525 w 9269412"/>
              <a:gd name="connsiteY3" fmla="*/ 5219065 h 8380625"/>
              <a:gd name="connsiteX4" fmla="*/ 9143999 w 9269412"/>
              <a:gd name="connsiteY4" fmla="*/ 4799966 h 8380625"/>
              <a:gd name="connsiteX5" fmla="*/ 6324600 w 9269412"/>
              <a:gd name="connsiteY5" fmla="*/ 4557712 h 8380625"/>
              <a:gd name="connsiteX6" fmla="*/ 1981200 w 9269412"/>
              <a:gd name="connsiteY6" fmla="*/ 5469254 h 8380625"/>
              <a:gd name="connsiteX7" fmla="*/ 0 w 9269412"/>
              <a:gd name="connsiteY7" fmla="*/ 0 h 8380625"/>
              <a:gd name="connsiteX0" fmla="*/ 0 w 9269412"/>
              <a:gd name="connsiteY0" fmla="*/ 0 h 8619278"/>
              <a:gd name="connsiteX1" fmla="*/ 0 w 9269412"/>
              <a:gd name="connsiteY1" fmla="*/ 8102603 h 8619278"/>
              <a:gd name="connsiteX2" fmla="*/ 5334000 w 9269412"/>
              <a:gd name="connsiteY2" fmla="*/ 7900035 h 8619278"/>
              <a:gd name="connsiteX3" fmla="*/ 8305800 w 9269412"/>
              <a:gd name="connsiteY3" fmla="*/ 8102600 h 8619278"/>
              <a:gd name="connsiteX4" fmla="*/ 9143999 w 9269412"/>
              <a:gd name="connsiteY4" fmla="*/ 4799966 h 8619278"/>
              <a:gd name="connsiteX5" fmla="*/ 6324600 w 9269412"/>
              <a:gd name="connsiteY5" fmla="*/ 4557712 h 8619278"/>
              <a:gd name="connsiteX6" fmla="*/ 1981200 w 9269412"/>
              <a:gd name="connsiteY6" fmla="*/ 5469254 h 8619278"/>
              <a:gd name="connsiteX7" fmla="*/ 0 w 9269412"/>
              <a:gd name="connsiteY7" fmla="*/ 0 h 8619278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269412"/>
              <a:gd name="connsiteY0" fmla="*/ 0 h 8821843"/>
              <a:gd name="connsiteX1" fmla="*/ 0 w 9269412"/>
              <a:gd name="connsiteY1" fmla="*/ 8102603 h 8821843"/>
              <a:gd name="connsiteX2" fmla="*/ 5334000 w 9269412"/>
              <a:gd name="connsiteY2" fmla="*/ 7900035 h 8821843"/>
              <a:gd name="connsiteX3" fmla="*/ 9144000 w 9269412"/>
              <a:gd name="connsiteY3" fmla="*/ 8305165 h 8821843"/>
              <a:gd name="connsiteX4" fmla="*/ 9143999 w 9269412"/>
              <a:gd name="connsiteY4" fmla="*/ 4799966 h 8821843"/>
              <a:gd name="connsiteX5" fmla="*/ 6324600 w 9269412"/>
              <a:gd name="connsiteY5" fmla="*/ 4557712 h 8821843"/>
              <a:gd name="connsiteX6" fmla="*/ 1981200 w 9269412"/>
              <a:gd name="connsiteY6" fmla="*/ 5469254 h 8821843"/>
              <a:gd name="connsiteX7" fmla="*/ 0 w 9269412"/>
              <a:gd name="connsiteY7" fmla="*/ 0 h 8821843"/>
              <a:gd name="connsiteX0" fmla="*/ 0 w 9269412"/>
              <a:gd name="connsiteY0" fmla="*/ 0 h 8923126"/>
              <a:gd name="connsiteX1" fmla="*/ 0 w 9269412"/>
              <a:gd name="connsiteY1" fmla="*/ 8102603 h 8923126"/>
              <a:gd name="connsiteX2" fmla="*/ 5334000 w 9269412"/>
              <a:gd name="connsiteY2" fmla="*/ 7900035 h 8923126"/>
              <a:gd name="connsiteX3" fmla="*/ 9144000 w 9269412"/>
              <a:gd name="connsiteY3" fmla="*/ 8406448 h 8923126"/>
              <a:gd name="connsiteX4" fmla="*/ 9143999 w 9269412"/>
              <a:gd name="connsiteY4" fmla="*/ 4799966 h 8923126"/>
              <a:gd name="connsiteX5" fmla="*/ 6324600 w 9269412"/>
              <a:gd name="connsiteY5" fmla="*/ 4557712 h 8923126"/>
              <a:gd name="connsiteX6" fmla="*/ 1981200 w 9269412"/>
              <a:gd name="connsiteY6" fmla="*/ 5469254 h 8923126"/>
              <a:gd name="connsiteX7" fmla="*/ 0 w 9269412"/>
              <a:gd name="connsiteY7" fmla="*/ 0 h 8923126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8963501"/>
              <a:gd name="connsiteX1" fmla="*/ 0 w 9269412"/>
              <a:gd name="connsiteY1" fmla="*/ 8102603 h 8963501"/>
              <a:gd name="connsiteX2" fmla="*/ 4953000 w 9269412"/>
              <a:gd name="connsiteY2" fmla="*/ 8912859 h 8963501"/>
              <a:gd name="connsiteX3" fmla="*/ 9144000 w 9269412"/>
              <a:gd name="connsiteY3" fmla="*/ 8406448 h 8963501"/>
              <a:gd name="connsiteX4" fmla="*/ 9143999 w 9269412"/>
              <a:gd name="connsiteY4" fmla="*/ 4799966 h 8963501"/>
              <a:gd name="connsiteX5" fmla="*/ 6324600 w 9269412"/>
              <a:gd name="connsiteY5" fmla="*/ 4557712 h 8963501"/>
              <a:gd name="connsiteX6" fmla="*/ 1981200 w 9269412"/>
              <a:gd name="connsiteY6" fmla="*/ 5469254 h 8963501"/>
              <a:gd name="connsiteX7" fmla="*/ 0 w 9269412"/>
              <a:gd name="connsiteY7" fmla="*/ 0 h 8963501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7162800 w 9269412"/>
              <a:gd name="connsiteY5" fmla="*/ 3950017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533400 w 9170760"/>
              <a:gd name="connsiteY0" fmla="*/ 0 h 6228874"/>
              <a:gd name="connsiteX1" fmla="*/ 0 w 9170760"/>
              <a:gd name="connsiteY1" fmla="*/ 5367977 h 6228874"/>
              <a:gd name="connsiteX2" fmla="*/ 4953000 w 9170760"/>
              <a:gd name="connsiteY2" fmla="*/ 6178233 h 6228874"/>
              <a:gd name="connsiteX3" fmla="*/ 9144000 w 9170760"/>
              <a:gd name="connsiteY3" fmla="*/ 5671822 h 6228874"/>
              <a:gd name="connsiteX4" fmla="*/ 9143999 w 9170760"/>
              <a:gd name="connsiteY4" fmla="*/ 2065340 h 6228874"/>
              <a:gd name="connsiteX5" fmla="*/ 7162800 w 9170760"/>
              <a:gd name="connsiteY5" fmla="*/ 1215391 h 6228874"/>
              <a:gd name="connsiteX6" fmla="*/ 1981200 w 9170760"/>
              <a:gd name="connsiteY6" fmla="*/ 2734628 h 6228874"/>
              <a:gd name="connsiteX7" fmla="*/ 533400 w 9170760"/>
              <a:gd name="connsiteY7" fmla="*/ 0 h 6228874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981200 w 9170760"/>
              <a:gd name="connsiteY6" fmla="*/ 2821440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981200 w 9170760"/>
              <a:gd name="connsiteY6" fmla="*/ 2821440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371600 w 9170760"/>
              <a:gd name="connsiteY6" fmla="*/ 5049658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905000 w 9170760"/>
              <a:gd name="connsiteY6" fmla="*/ 4948376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391400 w 9170760"/>
              <a:gd name="connsiteY5" fmla="*/ 5150941 h 6315686"/>
              <a:gd name="connsiteX6" fmla="*/ 1905000 w 9170760"/>
              <a:gd name="connsiteY6" fmla="*/ 4948376 h 6315686"/>
              <a:gd name="connsiteX7" fmla="*/ 533400 w 9170760"/>
              <a:gd name="connsiteY7" fmla="*/ 86812 h 6315686"/>
              <a:gd name="connsiteX0" fmla="*/ 533400 w 9144000"/>
              <a:gd name="connsiteY0" fmla="*/ 86812 h 6590093"/>
              <a:gd name="connsiteX1" fmla="*/ 0 w 9144000"/>
              <a:gd name="connsiteY1" fmla="*/ 5454789 h 6590093"/>
              <a:gd name="connsiteX2" fmla="*/ 4953000 w 9144000"/>
              <a:gd name="connsiteY2" fmla="*/ 6265045 h 6590093"/>
              <a:gd name="connsiteX3" fmla="*/ 9144000 w 9144000"/>
              <a:gd name="connsiteY3" fmla="*/ 5758634 h 6590093"/>
              <a:gd name="connsiteX4" fmla="*/ 8991600 w 9144000"/>
              <a:gd name="connsiteY4" fmla="*/ 5353506 h 6590093"/>
              <a:gd name="connsiteX5" fmla="*/ 7391400 w 9144000"/>
              <a:gd name="connsiteY5" fmla="*/ 5150941 h 6590093"/>
              <a:gd name="connsiteX6" fmla="*/ 1905000 w 9144000"/>
              <a:gd name="connsiteY6" fmla="*/ 4948376 h 6590093"/>
              <a:gd name="connsiteX7" fmla="*/ 533400 w 9144000"/>
              <a:gd name="connsiteY7" fmla="*/ 86812 h 6590093"/>
              <a:gd name="connsiteX0" fmla="*/ 533400 w 9550400"/>
              <a:gd name="connsiteY0" fmla="*/ 86812 h 6315686"/>
              <a:gd name="connsiteX1" fmla="*/ 0 w 9550400"/>
              <a:gd name="connsiteY1" fmla="*/ 5454789 h 6315686"/>
              <a:gd name="connsiteX2" fmla="*/ 4953000 w 9550400"/>
              <a:gd name="connsiteY2" fmla="*/ 6265045 h 6315686"/>
              <a:gd name="connsiteX3" fmla="*/ 9144000 w 9550400"/>
              <a:gd name="connsiteY3" fmla="*/ 5758634 h 6315686"/>
              <a:gd name="connsiteX4" fmla="*/ 7391400 w 9550400"/>
              <a:gd name="connsiteY4" fmla="*/ 5150941 h 6315686"/>
              <a:gd name="connsiteX5" fmla="*/ 1905000 w 9550400"/>
              <a:gd name="connsiteY5" fmla="*/ 4948376 h 6315686"/>
              <a:gd name="connsiteX6" fmla="*/ 533400 w 9550400"/>
              <a:gd name="connsiteY6" fmla="*/ 86812 h 6315686"/>
              <a:gd name="connsiteX0" fmla="*/ 533400 w 9550400"/>
              <a:gd name="connsiteY0" fmla="*/ 86812 h 6315686"/>
              <a:gd name="connsiteX1" fmla="*/ 0 w 9550400"/>
              <a:gd name="connsiteY1" fmla="*/ 5454789 h 6315686"/>
              <a:gd name="connsiteX2" fmla="*/ 4953000 w 9550400"/>
              <a:gd name="connsiteY2" fmla="*/ 6265045 h 6315686"/>
              <a:gd name="connsiteX3" fmla="*/ 9144000 w 9550400"/>
              <a:gd name="connsiteY3" fmla="*/ 5758634 h 6315686"/>
              <a:gd name="connsiteX4" fmla="*/ 7391400 w 9550400"/>
              <a:gd name="connsiteY4" fmla="*/ 5353506 h 6315686"/>
              <a:gd name="connsiteX5" fmla="*/ 1905000 w 9550400"/>
              <a:gd name="connsiteY5" fmla="*/ 4948376 h 6315686"/>
              <a:gd name="connsiteX6" fmla="*/ 533400 w 9550400"/>
              <a:gd name="connsiteY6" fmla="*/ 86812 h 6315686"/>
              <a:gd name="connsiteX0" fmla="*/ 533400 w 9550400"/>
              <a:gd name="connsiteY0" fmla="*/ 86812 h 6315686"/>
              <a:gd name="connsiteX1" fmla="*/ 0 w 9550400"/>
              <a:gd name="connsiteY1" fmla="*/ 5454789 h 6315686"/>
              <a:gd name="connsiteX2" fmla="*/ 4953000 w 9550400"/>
              <a:gd name="connsiteY2" fmla="*/ 6265045 h 6315686"/>
              <a:gd name="connsiteX3" fmla="*/ 9144000 w 9550400"/>
              <a:gd name="connsiteY3" fmla="*/ 5758634 h 6315686"/>
              <a:gd name="connsiteX4" fmla="*/ 7391400 w 9550400"/>
              <a:gd name="connsiteY4" fmla="*/ 5353506 h 6315686"/>
              <a:gd name="connsiteX5" fmla="*/ 1828800 w 9550400"/>
              <a:gd name="connsiteY5" fmla="*/ 4745810 h 6315686"/>
              <a:gd name="connsiteX6" fmla="*/ 533400 w 9550400"/>
              <a:gd name="connsiteY6" fmla="*/ 86812 h 6315686"/>
              <a:gd name="connsiteX0" fmla="*/ 533400 w 9604829"/>
              <a:gd name="connsiteY0" fmla="*/ 86812 h 6315686"/>
              <a:gd name="connsiteX1" fmla="*/ 0 w 9604829"/>
              <a:gd name="connsiteY1" fmla="*/ 5454789 h 6315686"/>
              <a:gd name="connsiteX2" fmla="*/ 4953000 w 9604829"/>
              <a:gd name="connsiteY2" fmla="*/ 6265045 h 6315686"/>
              <a:gd name="connsiteX3" fmla="*/ 9144000 w 9604829"/>
              <a:gd name="connsiteY3" fmla="*/ 5758634 h 6315686"/>
              <a:gd name="connsiteX4" fmla="*/ 7391400 w 9604829"/>
              <a:gd name="connsiteY4" fmla="*/ 5353506 h 6315686"/>
              <a:gd name="connsiteX5" fmla="*/ 1828800 w 9604829"/>
              <a:gd name="connsiteY5" fmla="*/ 4745810 h 6315686"/>
              <a:gd name="connsiteX6" fmla="*/ 533400 w 9604829"/>
              <a:gd name="connsiteY6" fmla="*/ 86812 h 6315686"/>
              <a:gd name="connsiteX0" fmla="*/ 533400 w 9604829"/>
              <a:gd name="connsiteY0" fmla="*/ 86812 h 6315686"/>
              <a:gd name="connsiteX1" fmla="*/ 0 w 9604829"/>
              <a:gd name="connsiteY1" fmla="*/ 5454789 h 6315686"/>
              <a:gd name="connsiteX2" fmla="*/ 4953000 w 9604829"/>
              <a:gd name="connsiteY2" fmla="*/ 6265045 h 6315686"/>
              <a:gd name="connsiteX3" fmla="*/ 9144000 w 9604829"/>
              <a:gd name="connsiteY3" fmla="*/ 5758634 h 6315686"/>
              <a:gd name="connsiteX4" fmla="*/ 7391400 w 9604829"/>
              <a:gd name="connsiteY4" fmla="*/ 5353506 h 6315686"/>
              <a:gd name="connsiteX5" fmla="*/ 1828800 w 9604829"/>
              <a:gd name="connsiteY5" fmla="*/ 4745810 h 6315686"/>
              <a:gd name="connsiteX6" fmla="*/ 533400 w 9604829"/>
              <a:gd name="connsiteY6" fmla="*/ 86812 h 6315686"/>
              <a:gd name="connsiteX0" fmla="*/ 533400 w 9604829"/>
              <a:gd name="connsiteY0" fmla="*/ 86812 h 6315686"/>
              <a:gd name="connsiteX1" fmla="*/ 0 w 9604829"/>
              <a:gd name="connsiteY1" fmla="*/ 5454789 h 6315686"/>
              <a:gd name="connsiteX2" fmla="*/ 4953000 w 9604829"/>
              <a:gd name="connsiteY2" fmla="*/ 6265045 h 6315686"/>
              <a:gd name="connsiteX3" fmla="*/ 9144000 w 9604829"/>
              <a:gd name="connsiteY3" fmla="*/ 5758634 h 6315686"/>
              <a:gd name="connsiteX4" fmla="*/ 7391400 w 9604829"/>
              <a:gd name="connsiteY4" fmla="*/ 5353506 h 6315686"/>
              <a:gd name="connsiteX5" fmla="*/ 1828800 w 9604829"/>
              <a:gd name="connsiteY5" fmla="*/ 4745810 h 6315686"/>
              <a:gd name="connsiteX6" fmla="*/ 533400 w 9604829"/>
              <a:gd name="connsiteY6" fmla="*/ 86812 h 6315686"/>
              <a:gd name="connsiteX0" fmla="*/ 533400 w 9604829"/>
              <a:gd name="connsiteY0" fmla="*/ 86812 h 6363916"/>
              <a:gd name="connsiteX1" fmla="*/ 0 w 9604829"/>
              <a:gd name="connsiteY1" fmla="*/ 5454789 h 6363916"/>
              <a:gd name="connsiteX2" fmla="*/ 4953000 w 9604829"/>
              <a:gd name="connsiteY2" fmla="*/ 6265045 h 6363916"/>
              <a:gd name="connsiteX3" fmla="*/ 9144000 w 9604829"/>
              <a:gd name="connsiteY3" fmla="*/ 5758634 h 6363916"/>
              <a:gd name="connsiteX4" fmla="*/ 7391400 w 9604829"/>
              <a:gd name="connsiteY4" fmla="*/ 5353506 h 6363916"/>
              <a:gd name="connsiteX5" fmla="*/ 1828800 w 9604829"/>
              <a:gd name="connsiteY5" fmla="*/ 4745810 h 6363916"/>
              <a:gd name="connsiteX6" fmla="*/ 533400 w 9604829"/>
              <a:gd name="connsiteY6" fmla="*/ 86812 h 6363916"/>
              <a:gd name="connsiteX0" fmla="*/ 533400 w 9604829"/>
              <a:gd name="connsiteY0" fmla="*/ 86812 h 6373562"/>
              <a:gd name="connsiteX1" fmla="*/ 0 w 9604829"/>
              <a:gd name="connsiteY1" fmla="*/ 5454789 h 6373562"/>
              <a:gd name="connsiteX2" fmla="*/ 4953000 w 9604829"/>
              <a:gd name="connsiteY2" fmla="*/ 6265045 h 6373562"/>
              <a:gd name="connsiteX3" fmla="*/ 9144000 w 9604829"/>
              <a:gd name="connsiteY3" fmla="*/ 5758634 h 6373562"/>
              <a:gd name="connsiteX4" fmla="*/ 7391400 w 9604829"/>
              <a:gd name="connsiteY4" fmla="*/ 5353506 h 6373562"/>
              <a:gd name="connsiteX5" fmla="*/ 1828800 w 9604829"/>
              <a:gd name="connsiteY5" fmla="*/ 4745810 h 6373562"/>
              <a:gd name="connsiteX6" fmla="*/ 533400 w 9604829"/>
              <a:gd name="connsiteY6" fmla="*/ 86812 h 6373562"/>
              <a:gd name="connsiteX0" fmla="*/ 533400 w 9350829"/>
              <a:gd name="connsiteY0" fmla="*/ 86812 h 6373562"/>
              <a:gd name="connsiteX1" fmla="*/ 0 w 9350829"/>
              <a:gd name="connsiteY1" fmla="*/ 5454789 h 6373562"/>
              <a:gd name="connsiteX2" fmla="*/ 4953000 w 9350829"/>
              <a:gd name="connsiteY2" fmla="*/ 6265045 h 6373562"/>
              <a:gd name="connsiteX3" fmla="*/ 9144000 w 9350829"/>
              <a:gd name="connsiteY3" fmla="*/ 5758634 h 6373562"/>
              <a:gd name="connsiteX4" fmla="*/ 7391400 w 9350829"/>
              <a:gd name="connsiteY4" fmla="*/ 5353506 h 6373562"/>
              <a:gd name="connsiteX5" fmla="*/ 1828800 w 9350829"/>
              <a:gd name="connsiteY5" fmla="*/ 4745810 h 6373562"/>
              <a:gd name="connsiteX6" fmla="*/ 533400 w 9350829"/>
              <a:gd name="connsiteY6" fmla="*/ 86812 h 6373562"/>
              <a:gd name="connsiteX0" fmla="*/ 533400 w 9456058"/>
              <a:gd name="connsiteY0" fmla="*/ 86812 h 6373562"/>
              <a:gd name="connsiteX1" fmla="*/ 0 w 9456058"/>
              <a:gd name="connsiteY1" fmla="*/ 5454789 h 6373562"/>
              <a:gd name="connsiteX2" fmla="*/ 4953000 w 9456058"/>
              <a:gd name="connsiteY2" fmla="*/ 6265045 h 6373562"/>
              <a:gd name="connsiteX3" fmla="*/ 9144000 w 9456058"/>
              <a:gd name="connsiteY3" fmla="*/ 5758634 h 6373562"/>
              <a:gd name="connsiteX4" fmla="*/ 7391400 w 9456058"/>
              <a:gd name="connsiteY4" fmla="*/ 5353506 h 6373562"/>
              <a:gd name="connsiteX5" fmla="*/ 1828800 w 9456058"/>
              <a:gd name="connsiteY5" fmla="*/ 4745810 h 6373562"/>
              <a:gd name="connsiteX6" fmla="*/ 533400 w 9456058"/>
              <a:gd name="connsiteY6" fmla="*/ 86812 h 6373562"/>
              <a:gd name="connsiteX0" fmla="*/ 533400 w 9684657"/>
              <a:gd name="connsiteY0" fmla="*/ 86812 h 6373562"/>
              <a:gd name="connsiteX1" fmla="*/ 0 w 9684657"/>
              <a:gd name="connsiteY1" fmla="*/ 5454789 h 6373562"/>
              <a:gd name="connsiteX2" fmla="*/ 4953000 w 9684657"/>
              <a:gd name="connsiteY2" fmla="*/ 6265045 h 6373562"/>
              <a:gd name="connsiteX3" fmla="*/ 9372599 w 9684657"/>
              <a:gd name="connsiteY3" fmla="*/ 5556070 h 6373562"/>
              <a:gd name="connsiteX4" fmla="*/ 7391400 w 9684657"/>
              <a:gd name="connsiteY4" fmla="*/ 5353506 h 6373562"/>
              <a:gd name="connsiteX5" fmla="*/ 1828800 w 9684657"/>
              <a:gd name="connsiteY5" fmla="*/ 4745810 h 6373562"/>
              <a:gd name="connsiteX6" fmla="*/ 533400 w 9684657"/>
              <a:gd name="connsiteY6" fmla="*/ 86812 h 6373562"/>
              <a:gd name="connsiteX0" fmla="*/ 533400 w 9372599"/>
              <a:gd name="connsiteY0" fmla="*/ 86812 h 6373562"/>
              <a:gd name="connsiteX1" fmla="*/ 0 w 9372599"/>
              <a:gd name="connsiteY1" fmla="*/ 5454789 h 6373562"/>
              <a:gd name="connsiteX2" fmla="*/ 4953000 w 9372599"/>
              <a:gd name="connsiteY2" fmla="*/ 6265045 h 6373562"/>
              <a:gd name="connsiteX3" fmla="*/ 9372599 w 9372599"/>
              <a:gd name="connsiteY3" fmla="*/ 5556070 h 6373562"/>
              <a:gd name="connsiteX4" fmla="*/ 7391400 w 9372599"/>
              <a:gd name="connsiteY4" fmla="*/ 5353506 h 6373562"/>
              <a:gd name="connsiteX5" fmla="*/ 1828800 w 9372599"/>
              <a:gd name="connsiteY5" fmla="*/ 4745810 h 6373562"/>
              <a:gd name="connsiteX6" fmla="*/ 533400 w 9372599"/>
              <a:gd name="connsiteY6" fmla="*/ 86812 h 6373562"/>
              <a:gd name="connsiteX0" fmla="*/ 533400 w 9524999"/>
              <a:gd name="connsiteY0" fmla="*/ 86812 h 6373562"/>
              <a:gd name="connsiteX1" fmla="*/ 0 w 9524999"/>
              <a:gd name="connsiteY1" fmla="*/ 5454789 h 6373562"/>
              <a:gd name="connsiteX2" fmla="*/ 4953000 w 9524999"/>
              <a:gd name="connsiteY2" fmla="*/ 6265045 h 6373562"/>
              <a:gd name="connsiteX3" fmla="*/ 9524999 w 9524999"/>
              <a:gd name="connsiteY3" fmla="*/ 5556070 h 6373562"/>
              <a:gd name="connsiteX4" fmla="*/ 7391400 w 9524999"/>
              <a:gd name="connsiteY4" fmla="*/ 5353506 h 6373562"/>
              <a:gd name="connsiteX5" fmla="*/ 1828800 w 9524999"/>
              <a:gd name="connsiteY5" fmla="*/ 4745810 h 6373562"/>
              <a:gd name="connsiteX6" fmla="*/ 533400 w 9524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7391400 w 9143999"/>
              <a:gd name="connsiteY4" fmla="*/ 5353506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556070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556070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758635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758635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758635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275313"/>
              <a:gd name="connsiteX1" fmla="*/ 0 w 9143999"/>
              <a:gd name="connsiteY1" fmla="*/ 5454789 h 6275313"/>
              <a:gd name="connsiteX2" fmla="*/ 5562599 w 9143999"/>
              <a:gd name="connsiteY2" fmla="*/ 6163765 h 6275313"/>
              <a:gd name="connsiteX3" fmla="*/ 9143999 w 9143999"/>
              <a:gd name="connsiteY3" fmla="*/ 5758635 h 6275313"/>
              <a:gd name="connsiteX4" fmla="*/ 6553199 w 9143999"/>
              <a:gd name="connsiteY4" fmla="*/ 5758635 h 6275313"/>
              <a:gd name="connsiteX5" fmla="*/ 1828800 w 9143999"/>
              <a:gd name="connsiteY5" fmla="*/ 4745810 h 6275313"/>
              <a:gd name="connsiteX6" fmla="*/ 533400 w 9143999"/>
              <a:gd name="connsiteY6" fmla="*/ 86812 h 6275313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38799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38799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38799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373565"/>
              <a:gd name="connsiteX1" fmla="*/ 0 w 9143999"/>
              <a:gd name="connsiteY1" fmla="*/ 5454789 h 6373565"/>
              <a:gd name="connsiteX2" fmla="*/ 5638799 w 9143999"/>
              <a:gd name="connsiteY2" fmla="*/ 6265048 h 6373565"/>
              <a:gd name="connsiteX3" fmla="*/ 9143999 w 9143999"/>
              <a:gd name="connsiteY3" fmla="*/ 5758635 h 6373565"/>
              <a:gd name="connsiteX4" fmla="*/ 6553199 w 9143999"/>
              <a:gd name="connsiteY4" fmla="*/ 5758635 h 6373565"/>
              <a:gd name="connsiteX5" fmla="*/ 1828800 w 9143999"/>
              <a:gd name="connsiteY5" fmla="*/ 4745810 h 6373565"/>
              <a:gd name="connsiteX6" fmla="*/ 533400 w 9143999"/>
              <a:gd name="connsiteY6" fmla="*/ 86812 h 6373565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86300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74425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98175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456303"/>
              <a:gd name="connsiteX1" fmla="*/ 0 w 9143999"/>
              <a:gd name="connsiteY1" fmla="*/ 5454789 h 6456303"/>
              <a:gd name="connsiteX2" fmla="*/ 5730372 w 9143999"/>
              <a:gd name="connsiteY2" fmla="*/ 6347786 h 6456303"/>
              <a:gd name="connsiteX3" fmla="*/ 9143999 w 9143999"/>
              <a:gd name="connsiteY3" fmla="*/ 5758635 h 6456303"/>
              <a:gd name="connsiteX4" fmla="*/ 6553199 w 9143999"/>
              <a:gd name="connsiteY4" fmla="*/ 5758635 h 6456303"/>
              <a:gd name="connsiteX5" fmla="*/ 1828800 w 9143999"/>
              <a:gd name="connsiteY5" fmla="*/ 4745810 h 6456303"/>
              <a:gd name="connsiteX6" fmla="*/ 533400 w 9143999"/>
              <a:gd name="connsiteY6" fmla="*/ 86812 h 6456303"/>
              <a:gd name="connsiteX0" fmla="*/ 533400 w 9143999"/>
              <a:gd name="connsiteY0" fmla="*/ 86812 h 6456303"/>
              <a:gd name="connsiteX1" fmla="*/ 0 w 9143999"/>
              <a:gd name="connsiteY1" fmla="*/ 5454789 h 6456303"/>
              <a:gd name="connsiteX2" fmla="*/ 5730372 w 9143999"/>
              <a:gd name="connsiteY2" fmla="*/ 6347786 h 6456303"/>
              <a:gd name="connsiteX3" fmla="*/ 9143999 w 9143999"/>
              <a:gd name="connsiteY3" fmla="*/ 5758635 h 6456303"/>
              <a:gd name="connsiteX4" fmla="*/ 6553199 w 9143999"/>
              <a:gd name="connsiteY4" fmla="*/ 5758635 h 6456303"/>
              <a:gd name="connsiteX5" fmla="*/ 1828800 w 9143999"/>
              <a:gd name="connsiteY5" fmla="*/ 4745810 h 6456303"/>
              <a:gd name="connsiteX6" fmla="*/ 533400 w 9143999"/>
              <a:gd name="connsiteY6" fmla="*/ 86812 h 64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6456303">
                <a:moveTo>
                  <a:pt x="533400" y="86812"/>
                </a:moveTo>
                <a:cubicBezTo>
                  <a:pt x="166914" y="0"/>
                  <a:pt x="177800" y="3665463"/>
                  <a:pt x="0" y="5454789"/>
                </a:cubicBezTo>
                <a:cubicBezTo>
                  <a:pt x="3170691" y="5714068"/>
                  <a:pt x="4003172" y="6239270"/>
                  <a:pt x="5730372" y="6347786"/>
                </a:cubicBezTo>
                <a:cubicBezTo>
                  <a:pt x="7127372" y="6456303"/>
                  <a:pt x="7903692" y="6206840"/>
                  <a:pt x="9143999" y="5758635"/>
                </a:cubicBezTo>
                <a:cubicBezTo>
                  <a:pt x="8088086" y="5799632"/>
                  <a:pt x="7594599" y="5724874"/>
                  <a:pt x="6553199" y="5758635"/>
                </a:cubicBezTo>
                <a:cubicBezTo>
                  <a:pt x="5548085" y="5700760"/>
                  <a:pt x="2832100" y="5691114"/>
                  <a:pt x="1828800" y="4745810"/>
                </a:cubicBezTo>
                <a:cubicBezTo>
                  <a:pt x="825500" y="3800506"/>
                  <a:pt x="869649" y="236325"/>
                  <a:pt x="533400" y="86812"/>
                </a:cubicBezTo>
                <a:close/>
              </a:path>
            </a:pathLst>
          </a:custGeom>
          <a:gradFill>
            <a:gsLst>
              <a:gs pos="0">
                <a:srgbClr val="F0951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5" name="Right Arrow 4"/>
          <p:cNvSpPr/>
          <p:nvPr/>
        </p:nvSpPr>
        <p:spPr>
          <a:xfrm>
            <a:off x="8248650" y="6067425"/>
            <a:ext cx="655638" cy="501650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981200"/>
            <a:ext cx="6629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352800"/>
            <a:ext cx="4267200" cy="762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3363" y="6457950"/>
            <a:ext cx="2133600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E35DC99-5D7C-44AC-BBB6-151846C0086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5835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04950"/>
            <a:ext cx="8534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362200"/>
            <a:ext cx="85344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Freeform 11"/>
          <p:cNvSpPr/>
          <p:nvPr/>
        </p:nvSpPr>
        <p:spPr>
          <a:xfrm>
            <a:off x="0" y="6096000"/>
            <a:ext cx="9144000" cy="762000"/>
          </a:xfrm>
          <a:custGeom>
            <a:avLst/>
            <a:gdLst>
              <a:gd name="connsiteX0" fmla="*/ 0 w 9191625"/>
              <a:gd name="connsiteY0" fmla="*/ 0 h 952500"/>
              <a:gd name="connsiteX1" fmla="*/ 0 w 9191625"/>
              <a:gd name="connsiteY1" fmla="*/ 228600 h 952500"/>
              <a:gd name="connsiteX2" fmla="*/ 1857375 w 9191625"/>
              <a:gd name="connsiteY2" fmla="*/ 247650 h 952500"/>
              <a:gd name="connsiteX3" fmla="*/ 5772150 w 9191625"/>
              <a:gd name="connsiteY3" fmla="*/ 952500 h 952500"/>
              <a:gd name="connsiteX4" fmla="*/ 9191625 w 9191625"/>
              <a:gd name="connsiteY4" fmla="*/ 542925 h 952500"/>
              <a:gd name="connsiteX5" fmla="*/ 9182100 w 9191625"/>
              <a:gd name="connsiteY5" fmla="*/ 333375 h 952500"/>
              <a:gd name="connsiteX6" fmla="*/ 5762625 w 9191625"/>
              <a:gd name="connsiteY6" fmla="*/ 857250 h 952500"/>
              <a:gd name="connsiteX7" fmla="*/ 1847850 w 9191625"/>
              <a:gd name="connsiteY7" fmla="*/ 152400 h 952500"/>
              <a:gd name="connsiteX8" fmla="*/ 0 w 9191625"/>
              <a:gd name="connsiteY8" fmla="*/ 0 h 9525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47625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34475 w 9144000"/>
              <a:gd name="connsiteY5" fmla="*/ 346075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43999 w 9144000"/>
              <a:gd name="connsiteY5" fmla="*/ 317500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3999"/>
              <a:gd name="connsiteY0" fmla="*/ 12700 h 1012825"/>
              <a:gd name="connsiteX1" fmla="*/ 0 w 9143999"/>
              <a:gd name="connsiteY1" fmla="*/ 241300 h 1012825"/>
              <a:gd name="connsiteX2" fmla="*/ 1809750 w 9143999"/>
              <a:gd name="connsiteY2" fmla="*/ 260350 h 1012825"/>
              <a:gd name="connsiteX3" fmla="*/ 5724525 w 9143999"/>
              <a:gd name="connsiteY3" fmla="*/ 965200 h 1012825"/>
              <a:gd name="connsiteX4" fmla="*/ 9143999 w 9143999"/>
              <a:gd name="connsiteY4" fmla="*/ 546100 h 1012825"/>
              <a:gd name="connsiteX5" fmla="*/ 9143999 w 9143999"/>
              <a:gd name="connsiteY5" fmla="*/ 317500 h 1012825"/>
              <a:gd name="connsiteX6" fmla="*/ 5715000 w 9143999"/>
              <a:gd name="connsiteY6" fmla="*/ 869950 h 1012825"/>
              <a:gd name="connsiteX7" fmla="*/ 1800225 w 9143999"/>
              <a:gd name="connsiteY7" fmla="*/ 165100 h 1012825"/>
              <a:gd name="connsiteX8" fmla="*/ 0 w 91439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0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220199"/>
              <a:gd name="connsiteY0" fmla="*/ 12700 h 1012825"/>
              <a:gd name="connsiteX1" fmla="*/ 0 w 9220199"/>
              <a:gd name="connsiteY1" fmla="*/ 241300 h 1012825"/>
              <a:gd name="connsiteX2" fmla="*/ 1809750 w 9220199"/>
              <a:gd name="connsiteY2" fmla="*/ 260350 h 1012825"/>
              <a:gd name="connsiteX3" fmla="*/ 5724525 w 9220199"/>
              <a:gd name="connsiteY3" fmla="*/ 965200 h 1012825"/>
              <a:gd name="connsiteX4" fmla="*/ 9220199 w 9220199"/>
              <a:gd name="connsiteY4" fmla="*/ 546101 h 1012825"/>
              <a:gd name="connsiteX5" fmla="*/ 9144000 w 9220199"/>
              <a:gd name="connsiteY5" fmla="*/ 317501 h 1012825"/>
              <a:gd name="connsiteX6" fmla="*/ 5715000 w 9220199"/>
              <a:gd name="connsiteY6" fmla="*/ 869950 h 1012825"/>
              <a:gd name="connsiteX7" fmla="*/ 1800225 w 9220199"/>
              <a:gd name="connsiteY7" fmla="*/ 165100 h 1012825"/>
              <a:gd name="connsiteX8" fmla="*/ 0 w 92201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1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012825">
                <a:moveTo>
                  <a:pt x="0" y="12700"/>
                </a:moveTo>
                <a:lnTo>
                  <a:pt x="0" y="241300"/>
                </a:lnTo>
                <a:cubicBezTo>
                  <a:pt x="500062" y="206375"/>
                  <a:pt x="855663" y="139700"/>
                  <a:pt x="1809750" y="260350"/>
                </a:cubicBezTo>
                <a:cubicBezTo>
                  <a:pt x="2763837" y="381000"/>
                  <a:pt x="4502150" y="917575"/>
                  <a:pt x="5724525" y="965200"/>
                </a:cubicBezTo>
                <a:cubicBezTo>
                  <a:pt x="6946900" y="1012825"/>
                  <a:pt x="8575674" y="649288"/>
                  <a:pt x="9143999" y="546101"/>
                </a:cubicBezTo>
                <a:cubicBezTo>
                  <a:pt x="9143999" y="469901"/>
                  <a:pt x="9144000" y="393701"/>
                  <a:pt x="9144000" y="317501"/>
                </a:cubicBezTo>
                <a:cubicBezTo>
                  <a:pt x="8572500" y="369889"/>
                  <a:pt x="6938962" y="895350"/>
                  <a:pt x="5715000" y="869950"/>
                </a:cubicBezTo>
                <a:cubicBezTo>
                  <a:pt x="4491038" y="844550"/>
                  <a:pt x="2752725" y="307975"/>
                  <a:pt x="1800225" y="165100"/>
                </a:cubicBezTo>
                <a:cubicBezTo>
                  <a:pt x="847725" y="22225"/>
                  <a:pt x="307975" y="0"/>
                  <a:pt x="0" y="12700"/>
                </a:cubicBezTo>
                <a:close/>
              </a:path>
            </a:pathLst>
          </a:custGeom>
          <a:gradFill>
            <a:gsLst>
              <a:gs pos="0">
                <a:srgbClr val="F09510"/>
              </a:gs>
              <a:gs pos="100000">
                <a:srgbClr val="F8CE9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pic>
        <p:nvPicPr>
          <p:cNvPr id="1029" name="Picture 10" descr="ISS_NUS_LINE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" y="6477000"/>
            <a:ext cx="15240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071934" y="6718300"/>
            <a:ext cx="1752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©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2014 NUS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E242A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E242A"/>
          </a:solidFill>
          <a:latin typeface="Cambria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E242A"/>
          </a:solidFill>
          <a:latin typeface="Cambria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E242A"/>
          </a:solidFill>
          <a:latin typeface="Cambria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E242A"/>
          </a:solidFill>
          <a:latin typeface="Cambria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ethods.net/input/datatyp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dnuggets.com/polls/2012/analytics-data-mining-big-data-software.html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snet.org/edcenter/advanced/topics/ecologyandepidemiologyinr/introductiontor/Pages/default.aspx" TargetMode="External"/><Relationship Id="rId2" Type="http://schemas.openxmlformats.org/officeDocument/2006/relationships/hyperlink" Target="http://cran.r-project.org/doc/manuals/R-intr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urns-stat.com/pages/Tutor/R_inferno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cran.r-project.org/web/package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cnr.berkeley.edu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cran.cnr.berkeley.edu/manuals.html" TargetMode="External"/><Relationship Id="rId5" Type="http://schemas.openxmlformats.org/officeDocument/2006/relationships/hyperlink" Target="http://cran.cnr.berkeley.edu/doc/manuals/R-exts.pdf" TargetMode="External"/><Relationship Id="rId4" Type="http://schemas.openxmlformats.org/officeDocument/2006/relationships/hyperlink" Target="http://cran.cnr.berkeley.edu/doc/manuals/R-intro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studio.com/products/RStudio/" TargetMode="External"/><Relationship Id="rId4" Type="http://schemas.openxmlformats.org/officeDocument/2006/relationships/hyperlink" Target="http://www.rstudio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an.cnr.berkeley.edu/web/view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1470025"/>
          </a:xfrm>
        </p:spPr>
        <p:txBody>
          <a:bodyPr/>
          <a:lstStyle/>
          <a:p>
            <a:r>
              <a:rPr lang="en-US" sz="6600" dirty="0" smtClean="0"/>
              <a:t>R Introduction</a:t>
            </a:r>
            <a:endParaRPr lang="en-SG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Times New Roman" pitchFamily="18" charset="0"/>
                <a:ea typeface="宋体" pitchFamily="2" charset="-122"/>
              </a:rPr>
              <a:t>Li Xiaoli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34400" cy="769938"/>
          </a:xfrm>
        </p:spPr>
        <p:txBody>
          <a:bodyPr/>
          <a:lstStyle/>
          <a:p>
            <a:r>
              <a:rPr lang="en-US" dirty="0"/>
              <a:t>R </a:t>
            </a:r>
            <a:r>
              <a:rPr lang="en-US" dirty="0" smtClean="0"/>
              <a:t>Basics: Basic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735888" cy="56166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# list installed packages</a:t>
            </a:r>
          </a:p>
          <a:p>
            <a:pPr marL="0" indent="0">
              <a:buNone/>
            </a:pPr>
            <a:r>
              <a:rPr lang="en-US" sz="2300" dirty="0">
                <a:latin typeface="Courier"/>
                <a:cs typeface="Courier"/>
              </a:rPr>
              <a:t>library</a:t>
            </a:r>
            <a:r>
              <a:rPr lang="en-US" sz="2300" dirty="0" smtClean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endParaRPr lang="en-US" sz="23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7933C"/>
                </a:solidFill>
                <a:latin typeface="Courier"/>
                <a:cs typeface="Courier"/>
              </a:rPr>
              <a:t># </a:t>
            </a:r>
            <a:r>
              <a:rPr lang="en-US" sz="2300" b="1" dirty="0">
                <a:solidFill>
                  <a:srgbClr val="77933C"/>
                </a:solidFill>
                <a:latin typeface="Courier"/>
                <a:cs typeface="Courier"/>
              </a:rPr>
              <a:t>install a package</a:t>
            </a:r>
          </a:p>
          <a:p>
            <a:pPr marL="0" indent="0">
              <a:buNone/>
            </a:pPr>
            <a:r>
              <a:rPr lang="en-US" sz="2300" dirty="0" err="1">
                <a:latin typeface="Courier"/>
                <a:cs typeface="Courier"/>
              </a:rPr>
              <a:t>install.packages</a:t>
            </a:r>
            <a:r>
              <a:rPr lang="en-US" sz="2300" dirty="0">
                <a:latin typeface="Courier"/>
                <a:cs typeface="Courier"/>
              </a:rPr>
              <a:t>("ggplot2")</a:t>
            </a:r>
          </a:p>
          <a:p>
            <a:pPr marL="0" indent="0">
              <a:buNone/>
            </a:pPr>
            <a:endParaRPr lang="en-US" sz="23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7933C"/>
                </a:solidFill>
                <a:latin typeface="Courier"/>
                <a:cs typeface="Courier"/>
              </a:rPr>
              <a:t># load a library</a:t>
            </a:r>
          </a:p>
          <a:p>
            <a:pPr marL="0" indent="0">
              <a:buNone/>
            </a:pPr>
            <a:r>
              <a:rPr lang="en-US" sz="2300" dirty="0">
                <a:latin typeface="Courier"/>
                <a:cs typeface="Courier"/>
              </a:rPr>
              <a:t>library(ggplot2)</a:t>
            </a:r>
          </a:p>
          <a:p>
            <a:pPr marL="0" indent="0">
              <a:buNone/>
            </a:pPr>
            <a:endParaRPr lang="en-US" sz="23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7933C"/>
                </a:solidFill>
                <a:latin typeface="Courier"/>
                <a:cs typeface="Courier"/>
              </a:rPr>
              <a:t># search help </a:t>
            </a:r>
            <a:r>
              <a:rPr lang="en-US" sz="2300" b="1" dirty="0" smtClean="0">
                <a:solidFill>
                  <a:srgbClr val="77933C"/>
                </a:solidFill>
                <a:latin typeface="Courier"/>
                <a:cs typeface="Courier"/>
              </a:rPr>
              <a:t>files (free text search from all the help in the menu)</a:t>
            </a:r>
            <a:endParaRPr lang="en-US" sz="2300" b="1" dirty="0">
              <a:solidFill>
                <a:srgbClr val="77933C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300" dirty="0">
                <a:latin typeface="Courier"/>
                <a:cs typeface="Courier"/>
              </a:rPr>
              <a:t>??mean</a:t>
            </a:r>
          </a:p>
          <a:p>
            <a:pPr marL="0" indent="0">
              <a:buNone/>
            </a:pPr>
            <a:endParaRPr lang="en-US" sz="23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7933C"/>
                </a:solidFill>
                <a:latin typeface="Courier"/>
                <a:cs typeface="Courier"/>
              </a:rPr>
              <a:t># help for a </a:t>
            </a:r>
            <a:r>
              <a:rPr lang="en-US" sz="2300" b="1" dirty="0" smtClean="0">
                <a:solidFill>
                  <a:srgbClr val="77933C"/>
                </a:solidFill>
                <a:latin typeface="Courier"/>
                <a:cs typeface="Courier"/>
              </a:rPr>
              <a:t>function (if you know what function  you are looking for)</a:t>
            </a:r>
            <a:endParaRPr lang="en-US" sz="2300" b="1" dirty="0">
              <a:solidFill>
                <a:srgbClr val="77933C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300" dirty="0">
                <a:latin typeface="Courier"/>
                <a:cs typeface="Courier"/>
              </a:rPr>
              <a:t>?mean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238125" y="1146175"/>
            <a:ext cx="8029575" cy="479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Use variables to store values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Three ways to assign variables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a = 6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a &lt;- 6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6 -&gt; a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Update variables by using the current value in an assignment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x = x +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219" name="Title 4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84238"/>
          </a:xfrm>
        </p:spPr>
        <p:txBody>
          <a:bodyPr/>
          <a:lstStyle/>
          <a:p>
            <a:pPr eaLnBrk="1" hangingPunct="1"/>
            <a:r>
              <a:rPr lang="en-US" dirty="0" smtClean="0"/>
              <a:t>Variables and assignment</a:t>
            </a:r>
          </a:p>
        </p:txBody>
      </p:sp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81000" y="1162050"/>
            <a:ext cx="8562975" cy="51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You can use R as a calculator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Typed expressions will be evaluated and printed out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Main operations:  +, -, *, /, ^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Obeys order of operations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Use parentheses to group expressions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More complex operations appear as </a:t>
            </a:r>
            <a:r>
              <a:rPr lang="en-US" sz="2400" i="1" dirty="0">
                <a:solidFill>
                  <a:srgbClr val="000000"/>
                </a:solidFill>
                <a:latin typeface="+mn-lt"/>
              </a:rPr>
              <a:t>functions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400" dirty="0" err="1">
                <a:solidFill>
                  <a:srgbClr val="000000"/>
                </a:solidFill>
                <a:latin typeface="+mn-lt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(2)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sin(pi/4),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cos</a:t>
            </a:r>
            <a:r>
              <a:rPr lang="en-US" sz="2400" dirty="0">
                <a:solidFill>
                  <a:srgbClr val="000000"/>
                </a:solidFill>
              </a:rPr>
              <a:t>(pi/4)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 tan</a:t>
            </a:r>
            <a:r>
              <a:rPr lang="en-US" sz="2400" dirty="0">
                <a:solidFill>
                  <a:srgbClr val="000000"/>
                </a:solidFill>
              </a:rPr>
              <a:t>(pi/4)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asin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(1),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acos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(1),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atan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(1)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400" dirty="0" err="1">
                <a:solidFill>
                  <a:srgbClr val="000000"/>
                </a:solidFill>
                <a:latin typeface="+mn-lt"/>
              </a:rPr>
              <a:t>exp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(1), log(2), log10(10)</a:t>
            </a:r>
          </a:p>
        </p:txBody>
      </p:sp>
      <p:sp>
        <p:nvSpPr>
          <p:cNvPr id="7171" name="Title 4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84238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Basic usage:  arithmetic in R</a:t>
            </a:r>
          </a:p>
        </p:txBody>
      </p:sp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23528" y="908720"/>
            <a:ext cx="8620447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smtClean="0">
                <a:hlinkClick r:id="rId3"/>
              </a:rPr>
              <a:t>http://www.statmethods.net/input/datatypes.html</a:t>
            </a:r>
            <a:endParaRPr lang="en-SG" sz="2000" dirty="0" smtClean="0"/>
          </a:p>
          <a:p>
            <a:pPr>
              <a:buFont typeface="Wingdings" pitchFamily="2" charset="2"/>
              <a:buChar char="§"/>
            </a:pPr>
            <a:r>
              <a:rPr lang="en-SG" sz="2200" b="1" dirty="0" smtClean="0"/>
              <a:t>Vectors</a:t>
            </a:r>
            <a:r>
              <a:rPr lang="en-SG" sz="2200" dirty="0" smtClean="0"/>
              <a:t> (numerical, character, logical), </a:t>
            </a:r>
          </a:p>
          <a:p>
            <a:pPr>
              <a:buFont typeface="Wingdings" pitchFamily="2" charset="2"/>
              <a:buChar char="§"/>
            </a:pPr>
            <a:r>
              <a:rPr lang="en-SG" sz="2200" b="1" dirty="0" smtClean="0"/>
              <a:t>Matrices</a:t>
            </a:r>
            <a:r>
              <a:rPr lang="en-SG" sz="2200" dirty="0" smtClean="0"/>
              <a:t>: all columns in a matrix must have the same mode(numeric, character, etc.) and the same length.</a:t>
            </a:r>
          </a:p>
          <a:p>
            <a:pPr>
              <a:buFont typeface="Wingdings" pitchFamily="2" charset="2"/>
              <a:buChar char="§"/>
            </a:pPr>
            <a:r>
              <a:rPr lang="en-US" sz="2200" b="1" dirty="0" smtClean="0"/>
              <a:t>Arrays</a:t>
            </a:r>
            <a:r>
              <a:rPr lang="en-US" sz="2200" dirty="0" smtClean="0"/>
              <a:t>: </a:t>
            </a:r>
            <a:r>
              <a:rPr lang="en-SG" sz="2200" dirty="0" smtClean="0"/>
              <a:t>Arrays are similar to matrices but can have more than two dimensions. </a:t>
            </a:r>
          </a:p>
          <a:p>
            <a:pPr>
              <a:buFont typeface="Wingdings" pitchFamily="2" charset="2"/>
              <a:buChar char="§"/>
            </a:pPr>
            <a:r>
              <a:rPr lang="en-SG" sz="2200" b="1" dirty="0" smtClean="0"/>
              <a:t>Data frames</a:t>
            </a:r>
            <a:r>
              <a:rPr lang="en-SG" sz="2200" dirty="0" smtClean="0"/>
              <a:t>: more general than a matrix, in that different columns can have different modes (numeric, character,). </a:t>
            </a:r>
          </a:p>
          <a:p>
            <a:pPr>
              <a:buFont typeface="Wingdings" pitchFamily="2" charset="2"/>
              <a:buChar char="§"/>
            </a:pPr>
            <a:r>
              <a:rPr lang="en-SG" sz="2200" b="1" dirty="0" smtClean="0"/>
              <a:t>Lists</a:t>
            </a:r>
            <a:r>
              <a:rPr lang="en-SG" sz="2200" dirty="0" smtClean="0"/>
              <a:t>: An ordered collection of objects (components). A list allows you to gather a variety of (possibly unrelated) objects under one name. </a:t>
            </a:r>
          </a:p>
          <a:p>
            <a:pPr>
              <a:buFont typeface="Wingdings" pitchFamily="2" charset="2"/>
              <a:buChar char="§"/>
            </a:pPr>
            <a:r>
              <a:rPr lang="en-SG" sz="2200" b="1" dirty="0" smtClean="0"/>
              <a:t>Factors: </a:t>
            </a:r>
            <a:r>
              <a:rPr lang="en-SG" sz="2200" dirty="0" smtClean="0"/>
              <a:t>Tell </a:t>
            </a:r>
            <a:r>
              <a:rPr lang="en-SG" sz="2200" b="1" dirty="0" smtClean="0"/>
              <a:t>R</a:t>
            </a:r>
            <a:r>
              <a:rPr lang="en-SG" sz="2200" dirty="0" smtClean="0"/>
              <a:t> that a variable is </a:t>
            </a:r>
            <a:r>
              <a:rPr lang="en-SG" sz="2200" b="1" dirty="0" smtClean="0"/>
              <a:t>nominal </a:t>
            </a:r>
            <a:r>
              <a:rPr lang="en-SG" sz="2200" dirty="0" smtClean="0"/>
              <a:t>by making it a factor. The factor stores the nominal values as a vector of integers in the range [ 1... k ] (where k is the number of unique values in the nominal variable), and an internal vector of character strings (the original values) mapped to these integers. </a:t>
            </a:r>
            <a:endParaRPr lang="en-US" sz="2200" b="1" dirty="0" smtClean="0"/>
          </a:p>
        </p:txBody>
      </p:sp>
      <p:sp>
        <p:nvSpPr>
          <p:cNvPr id="7171" name="Title 4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84238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Data Types in R</a:t>
            </a:r>
          </a:p>
        </p:txBody>
      </p:sp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88224" y="6237312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F215904C-81AD-4C7A-B377-07B33EF25C75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1267" name="Rectangle 4"/>
          <p:cNvSpPr>
            <a:spLocks noGrp="1"/>
          </p:cNvSpPr>
          <p:nvPr>
            <p:ph type="title" idx="4294967295"/>
          </p:nvPr>
        </p:nvSpPr>
        <p:spPr>
          <a:xfrm>
            <a:off x="251520" y="0"/>
            <a:ext cx="8534400" cy="769938"/>
          </a:xfrm>
        </p:spPr>
        <p:txBody>
          <a:bodyPr/>
          <a:lstStyle/>
          <a:p>
            <a:pPr eaLnBrk="1" hangingPunct="1"/>
            <a:r>
              <a:rPr lang="en-US" dirty="0" smtClean="0"/>
              <a:t>Vectors and vector operations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90500" y="1186408"/>
            <a:ext cx="3714750" cy="126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# </a:t>
            </a:r>
            <a:r>
              <a:rPr lang="en-US" sz="1800" b="1" dirty="0">
                <a:solidFill>
                  <a:srgbClr val="CC3300"/>
                </a:solidFill>
              </a:rPr>
              <a:t>c()</a:t>
            </a:r>
            <a:r>
              <a:rPr lang="en-US" sz="1800" dirty="0"/>
              <a:t> command to create vector x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/>
              <a:t>x=c(12,32,54,33,21,65)</a:t>
            </a:r>
          </a:p>
          <a:p>
            <a:pPr>
              <a:defRPr/>
            </a:pPr>
            <a:r>
              <a:rPr lang="en-US" sz="1800" dirty="0"/>
              <a:t># c()</a:t>
            </a:r>
            <a:r>
              <a:rPr lang="en-US" sz="1800" b="1" dirty="0"/>
              <a:t> </a:t>
            </a:r>
            <a:r>
              <a:rPr lang="en-US" sz="1800" dirty="0"/>
              <a:t>to add elements to vector x</a:t>
            </a:r>
          </a:p>
          <a:p>
            <a:pPr>
              <a:defRPr/>
            </a:pPr>
            <a:r>
              <a:rPr lang="en-US" b="1" dirty="0"/>
              <a:t> x=c(x,55,32)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71450" y="2567533"/>
            <a:ext cx="3714750" cy="2154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# </a:t>
            </a:r>
            <a:r>
              <a:rPr lang="en-US" sz="1800" b="1" dirty="0" err="1">
                <a:solidFill>
                  <a:srgbClr val="CC3300"/>
                </a:solidFill>
              </a:rPr>
              <a:t>seq</a:t>
            </a:r>
            <a:r>
              <a:rPr lang="en-US" sz="1800" b="1" dirty="0">
                <a:solidFill>
                  <a:srgbClr val="CC3300"/>
                </a:solidFill>
              </a:rPr>
              <a:t>()</a:t>
            </a:r>
            <a:r>
              <a:rPr lang="en-US" sz="1800" dirty="0"/>
              <a:t> command to create sequence of number</a:t>
            </a:r>
          </a:p>
          <a:p>
            <a:pPr>
              <a:defRPr/>
            </a:pPr>
            <a:r>
              <a:rPr lang="en-US" sz="1800" dirty="0"/>
              <a:t> </a:t>
            </a:r>
            <a:r>
              <a:rPr lang="en-US" b="1" dirty="0"/>
              <a:t>years=</a:t>
            </a:r>
            <a:r>
              <a:rPr lang="en-US" b="1" dirty="0" err="1"/>
              <a:t>seq</a:t>
            </a:r>
            <a:r>
              <a:rPr lang="en-US" b="1" dirty="0"/>
              <a:t>(1990,2003)</a:t>
            </a:r>
          </a:p>
          <a:p>
            <a:pPr>
              <a:defRPr/>
            </a:pPr>
            <a:r>
              <a:rPr lang="en-US" sz="1800" dirty="0"/>
              <a:t># to contain in steps of .5</a:t>
            </a:r>
          </a:p>
          <a:p>
            <a:pPr>
              <a:defRPr/>
            </a:pPr>
            <a:r>
              <a:rPr lang="en-US" sz="1800" dirty="0"/>
              <a:t> </a:t>
            </a:r>
            <a:r>
              <a:rPr lang="en-US" b="1" dirty="0"/>
              <a:t>a=</a:t>
            </a:r>
            <a:r>
              <a:rPr lang="en-US" b="1" dirty="0" err="1"/>
              <a:t>seq</a:t>
            </a:r>
            <a:r>
              <a:rPr lang="en-US" b="1" dirty="0"/>
              <a:t>(3,5,.5)</a:t>
            </a:r>
          </a:p>
          <a:p>
            <a:pPr>
              <a:defRPr/>
            </a:pPr>
            <a:r>
              <a:rPr lang="en-US" dirty="0"/>
              <a:t># can use : to step by 1</a:t>
            </a:r>
          </a:p>
          <a:p>
            <a:pPr>
              <a:defRPr/>
            </a:pPr>
            <a:r>
              <a:rPr lang="en-US" b="1" dirty="0"/>
              <a:t>years=1990:2003; 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71450" y="4910683"/>
            <a:ext cx="3705225" cy="123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</a:rPr>
              <a:t> </a:t>
            </a:r>
            <a:r>
              <a:rPr lang="en-US" sz="1800"/>
              <a:t># </a:t>
            </a:r>
            <a:r>
              <a:rPr lang="en-US" sz="1800" b="1">
                <a:solidFill>
                  <a:srgbClr val="CC3300"/>
                </a:solidFill>
              </a:rPr>
              <a:t>rep()</a:t>
            </a:r>
            <a:r>
              <a:rPr lang="en-US" sz="1800"/>
              <a:t> command to create data that follow a regular pattern</a:t>
            </a:r>
          </a:p>
          <a:p>
            <a:pPr>
              <a:defRPr/>
            </a:pPr>
            <a:r>
              <a:rPr lang="en-US" sz="1800">
                <a:latin typeface="Arial" charset="0"/>
              </a:rPr>
              <a:t> </a:t>
            </a:r>
            <a:r>
              <a:rPr lang="en-US" sz="1800" b="1"/>
              <a:t>b=rep(1,5)</a:t>
            </a:r>
          </a:p>
          <a:p>
            <a:pPr>
              <a:defRPr/>
            </a:pPr>
            <a:r>
              <a:rPr lang="en-US" b="1"/>
              <a:t> c=rep(1:2,4)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03200" y="692696"/>
            <a:ext cx="265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/>
              <a:t>To create a vector: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52900" y="768896"/>
            <a:ext cx="4105275" cy="3521075"/>
            <a:chOff x="2616" y="745"/>
            <a:chExt cx="2586" cy="2218"/>
          </a:xfrm>
        </p:grpSpPr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2616" y="762"/>
              <a:ext cx="25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r>
                <a:rPr lang="en-US" sz="1800">
                  <a:latin typeface="Arial" charset="0"/>
                </a:rPr>
                <a:t> </a:t>
              </a:r>
              <a:endParaRPr lang="en-US" b="1"/>
            </a:p>
          </p:txBody>
        </p:sp>
        <p:sp>
          <p:nvSpPr>
            <p:cNvPr id="2" name="Text Box 9"/>
            <p:cNvSpPr txBox="1">
              <a:spLocks noChangeArrowheads="1"/>
            </p:cNvSpPr>
            <p:nvPr/>
          </p:nvSpPr>
          <p:spPr bwMode="auto">
            <a:xfrm>
              <a:off x="2862" y="1074"/>
              <a:ext cx="2340" cy="18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/>
                <a:t># 2nd element of x</a:t>
              </a:r>
            </a:p>
            <a:p>
              <a:pPr>
                <a:defRPr/>
              </a:pPr>
              <a:r>
                <a:rPr lang="en-US" sz="1800" dirty="0"/>
                <a:t> </a:t>
              </a:r>
              <a:r>
                <a:rPr lang="en-US" b="1" dirty="0"/>
                <a:t>x[2]</a:t>
              </a:r>
            </a:p>
            <a:p>
              <a:pPr>
                <a:defRPr/>
              </a:pPr>
              <a:r>
                <a:rPr lang="en-US" sz="1800" dirty="0"/>
                <a:t># first five elements of x</a:t>
              </a:r>
            </a:p>
            <a:p>
              <a:pPr>
                <a:defRPr/>
              </a:pPr>
              <a:r>
                <a:rPr lang="en-US" sz="1800" dirty="0"/>
                <a:t> </a:t>
              </a:r>
              <a:r>
                <a:rPr lang="en-US" b="1" dirty="0"/>
                <a:t>x[1:5]</a:t>
              </a:r>
            </a:p>
            <a:p>
              <a:pPr>
                <a:defRPr/>
              </a:pPr>
              <a:r>
                <a:rPr lang="en-US" sz="1800" dirty="0"/>
                <a:t># all but the 3rd element of x</a:t>
              </a:r>
            </a:p>
            <a:p>
              <a:pPr>
                <a:defRPr/>
              </a:pPr>
              <a:r>
                <a:rPr lang="en-US" sz="1800" dirty="0"/>
                <a:t> </a:t>
              </a:r>
              <a:r>
                <a:rPr lang="en-US" b="1" dirty="0"/>
                <a:t>x[-3]</a:t>
              </a:r>
            </a:p>
            <a:p>
              <a:pPr>
                <a:defRPr/>
              </a:pPr>
              <a:r>
                <a:rPr lang="en-US" sz="1800" dirty="0"/>
                <a:t> # values of x that are &lt; 40</a:t>
              </a:r>
            </a:p>
            <a:p>
              <a:pPr>
                <a:defRPr/>
              </a:pPr>
              <a:r>
                <a:rPr lang="en-US" sz="1800" dirty="0"/>
                <a:t> </a:t>
              </a:r>
              <a:r>
                <a:rPr lang="en-US" b="1" dirty="0"/>
                <a:t>x[x&lt;40]</a:t>
              </a:r>
            </a:p>
            <a:p>
              <a:pPr>
                <a:defRPr/>
              </a:pPr>
              <a:r>
                <a:rPr lang="en-US" sz="1800" dirty="0"/>
                <a:t># values of y such that x is &lt; 40</a:t>
              </a:r>
            </a:p>
            <a:p>
              <a:pPr>
                <a:defRPr/>
              </a:pPr>
              <a:r>
                <a:rPr lang="en-US" sz="1800" dirty="0"/>
                <a:t> </a:t>
              </a:r>
              <a:r>
                <a:rPr lang="en-US" b="1" dirty="0"/>
                <a:t>y[x&lt;40]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2822" y="745"/>
              <a:ext cx="2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/>
                <a:t>To access vector elements: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546600" y="4464596"/>
            <a:ext cx="4292600" cy="1508125"/>
            <a:chOff x="2864" y="3001"/>
            <a:chExt cx="2704" cy="950"/>
          </a:xfrm>
        </p:grpSpPr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2868" y="3330"/>
              <a:ext cx="2700" cy="6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r>
                <a:rPr lang="es-ES" sz="1800" dirty="0"/>
                <a:t> # </a:t>
              </a:r>
              <a:r>
                <a:rPr lang="es-ES" sz="1800" dirty="0" err="1"/>
                <a:t>mathematical</a:t>
              </a:r>
              <a:r>
                <a:rPr lang="es-ES" sz="1800" dirty="0"/>
                <a:t> </a:t>
              </a:r>
              <a:r>
                <a:rPr lang="es-ES" sz="1800" dirty="0" err="1"/>
                <a:t>operations</a:t>
              </a:r>
              <a:r>
                <a:rPr lang="es-ES" sz="1800" dirty="0"/>
                <a:t> </a:t>
              </a:r>
              <a:r>
                <a:rPr lang="es-ES" sz="1800" dirty="0" err="1"/>
                <a:t>on</a:t>
              </a:r>
              <a:r>
                <a:rPr lang="es-ES" sz="1800" dirty="0"/>
                <a:t> </a:t>
              </a:r>
              <a:r>
                <a:rPr lang="es-ES" sz="1800" dirty="0" err="1"/>
                <a:t>vectors</a:t>
              </a:r>
              <a:endParaRPr lang="es-ES" sz="1800" dirty="0"/>
            </a:p>
            <a:p>
              <a:r>
                <a:rPr lang="es-ES" b="1" dirty="0"/>
                <a:t>y=c(3,2,4,3,7,6,1,1)</a:t>
              </a:r>
            </a:p>
            <a:p>
              <a:r>
                <a:rPr lang="es-ES" b="1" dirty="0"/>
                <a:t> </a:t>
              </a:r>
              <a:r>
                <a:rPr lang="es-ES" b="1" dirty="0" err="1"/>
                <a:t>x+y</a:t>
              </a:r>
              <a:r>
                <a:rPr lang="es-ES" b="1" dirty="0"/>
                <a:t>; 2*y;  x*y;  x/y;  y^2</a:t>
              </a:r>
              <a:endParaRPr lang="en-US" b="1" dirty="0"/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2864" y="3001"/>
              <a:ext cx="20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/>
                <a:t>To perform operations: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34400" cy="463203"/>
          </a:xfrm>
        </p:spPr>
        <p:txBody>
          <a:bodyPr/>
          <a:lstStyle/>
          <a:p>
            <a:r>
              <a:rPr lang="en-US" dirty="0" smtClean="0"/>
              <a:t>R Basics : Variable / Object assignment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8" y="980728"/>
            <a:ext cx="8929936" cy="5616624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8000" b="1" dirty="0" smtClean="0">
                <a:solidFill>
                  <a:srgbClr val="77933C"/>
                </a:solidFill>
                <a:latin typeface="+mj-lt"/>
                <a:cs typeface="Courier"/>
              </a:rPr>
              <a:t># </a:t>
            </a:r>
            <a:r>
              <a:rPr lang="en-US" sz="8000" b="1" dirty="0">
                <a:solidFill>
                  <a:srgbClr val="77933C"/>
                </a:solidFill>
                <a:latin typeface="+mj-lt"/>
                <a:cs typeface="Courier"/>
              </a:rPr>
              <a:t>variable assignment</a:t>
            </a:r>
          </a:p>
          <a:p>
            <a:pPr marL="457200" lvl="1" indent="0">
              <a:buNone/>
            </a:pPr>
            <a:r>
              <a:rPr lang="en-US" sz="8000" dirty="0">
                <a:latin typeface="+mj-lt"/>
                <a:cs typeface="Courier"/>
              </a:rPr>
              <a:t>a = 1; b = 2; c = </a:t>
            </a:r>
            <a:r>
              <a:rPr lang="en-US" sz="8000" dirty="0" smtClean="0">
                <a:latin typeface="+mj-lt"/>
                <a:cs typeface="Courier"/>
              </a:rPr>
              <a:t>3</a:t>
            </a:r>
            <a:endParaRPr lang="en-US" sz="8000" dirty="0">
              <a:latin typeface="+mj-lt"/>
              <a:cs typeface="Courier"/>
            </a:endParaRPr>
          </a:p>
          <a:p>
            <a:pPr marL="457200" lvl="1" indent="0">
              <a:buNone/>
            </a:pPr>
            <a:r>
              <a:rPr lang="en-US" sz="8000" b="1" dirty="0">
                <a:solidFill>
                  <a:srgbClr val="77933C"/>
                </a:solidFill>
                <a:latin typeface="+mj-lt"/>
                <a:cs typeface="Courier"/>
              </a:rPr>
              <a:t># </a:t>
            </a:r>
            <a:r>
              <a:rPr lang="en-US" sz="8000" b="1" dirty="0" smtClean="0">
                <a:solidFill>
                  <a:srgbClr val="77933C"/>
                </a:solidFill>
                <a:latin typeface="+mj-lt"/>
                <a:cs typeface="Courier"/>
              </a:rPr>
              <a:t>arrays (have the same type)</a:t>
            </a:r>
            <a:endParaRPr lang="en-US" sz="8000" b="1" dirty="0">
              <a:solidFill>
                <a:srgbClr val="77933C"/>
              </a:solidFill>
              <a:latin typeface="+mj-lt"/>
              <a:cs typeface="Courier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8000" dirty="0">
                <a:latin typeface="+mj-lt"/>
                <a:cs typeface="Courier"/>
              </a:rPr>
              <a:t>a = c(1,2,3</a:t>
            </a:r>
            <a:r>
              <a:rPr lang="en-US" sz="8000" dirty="0" smtClean="0">
                <a:latin typeface="+mj-lt"/>
                <a:cs typeface="Courier"/>
              </a:rPr>
              <a:t>)</a:t>
            </a:r>
            <a:br>
              <a:rPr lang="en-US" sz="8000" dirty="0" smtClean="0">
                <a:latin typeface="+mj-lt"/>
                <a:cs typeface="Courier"/>
              </a:rPr>
            </a:br>
            <a:r>
              <a:rPr lang="en-SG" sz="8000" dirty="0" smtClean="0">
                <a:latin typeface="+mj-lt"/>
              </a:rPr>
              <a:t>c(...)This produces a vector of whatever is passed as an argument to c(). </a:t>
            </a:r>
            <a:endParaRPr lang="en-US" sz="8000" dirty="0">
              <a:latin typeface="+mj-lt"/>
              <a:cs typeface="Courier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8000" dirty="0">
                <a:latin typeface="+mj-lt"/>
                <a:cs typeface="Courier"/>
              </a:rPr>
              <a:t>b = c("x", "y", "z")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8000" dirty="0">
                <a:latin typeface="+mj-lt"/>
                <a:cs typeface="Courier"/>
              </a:rPr>
              <a:t>c = 1:5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8000" dirty="0" err="1">
                <a:latin typeface="+mj-lt"/>
                <a:cs typeface="Courier"/>
              </a:rPr>
              <a:t>seq</a:t>
            </a:r>
            <a:r>
              <a:rPr lang="en-US" sz="8000" dirty="0">
                <a:latin typeface="+mj-lt"/>
                <a:cs typeface="Courier"/>
              </a:rPr>
              <a:t>(1,2,by=.2</a:t>
            </a:r>
            <a:r>
              <a:rPr lang="en-US" sz="8000" dirty="0" smtClean="0">
                <a:latin typeface="+mj-lt"/>
                <a:cs typeface="Courier"/>
              </a:rPr>
              <a:t>) </a:t>
            </a:r>
            <a:r>
              <a:rPr lang="en-US" sz="7200" dirty="0" smtClean="0">
                <a:latin typeface="+mj-lt"/>
                <a:cs typeface="Courier"/>
              </a:rPr>
              <a:t>#</a:t>
            </a:r>
            <a:r>
              <a:rPr lang="en-SG" sz="7200" dirty="0" smtClean="0">
                <a:latin typeface="+mj-lt"/>
                <a:cs typeface="Courier"/>
              </a:rPr>
              <a:t>This produces a sequence of numbers by a given increment </a:t>
            </a:r>
            <a:endParaRPr lang="en-US" sz="7200" dirty="0">
              <a:latin typeface="+mj-lt"/>
              <a:cs typeface="Courier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8000" dirty="0">
                <a:latin typeface="+mj-lt"/>
                <a:cs typeface="Courier"/>
              </a:rPr>
              <a:t>rep(1:5,3</a:t>
            </a:r>
            <a:r>
              <a:rPr lang="en-US" sz="8000" dirty="0" smtClean="0">
                <a:latin typeface="+mj-lt"/>
                <a:cs typeface="Courier"/>
              </a:rPr>
              <a:t>) </a:t>
            </a:r>
            <a:r>
              <a:rPr lang="en-US" sz="7200" dirty="0" smtClean="0">
                <a:latin typeface="+mj-lt"/>
                <a:cs typeface="Courier"/>
              </a:rPr>
              <a:t>#</a:t>
            </a:r>
            <a:r>
              <a:rPr lang="en-SG" sz="7200" dirty="0" smtClean="0">
                <a:latin typeface="+mj-lt"/>
                <a:cs typeface="Courier"/>
              </a:rPr>
              <a:t>This produces a vector of repetitions of x by a given number of times.</a:t>
            </a:r>
            <a:endParaRPr lang="en-US" sz="7200" dirty="0" smtClean="0">
              <a:latin typeface="+mj-lt"/>
              <a:cs typeface="Courier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  <a:buNone/>
            </a:pPr>
            <a:r>
              <a:rPr lang="en-SG" sz="8000" dirty="0" smtClean="0">
                <a:latin typeface="+mj-lt"/>
                <a:cs typeface="Courier"/>
              </a:rPr>
              <a:t>a &lt;- c(1,2,5.3,6,-2,4)  # numeric vector</a:t>
            </a:r>
            <a:br>
              <a:rPr lang="en-SG" sz="8000" dirty="0" smtClean="0">
                <a:latin typeface="+mj-lt"/>
                <a:cs typeface="Courier"/>
              </a:rPr>
            </a:br>
            <a:r>
              <a:rPr lang="en-SG" sz="8000" dirty="0" smtClean="0">
                <a:latin typeface="+mj-lt"/>
                <a:cs typeface="Courier"/>
              </a:rPr>
              <a:t>b &lt;- c("</a:t>
            </a:r>
            <a:r>
              <a:rPr lang="en-SG" sz="8000" dirty="0" err="1" smtClean="0">
                <a:latin typeface="+mj-lt"/>
                <a:cs typeface="Courier"/>
              </a:rPr>
              <a:t>one","two","three</a:t>
            </a:r>
            <a:r>
              <a:rPr lang="en-SG" sz="8000" dirty="0" smtClean="0">
                <a:latin typeface="+mj-lt"/>
                <a:cs typeface="Courier"/>
              </a:rPr>
              <a:t>")  # character vector</a:t>
            </a:r>
            <a:br>
              <a:rPr lang="en-SG" sz="8000" dirty="0" smtClean="0">
                <a:latin typeface="+mj-lt"/>
                <a:cs typeface="Courier"/>
              </a:rPr>
            </a:br>
            <a:r>
              <a:rPr lang="en-SG" sz="8000" dirty="0" smtClean="0">
                <a:latin typeface="+mj-lt"/>
                <a:cs typeface="Courier"/>
              </a:rPr>
              <a:t>c &lt;- c(TRUE,TRUE,TRUE,FALSE,TRUE,FALSE)  #logical vector</a:t>
            </a:r>
            <a:endParaRPr lang="en-US" sz="8000" dirty="0">
              <a:latin typeface="+mj-lt"/>
              <a:cs typeface="Courier"/>
            </a:endParaRPr>
          </a:p>
          <a:p>
            <a:pPr marL="457200" lvl="1" indent="0">
              <a:buNone/>
            </a:pPr>
            <a:endParaRPr lang="en-US" sz="6200" dirty="0"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815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88224" y="6381328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E04F74B0-C02F-4F3B-9DDD-625D0919F6A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>
          <a:xfrm>
            <a:off x="251520" y="0"/>
            <a:ext cx="8534400" cy="769938"/>
          </a:xfrm>
        </p:spPr>
        <p:txBody>
          <a:bodyPr/>
          <a:lstStyle/>
          <a:p>
            <a:pPr eaLnBrk="1" hangingPunct="1"/>
            <a:r>
              <a:rPr lang="en-US" dirty="0" smtClean="0"/>
              <a:t>Matrices &amp; matrix operations 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9512" y="836712"/>
            <a:ext cx="8362950" cy="1417637"/>
            <a:chOff x="120" y="595"/>
            <a:chExt cx="5268" cy="893"/>
          </a:xfrm>
        </p:grpSpPr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120" y="906"/>
              <a:ext cx="5268" cy="5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/>
                <a:t># </a:t>
              </a:r>
              <a:r>
                <a:rPr lang="en-US" sz="1800" b="1" dirty="0">
                  <a:solidFill>
                    <a:srgbClr val="CC3300"/>
                  </a:solidFill>
                </a:rPr>
                <a:t>matrix()</a:t>
              </a:r>
              <a:r>
                <a:rPr lang="en-US" sz="1800" dirty="0"/>
                <a:t> command to create matrix A with rows and cols</a:t>
              </a:r>
            </a:p>
            <a:p>
              <a:pPr>
                <a:defRPr/>
              </a:pPr>
              <a:r>
                <a:rPr lang="en-US" b="1" dirty="0"/>
                <a:t>A=matrix(c(54,49,49,41,26,43,49,50,58,71),</a:t>
              </a:r>
              <a:r>
                <a:rPr lang="en-US" b="1" dirty="0" err="1" smtClean="0"/>
                <a:t>nrow</a:t>
              </a:r>
              <a:r>
                <a:rPr lang="en-US" b="1" dirty="0" smtClean="0"/>
                <a:t>=5,ncol=2)</a:t>
              </a:r>
              <a:endParaRPr lang="en-US" b="1" dirty="0"/>
            </a:p>
            <a:p>
              <a:pPr>
                <a:defRPr/>
              </a:pPr>
              <a:r>
                <a:rPr lang="en-US" b="1" dirty="0"/>
                <a:t>B=matrix(1,nrow=4,ncol=4)</a:t>
              </a: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128" y="595"/>
              <a:ext cx="17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To create a matrix: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51520" y="5301208"/>
            <a:ext cx="4387850" cy="928687"/>
            <a:chOff x="2864" y="3001"/>
            <a:chExt cx="2764" cy="585"/>
          </a:xfrm>
        </p:grpSpPr>
        <p:sp>
          <p:nvSpPr>
            <p:cNvPr id="2" name="Text Box 9"/>
            <p:cNvSpPr txBox="1">
              <a:spLocks noChangeArrowheads="1"/>
            </p:cNvSpPr>
            <p:nvPr/>
          </p:nvSpPr>
          <p:spPr bwMode="auto">
            <a:xfrm>
              <a:off x="2868" y="3330"/>
              <a:ext cx="276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sz="1800" dirty="0"/>
                <a:t> </a:t>
              </a:r>
              <a:r>
                <a:rPr lang="es-ES" b="1" dirty="0"/>
                <a:t>2*A+3; A+B; A*B; A/B;</a:t>
              </a: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2864" y="3001"/>
              <a:ext cx="22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Element by element</a:t>
              </a:r>
              <a:r>
                <a:rPr lang="en-US" sz="1800" dirty="0"/>
                <a:t> </a:t>
              </a:r>
              <a:r>
                <a:rPr lang="en-US" sz="2400" dirty="0"/>
                <a:t>ops: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34379" y="2406031"/>
            <a:ext cx="4368800" cy="2516188"/>
            <a:chOff x="98" y="1645"/>
            <a:chExt cx="2752" cy="1585"/>
          </a:xfrm>
        </p:grpSpPr>
        <p:sp>
          <p:nvSpPr>
            <p:cNvPr id="3" name="Text Box 9"/>
            <p:cNvSpPr txBox="1">
              <a:spLocks noChangeArrowheads="1"/>
            </p:cNvSpPr>
            <p:nvPr/>
          </p:nvSpPr>
          <p:spPr bwMode="auto">
            <a:xfrm>
              <a:off x="114" y="1950"/>
              <a:ext cx="2736" cy="1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# </a:t>
              </a:r>
              <a:r>
                <a:rPr lang="en-US" dirty="0" err="1"/>
                <a:t>matrix_name</a:t>
              </a:r>
              <a:r>
                <a:rPr lang="en-US" dirty="0"/>
                <a:t>[</a:t>
              </a:r>
              <a:r>
                <a:rPr lang="en-US" dirty="0" err="1"/>
                <a:t>row_no</a:t>
              </a:r>
              <a:r>
                <a:rPr lang="en-US" dirty="0"/>
                <a:t>, </a:t>
              </a:r>
              <a:r>
                <a:rPr lang="en-US" dirty="0" err="1"/>
                <a:t>col_no</a:t>
              </a:r>
              <a:r>
                <a:rPr lang="en-US" dirty="0"/>
                <a:t>]</a:t>
              </a:r>
            </a:p>
            <a:p>
              <a:pPr>
                <a:defRPr/>
              </a:pPr>
              <a:r>
                <a:rPr lang="en-US" b="1" dirty="0"/>
                <a:t> A[2,1]</a:t>
              </a:r>
              <a:r>
                <a:rPr lang="en-US" dirty="0"/>
                <a:t>	</a:t>
              </a:r>
              <a:r>
                <a:rPr lang="en-US" sz="1800" dirty="0"/>
                <a:t># 2</a:t>
              </a:r>
              <a:r>
                <a:rPr lang="en-US" sz="1800" baseline="30000" dirty="0"/>
                <a:t>nd</a:t>
              </a:r>
              <a:r>
                <a:rPr lang="en-US" sz="1800" dirty="0"/>
                <a:t> row, 1</a:t>
              </a:r>
              <a:r>
                <a:rPr lang="en-US" sz="1800" baseline="30000" dirty="0"/>
                <a:t>st </a:t>
              </a:r>
              <a:r>
                <a:rPr lang="en-US" sz="1800" dirty="0"/>
                <a:t>column element</a:t>
              </a:r>
            </a:p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A[3,]</a:t>
              </a:r>
              <a:r>
                <a:rPr lang="en-US" dirty="0"/>
                <a:t>   # 3</a:t>
              </a:r>
              <a:r>
                <a:rPr lang="en-US" baseline="30000" dirty="0"/>
                <a:t>rd</a:t>
              </a:r>
              <a:r>
                <a:rPr lang="en-US" dirty="0"/>
                <a:t> row</a:t>
              </a:r>
            </a:p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A[,2]</a:t>
              </a:r>
              <a:r>
                <a:rPr lang="en-US" dirty="0"/>
                <a:t>	# 2</a:t>
              </a:r>
              <a:r>
                <a:rPr lang="en-US" baseline="30000" dirty="0"/>
                <a:t>nd</a:t>
              </a:r>
              <a:r>
                <a:rPr lang="en-US" dirty="0"/>
                <a:t> column of the matrix</a:t>
              </a:r>
            </a:p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A[2:4,c(2,1</a:t>
              </a:r>
              <a:r>
                <a:rPr lang="en-US" b="1" dirty="0"/>
                <a:t>)]</a:t>
              </a:r>
              <a:r>
                <a:rPr lang="en-US" dirty="0"/>
                <a:t>   </a:t>
              </a:r>
              <a:r>
                <a:rPr lang="en-US" sz="1800" dirty="0"/>
                <a:t># </a:t>
              </a:r>
              <a:r>
                <a:rPr lang="en-US" sz="1800" dirty="0" err="1"/>
                <a:t>submatrix</a:t>
              </a:r>
              <a:r>
                <a:rPr lang="en-US" sz="1800" dirty="0"/>
                <a:t> of 2</a:t>
              </a:r>
              <a:r>
                <a:rPr lang="en-US" sz="1800" baseline="30000" dirty="0"/>
                <a:t>nd</a:t>
              </a:r>
              <a:r>
                <a:rPr lang="en-US" sz="1800" dirty="0"/>
                <a:t>-4</a:t>
              </a:r>
              <a:r>
                <a:rPr lang="en-US" sz="1800" baseline="30000" dirty="0"/>
                <a:t>th </a:t>
              </a:r>
              <a:r>
                <a:rPr lang="en-US" sz="1800" dirty="0"/>
                <a:t>elements of the 3</a:t>
              </a:r>
              <a:r>
                <a:rPr lang="en-US" sz="1800" baseline="30000" dirty="0"/>
                <a:t>rd</a:t>
              </a:r>
              <a:r>
                <a:rPr lang="en-US" sz="1800" dirty="0"/>
                <a:t> and 1</a:t>
              </a:r>
              <a:r>
                <a:rPr lang="en-US" sz="1800" baseline="30000" dirty="0"/>
                <a:t>st</a:t>
              </a:r>
              <a:r>
                <a:rPr lang="en-US" sz="1800" dirty="0"/>
                <a:t> columns</a:t>
              </a:r>
            </a:p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A</a:t>
              </a:r>
              <a:r>
                <a:rPr lang="en-US" sz="1800" b="1" dirty="0"/>
                <a:t>["KC",]</a:t>
              </a:r>
              <a:r>
                <a:rPr lang="en-US" sz="1800" dirty="0"/>
                <a:t> # access row by name, "KC"</a:t>
              </a:r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98" y="1645"/>
              <a:ext cx="24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To access matrix elements: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949254" y="2348880"/>
            <a:ext cx="3300413" cy="2808288"/>
            <a:chOff x="3194" y="1627"/>
            <a:chExt cx="2079" cy="1769"/>
          </a:xfrm>
        </p:grpSpPr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3252" y="1956"/>
              <a:ext cx="2021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r>
                <a:rPr lang="es-ES" sz="1800" dirty="0"/>
                <a:t> </a:t>
              </a:r>
              <a:r>
                <a:rPr lang="es-ES" b="1" dirty="0" err="1"/>
                <a:t>rowSums</a:t>
              </a:r>
              <a:r>
                <a:rPr lang="es-ES" b="1" dirty="0"/>
                <a:t>(A)</a:t>
              </a:r>
            </a:p>
            <a:p>
              <a:r>
                <a:rPr lang="es-ES" b="1" dirty="0"/>
                <a:t> </a:t>
              </a:r>
              <a:r>
                <a:rPr lang="es-ES" b="1" dirty="0" err="1"/>
                <a:t>colSums</a:t>
              </a:r>
              <a:r>
                <a:rPr lang="es-ES" b="1" dirty="0"/>
                <a:t>(A)</a:t>
              </a:r>
            </a:p>
            <a:p>
              <a:r>
                <a:rPr lang="es-ES" b="1" dirty="0"/>
                <a:t> </a:t>
              </a:r>
              <a:r>
                <a:rPr lang="es-ES" b="1" dirty="0" err="1"/>
                <a:t>rowMeans</a:t>
              </a:r>
              <a:r>
                <a:rPr lang="es-ES" b="1" dirty="0"/>
                <a:t>(A)</a:t>
              </a:r>
            </a:p>
            <a:p>
              <a:r>
                <a:rPr lang="es-ES" b="1" dirty="0"/>
                <a:t> </a:t>
              </a:r>
              <a:r>
                <a:rPr lang="es-ES" b="1" dirty="0" err="1"/>
                <a:t>colMeans</a:t>
              </a:r>
              <a:r>
                <a:rPr lang="es-ES" b="1" dirty="0"/>
                <a:t>(A)</a:t>
              </a:r>
            </a:p>
            <a:p>
              <a:r>
                <a:rPr lang="es-ES" sz="1800" dirty="0"/>
                <a:t># </a:t>
              </a:r>
              <a:r>
                <a:rPr lang="es-ES" sz="1800" dirty="0" err="1"/>
                <a:t>max</a:t>
              </a:r>
              <a:r>
                <a:rPr lang="es-ES" sz="1800" dirty="0"/>
                <a:t> of </a:t>
              </a:r>
              <a:r>
                <a:rPr lang="es-ES" sz="1800" dirty="0" err="1"/>
                <a:t>each</a:t>
              </a:r>
              <a:r>
                <a:rPr lang="es-ES" sz="1800" dirty="0"/>
                <a:t> </a:t>
              </a:r>
              <a:r>
                <a:rPr lang="es-ES" sz="1800" dirty="0" err="1"/>
                <a:t>columns</a:t>
              </a:r>
              <a:endParaRPr lang="es-ES" sz="1800" dirty="0"/>
            </a:p>
            <a:p>
              <a:r>
                <a:rPr lang="es-ES" b="1" dirty="0"/>
                <a:t> </a:t>
              </a:r>
              <a:r>
                <a:rPr lang="es-ES" b="1" dirty="0" err="1"/>
                <a:t>apply</a:t>
              </a:r>
              <a:r>
                <a:rPr lang="es-ES" b="1" dirty="0"/>
                <a:t>(A,2,max)</a:t>
              </a:r>
            </a:p>
            <a:p>
              <a:r>
                <a:rPr lang="en-US" dirty="0"/>
                <a:t># min of each row</a:t>
              </a:r>
            </a:p>
            <a:p>
              <a:r>
                <a:rPr lang="en-US" b="1" dirty="0"/>
                <a:t> apply(A,1,min)</a:t>
              </a:r>
              <a:endParaRPr lang="es-ES" b="1" dirty="0"/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3194" y="1627"/>
              <a:ext cx="19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/>
                <a:t>Statistical</a:t>
              </a:r>
              <a:r>
                <a:rPr lang="en-US" sz="1800"/>
                <a:t> </a:t>
              </a:r>
              <a:r>
                <a:rPr lang="en-US" sz="2400"/>
                <a:t>operations:</a:t>
              </a: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4962525" y="5301208"/>
            <a:ext cx="4181475" cy="928687"/>
            <a:chOff x="2864" y="3001"/>
            <a:chExt cx="2634" cy="585"/>
          </a:xfrm>
        </p:grpSpPr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933" y="3330"/>
              <a:ext cx="202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sz="1800" dirty="0"/>
                <a:t> </a:t>
              </a:r>
              <a:r>
                <a:rPr lang="es-ES" b="1" dirty="0"/>
                <a:t>A %*% B;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864" y="3001"/>
              <a:ext cx="26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Matrix/vector multiplication: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42900" y="908720"/>
            <a:ext cx="83153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Find # of elements or dimensions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i="1" dirty="0">
                <a:solidFill>
                  <a:srgbClr val="000000"/>
                </a:solidFill>
                <a:latin typeface="+mn-lt"/>
              </a:rPr>
              <a:t>length(v), length(A), dim(A)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Transpose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i="1" dirty="0">
                <a:solidFill>
                  <a:srgbClr val="000000"/>
                </a:solidFill>
                <a:latin typeface="+mn-lt"/>
              </a:rPr>
              <a:t>t(v), t(A)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Matrix inverse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i="1" dirty="0">
                <a:solidFill>
                  <a:srgbClr val="000000"/>
                </a:solidFill>
                <a:latin typeface="+mn-lt"/>
              </a:rPr>
              <a:t>solve(A)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Sort vector values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i="1" dirty="0">
                <a:solidFill>
                  <a:srgbClr val="000000"/>
                </a:solidFill>
                <a:latin typeface="+mn-lt"/>
              </a:rPr>
              <a:t>sort(v)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Statistics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i="1" dirty="0">
                <a:solidFill>
                  <a:srgbClr val="000000"/>
                </a:solidFill>
                <a:latin typeface="+mn-lt"/>
              </a:rPr>
              <a:t>min()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 max()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 mean()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 median()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 sum(), </a:t>
            </a:r>
            <a:r>
              <a:rPr lang="en-US" sz="2000" i="1" dirty="0" err="1">
                <a:solidFill>
                  <a:srgbClr val="000000"/>
                </a:solidFill>
                <a:latin typeface="+mn-lt"/>
              </a:rPr>
              <a:t>sd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+mn-lt"/>
              </a:rPr>
              <a:t>quantile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()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Treat matrices as a single vector (same with </a:t>
            </a:r>
            <a:r>
              <a:rPr lang="en-US" sz="2000" i="1" dirty="0">
                <a:solidFill>
                  <a:srgbClr val="000000"/>
                </a:solidFill>
              </a:rPr>
              <a:t>sort()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315" name="Title 4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884238"/>
          </a:xfrm>
        </p:spPr>
        <p:txBody>
          <a:bodyPr/>
          <a:lstStyle/>
          <a:p>
            <a:pPr eaLnBrk="1" hangingPunct="1"/>
            <a:r>
              <a:rPr lang="en-US" dirty="0" smtClean="0"/>
              <a:t>Useful functions for vectors and matrices</a:t>
            </a:r>
          </a:p>
        </p:txBody>
      </p:sp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7525"/>
            <a:ext cx="8534400" cy="463203"/>
          </a:xfrm>
        </p:spPr>
        <p:txBody>
          <a:bodyPr/>
          <a:lstStyle/>
          <a:p>
            <a:pPr lvl="1"/>
            <a:r>
              <a:rPr lang="en-US" dirty="0"/>
              <a:t>R </a:t>
            </a:r>
            <a:r>
              <a:rPr lang="en-US" dirty="0" smtClean="0"/>
              <a:t>Basics: </a:t>
            </a:r>
            <a:r>
              <a:rPr lang="en-US" sz="4000" dirty="0" smtClean="0">
                <a:solidFill>
                  <a:srgbClr val="77933C"/>
                </a:solidFill>
                <a:cs typeface="Courier"/>
              </a:rPr>
              <a:t>data frames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534400" cy="4875454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 smtClean="0">
                <a:latin typeface="+mj-lt"/>
                <a:cs typeface="Courier"/>
              </a:rPr>
              <a:t>codes = </a:t>
            </a:r>
            <a:r>
              <a:rPr lang="fr-FR" sz="2400" dirty="0" err="1" smtClean="0">
                <a:latin typeface="+mj-lt"/>
                <a:cs typeface="Courier"/>
              </a:rPr>
              <a:t>data.frame</a:t>
            </a:r>
            <a:r>
              <a:rPr lang="fr-FR" sz="2400" dirty="0" smtClean="0">
                <a:latin typeface="+mj-lt"/>
                <a:cs typeface="Courier"/>
              </a:rPr>
              <a:t>(</a:t>
            </a:r>
            <a:r>
              <a:rPr lang="fr-FR" sz="2400" dirty="0" err="1" smtClean="0">
                <a:latin typeface="+mj-lt"/>
                <a:cs typeface="Courier"/>
              </a:rPr>
              <a:t>id.x</a:t>
            </a:r>
            <a:r>
              <a:rPr lang="fr-FR" sz="2400" dirty="0" smtClean="0">
                <a:latin typeface="+mj-lt"/>
                <a:cs typeface="Courier"/>
              </a:rPr>
              <a:t>=1:4, code=c("B","B","A","D"))</a:t>
            </a:r>
            <a:endParaRPr lang="en-US" sz="2400" dirty="0">
              <a:latin typeface="+mj-lt"/>
              <a:cs typeface="Courier"/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2400" dirty="0" err="1" smtClean="0">
                <a:latin typeface="+mj-lt"/>
                <a:cs typeface="Courier"/>
              </a:rPr>
              <a:t>colors</a:t>
            </a:r>
            <a:r>
              <a:rPr lang="en-SG" sz="2400" dirty="0" smtClean="0">
                <a:latin typeface="+mj-lt"/>
                <a:cs typeface="Courier"/>
              </a:rPr>
              <a:t> = </a:t>
            </a:r>
            <a:r>
              <a:rPr lang="en-SG" sz="2400" dirty="0" err="1" smtClean="0">
                <a:latin typeface="+mj-lt"/>
                <a:cs typeface="Courier"/>
              </a:rPr>
              <a:t>data.frame</a:t>
            </a:r>
            <a:r>
              <a:rPr lang="en-SG" sz="2400" dirty="0" smtClean="0">
                <a:latin typeface="+mj-lt"/>
                <a:cs typeface="Courier"/>
              </a:rPr>
              <a:t>(</a:t>
            </a:r>
            <a:r>
              <a:rPr lang="en-SG" sz="2400" dirty="0" err="1" smtClean="0">
                <a:latin typeface="+mj-lt"/>
                <a:cs typeface="Courier"/>
              </a:rPr>
              <a:t>id.y</a:t>
            </a:r>
            <a:r>
              <a:rPr lang="en-SG" sz="2400" dirty="0" smtClean="0">
                <a:latin typeface="+mj-lt"/>
                <a:cs typeface="Courier"/>
              </a:rPr>
              <a:t>=1:4, </a:t>
            </a:r>
            <a:r>
              <a:rPr lang="en-SG" sz="2400" dirty="0" err="1" smtClean="0">
                <a:latin typeface="+mj-lt"/>
                <a:cs typeface="Courier"/>
              </a:rPr>
              <a:t>color</a:t>
            </a:r>
            <a:r>
              <a:rPr lang="en-SG" sz="2400" dirty="0" smtClean="0">
                <a:latin typeface="+mj-lt"/>
                <a:cs typeface="Courier"/>
              </a:rPr>
              <a:t>=c("</a:t>
            </a:r>
            <a:r>
              <a:rPr lang="en-SG" sz="2400" dirty="0" err="1" smtClean="0">
                <a:latin typeface="+mj-lt"/>
                <a:cs typeface="Courier"/>
              </a:rPr>
              <a:t>red","red",NA,"white</a:t>
            </a:r>
            <a:r>
              <a:rPr lang="en-SG" sz="2400" dirty="0" smtClean="0">
                <a:latin typeface="+mj-lt"/>
                <a:cs typeface="Courier"/>
              </a:rPr>
              <a:t>"))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+mj-lt"/>
                <a:cs typeface="Courier"/>
              </a:rPr>
              <a:t>d </a:t>
            </a:r>
            <a:r>
              <a:rPr lang="en-US" sz="2400" dirty="0">
                <a:latin typeface="+mj-lt"/>
                <a:cs typeface="Courier"/>
              </a:rPr>
              <a:t>= merge( codes, colors, </a:t>
            </a:r>
            <a:r>
              <a:rPr lang="en-US" sz="2400" dirty="0" err="1" smtClean="0">
                <a:latin typeface="+mj-lt"/>
                <a:cs typeface="Courier"/>
              </a:rPr>
              <a:t>by.x</a:t>
            </a:r>
            <a:r>
              <a:rPr lang="en-US" sz="2400" dirty="0" smtClean="0">
                <a:latin typeface="+mj-lt"/>
                <a:cs typeface="Courier"/>
              </a:rPr>
              <a:t>="</a:t>
            </a:r>
            <a:r>
              <a:rPr lang="en-US" sz="2400" dirty="0" err="1" smtClean="0">
                <a:latin typeface="+mj-lt"/>
                <a:cs typeface="Courier"/>
              </a:rPr>
              <a:t>id.x</a:t>
            </a:r>
            <a:r>
              <a:rPr lang="en-US" sz="2400" dirty="0" smtClean="0">
                <a:latin typeface="+mj-lt"/>
                <a:cs typeface="Courier"/>
              </a:rPr>
              <a:t>", </a:t>
            </a:r>
            <a:r>
              <a:rPr lang="en-US" sz="2400" dirty="0" err="1" smtClean="0">
                <a:latin typeface="+mj-lt"/>
                <a:cs typeface="Courier"/>
              </a:rPr>
              <a:t>by.y</a:t>
            </a:r>
            <a:r>
              <a:rPr lang="en-US" sz="2400" dirty="0" smtClean="0">
                <a:latin typeface="+mj-lt"/>
                <a:cs typeface="Courier"/>
              </a:rPr>
              <a:t>="</a:t>
            </a:r>
            <a:r>
              <a:rPr lang="en-US" sz="2400" dirty="0" err="1" smtClean="0">
                <a:latin typeface="+mj-lt"/>
                <a:cs typeface="Courier"/>
              </a:rPr>
              <a:t>id.y</a:t>
            </a:r>
            <a:r>
              <a:rPr lang="en-US" sz="2400" dirty="0" smtClean="0">
                <a:latin typeface="+mj-lt"/>
                <a:cs typeface="Courier"/>
              </a:rPr>
              <a:t>")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  <a:cs typeface="Courier"/>
              </a:rPr>
              <a:t>You can have multiple columns, and every column could have different data types, which is very useful in real life. </a:t>
            </a:r>
            <a:endParaRPr lang="en-US" sz="2800" dirty="0">
              <a:latin typeface="+mj-lt"/>
              <a:cs typeface="Courier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15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34400" cy="769938"/>
          </a:xfrm>
        </p:spPr>
        <p:txBody>
          <a:bodyPr/>
          <a:lstStyle/>
          <a:p>
            <a:r>
              <a:rPr lang="en-US" dirty="0"/>
              <a:t>R </a:t>
            </a:r>
            <a:r>
              <a:rPr lang="en-US" dirty="0" smtClean="0"/>
              <a:t>Basics: Assessing data in </a:t>
            </a:r>
            <a:r>
              <a:rPr lang="en-US" dirty="0" err="1" smtClean="0"/>
              <a:t>dataframes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80728"/>
            <a:ext cx="8534400" cy="56166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7933C"/>
                </a:solidFill>
                <a:latin typeface="Courier"/>
                <a:cs typeface="Courier"/>
              </a:rPr>
              <a:t># </a:t>
            </a:r>
            <a:r>
              <a:rPr lang="en-US" sz="2800" b="1" dirty="0" err="1">
                <a:solidFill>
                  <a:srgbClr val="77933C"/>
                </a:solidFill>
                <a:latin typeface="Courier"/>
                <a:cs typeface="Courier"/>
              </a:rPr>
              <a:t>dataframes</a:t>
            </a:r>
            <a:r>
              <a:rPr lang="en-US" sz="2800" b="1" dirty="0">
                <a:solidFill>
                  <a:srgbClr val="77933C"/>
                </a:solidFill>
                <a:latin typeface="Courier"/>
                <a:cs typeface="Courier"/>
              </a:rPr>
              <a:t> by column names</a:t>
            </a:r>
          </a:p>
          <a:p>
            <a:pPr marL="457200" lvl="1" indent="0">
              <a:buNone/>
            </a:pPr>
            <a:r>
              <a:rPr lang="en-US" sz="2800" dirty="0" err="1">
                <a:latin typeface="+mj-lt"/>
                <a:cs typeface="Courier"/>
              </a:rPr>
              <a:t>d$code</a:t>
            </a:r>
            <a:endParaRPr lang="en-US" sz="2800" dirty="0">
              <a:latin typeface="+mj-lt"/>
              <a:cs typeface="Courier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+mj-lt"/>
                <a:cs typeface="Courier"/>
              </a:rPr>
              <a:t>d$color</a:t>
            </a:r>
            <a:endParaRPr lang="en-US" sz="2800" dirty="0">
              <a:latin typeface="+mj-lt"/>
              <a:cs typeface="Courier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  <a:cs typeface="Courier"/>
              </a:rPr>
              <a:t>d[c</a:t>
            </a:r>
            <a:r>
              <a:rPr lang="en-US" sz="2800" dirty="0">
                <a:latin typeface="+mj-lt"/>
                <a:cs typeface="Courier"/>
              </a:rPr>
              <a:t>("code", "color")]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>
                <a:hlinkClick r:id="rId2"/>
              </a:rPr>
              <a:t>http://www.kdnuggets.com/polls/2012/analytics-data-mining-big-data-software.html</a:t>
            </a:r>
            <a:endParaRPr lang="en-SG" dirty="0" smtClean="0"/>
          </a:p>
          <a:p>
            <a:endParaRPr lang="en-SG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 l="34551" t="17010" r="25582" b="9281"/>
          <a:stretch>
            <a:fillRect/>
          </a:stretch>
        </p:blipFill>
        <p:spPr bwMode="auto">
          <a:xfrm>
            <a:off x="0" y="404664"/>
            <a:ext cx="914400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34400" cy="769938"/>
          </a:xfrm>
        </p:spPr>
        <p:txBody>
          <a:bodyPr/>
          <a:lstStyle/>
          <a:p>
            <a:r>
              <a:rPr lang="en-US" sz="4000" dirty="0"/>
              <a:t>R </a:t>
            </a:r>
            <a:r>
              <a:rPr lang="en-US" sz="4000" dirty="0" smtClean="0"/>
              <a:t>Basics: Object properties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05874"/>
            <a:ext cx="8534400" cy="487545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err="1" smtClean="0">
                <a:latin typeface="+mj-lt"/>
                <a:cs typeface="Courier"/>
              </a:rPr>
              <a:t>str</a:t>
            </a:r>
            <a:r>
              <a:rPr lang="en-US" sz="2400" dirty="0" smtClean="0">
                <a:latin typeface="+mj-lt"/>
                <a:cs typeface="Courier"/>
              </a:rPr>
              <a:t>(d) # structure of the data</a:t>
            </a:r>
            <a:endParaRPr lang="en-US" sz="2400" dirty="0">
              <a:latin typeface="+mj-lt"/>
              <a:cs typeface="Courier"/>
            </a:endParaRPr>
          </a:p>
          <a:p>
            <a:pPr marL="457200" lvl="1" indent="0">
              <a:buNone/>
            </a:pPr>
            <a:r>
              <a:rPr lang="en-US" sz="2400" dirty="0">
                <a:latin typeface="+mj-lt"/>
                <a:cs typeface="Courier"/>
              </a:rPr>
              <a:t>summary(d)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  <a:cs typeface="Courier"/>
              </a:rPr>
              <a:t>is.na(d</a:t>
            </a:r>
            <a:r>
              <a:rPr lang="en-US" sz="2400" dirty="0" smtClean="0">
                <a:latin typeface="+mj-lt"/>
                <a:cs typeface="Courier"/>
              </a:rPr>
              <a:t>): which cell/location in your variable has missing value</a:t>
            </a:r>
            <a:endParaRPr lang="en-US" sz="2400" dirty="0">
              <a:latin typeface="+mj-lt"/>
              <a:cs typeface="Courier"/>
            </a:endParaRPr>
          </a:p>
          <a:p>
            <a:pPr marL="457200" lvl="1" indent="0">
              <a:buNone/>
            </a:pPr>
            <a:r>
              <a:rPr lang="en-US" sz="2400" dirty="0">
                <a:latin typeface="+mj-lt"/>
                <a:cs typeface="Courier"/>
              </a:rPr>
              <a:t>length(c</a:t>
            </a:r>
            <a:r>
              <a:rPr lang="en-US" sz="2400" dirty="0" smtClean="0">
                <a:latin typeface="+mj-lt"/>
                <a:cs typeface="Courier"/>
              </a:rPr>
              <a:t>): how long is your variable (if it is a matrix, it gives you nothing)</a:t>
            </a:r>
            <a:endParaRPr lang="en-US" sz="2400" dirty="0">
              <a:latin typeface="+mj-lt"/>
              <a:cs typeface="Courier"/>
            </a:endParaRPr>
          </a:p>
          <a:p>
            <a:pPr marL="457200" lvl="1" indent="0">
              <a:buNone/>
            </a:pPr>
            <a:r>
              <a:rPr lang="en-US" sz="2400" dirty="0">
                <a:latin typeface="+mj-lt"/>
                <a:cs typeface="Courier"/>
              </a:rPr>
              <a:t>dim(d</a:t>
            </a:r>
            <a:r>
              <a:rPr lang="en-US" sz="2400" dirty="0" smtClean="0">
                <a:latin typeface="+mj-lt"/>
                <a:cs typeface="Courier"/>
              </a:rPr>
              <a:t>): row by column</a:t>
            </a:r>
            <a:endParaRPr lang="en-US" sz="2400" dirty="0">
              <a:latin typeface="+mj-lt"/>
              <a:cs typeface="Courier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+mj-lt"/>
                <a:cs typeface="Courier"/>
              </a:rPr>
              <a:t>nrow</a:t>
            </a:r>
            <a:r>
              <a:rPr lang="en-US" sz="2400" dirty="0">
                <a:latin typeface="+mj-lt"/>
                <a:cs typeface="Courier"/>
              </a:rPr>
              <a:t>(d</a:t>
            </a:r>
            <a:r>
              <a:rPr lang="en-US" sz="2400" dirty="0" smtClean="0">
                <a:latin typeface="+mj-lt"/>
                <a:cs typeface="Courier"/>
              </a:rPr>
              <a:t>): # of rows</a:t>
            </a:r>
          </a:p>
          <a:p>
            <a:pPr marL="457200" lvl="1" indent="0">
              <a:buNone/>
            </a:pPr>
            <a:r>
              <a:rPr lang="en-SG" sz="2400" dirty="0" err="1" smtClean="0">
                <a:latin typeface="+mj-lt"/>
                <a:cs typeface="Courier"/>
              </a:rPr>
              <a:t>ncol</a:t>
            </a:r>
            <a:r>
              <a:rPr lang="en-SG" sz="2400" dirty="0" smtClean="0">
                <a:latin typeface="+mj-lt"/>
                <a:cs typeface="Courier"/>
              </a:rPr>
              <a:t>(d): # of columns</a:t>
            </a:r>
            <a:endParaRPr lang="en-US" sz="2400" dirty="0" smtClean="0">
              <a:latin typeface="+mj-lt"/>
              <a:cs typeface="Courier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34400" cy="769938"/>
          </a:xfrm>
        </p:spPr>
        <p:txBody>
          <a:bodyPr/>
          <a:lstStyle/>
          <a:p>
            <a:r>
              <a:rPr lang="en-US" sz="4000" dirty="0"/>
              <a:t>R </a:t>
            </a:r>
            <a:r>
              <a:rPr lang="en-US" sz="4000" dirty="0" smtClean="0"/>
              <a:t>Basics: Simple statistics</a:t>
            </a:r>
            <a:br>
              <a:rPr lang="en-US" sz="4000" dirty="0" smtClean="0"/>
            </a:b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7634808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+mj-lt"/>
                <a:cs typeface="Courier"/>
              </a:rPr>
              <a:t>      </a:t>
            </a:r>
            <a:r>
              <a:rPr lang="en-US" sz="2200" dirty="0" smtClean="0">
                <a:latin typeface="+mj-lt"/>
                <a:cs typeface="Courier"/>
              </a:rPr>
              <a:t>mean(1:9</a:t>
            </a:r>
            <a:r>
              <a:rPr lang="en-US" sz="2200" dirty="0">
                <a:latin typeface="+mj-lt"/>
                <a:cs typeface="Courier"/>
              </a:rPr>
              <a:t>)</a:t>
            </a:r>
          </a:p>
          <a:p>
            <a:pPr marL="457200" lvl="1" indent="0">
              <a:buNone/>
            </a:pPr>
            <a:r>
              <a:rPr lang="en-US" sz="2200" dirty="0">
                <a:latin typeface="+mj-lt"/>
                <a:cs typeface="Courier"/>
              </a:rPr>
              <a:t>max(4:8)</a:t>
            </a:r>
          </a:p>
          <a:p>
            <a:pPr marL="457200" lvl="1" indent="0">
              <a:buNone/>
            </a:pPr>
            <a:r>
              <a:rPr lang="en-US" sz="2200" dirty="0">
                <a:latin typeface="+mj-lt"/>
                <a:cs typeface="Courier"/>
              </a:rPr>
              <a:t>range(c)</a:t>
            </a:r>
          </a:p>
          <a:p>
            <a:pPr marL="457200" lvl="1" indent="0">
              <a:buNone/>
            </a:pPr>
            <a:r>
              <a:rPr lang="en-US" sz="2200" dirty="0">
                <a:latin typeface="+mj-lt"/>
                <a:cs typeface="Courier"/>
              </a:rPr>
              <a:t>sum(c)</a:t>
            </a:r>
          </a:p>
          <a:p>
            <a:pPr marL="457200" lvl="1" indent="0">
              <a:buNone/>
            </a:pPr>
            <a:r>
              <a:rPr lang="en-US" sz="2200" dirty="0" err="1">
                <a:latin typeface="+mj-lt"/>
                <a:cs typeface="Courier"/>
              </a:rPr>
              <a:t>quantile</a:t>
            </a:r>
            <a:r>
              <a:rPr lang="en-US" sz="2200" dirty="0">
                <a:latin typeface="+mj-lt"/>
                <a:cs typeface="Courier"/>
              </a:rPr>
              <a:t>(c,0.95)</a:t>
            </a:r>
          </a:p>
          <a:p>
            <a:pPr marL="457200" lvl="1" indent="0">
              <a:buNone/>
            </a:pPr>
            <a:r>
              <a:rPr lang="en-US" sz="2200" dirty="0">
                <a:latin typeface="+mj-lt"/>
                <a:cs typeface="Courier"/>
              </a:rPr>
              <a:t>rank(c)</a:t>
            </a:r>
          </a:p>
          <a:p>
            <a:pPr marL="457200" lvl="1" indent="0">
              <a:buNone/>
            </a:pPr>
            <a:r>
              <a:rPr lang="en-US" sz="2200" dirty="0" err="1">
                <a:latin typeface="+mj-lt"/>
                <a:cs typeface="Courier"/>
              </a:rPr>
              <a:t>var</a:t>
            </a:r>
            <a:r>
              <a:rPr lang="en-US" sz="2200" dirty="0">
                <a:latin typeface="+mj-lt"/>
                <a:cs typeface="Courier"/>
              </a:rPr>
              <a:t>(c)</a:t>
            </a:r>
          </a:p>
          <a:p>
            <a:pPr marL="457200" lvl="1" indent="0">
              <a:buNone/>
            </a:pPr>
            <a:r>
              <a:rPr lang="en-US" sz="2200" dirty="0" err="1">
                <a:latin typeface="+mj-lt"/>
                <a:cs typeface="Courier"/>
              </a:rPr>
              <a:t>sd</a:t>
            </a:r>
            <a:r>
              <a:rPr lang="en-US" sz="2200" dirty="0">
                <a:latin typeface="+mj-lt"/>
                <a:cs typeface="Courier"/>
              </a:rPr>
              <a:t>(c)</a:t>
            </a:r>
          </a:p>
          <a:p>
            <a:pPr marL="457200" lvl="1" indent="0">
              <a:buNone/>
            </a:pPr>
            <a:r>
              <a:rPr lang="en-US" sz="2200" dirty="0" err="1">
                <a:latin typeface="+mj-lt"/>
                <a:cs typeface="Courier"/>
              </a:rPr>
              <a:t>cor</a:t>
            </a:r>
            <a:r>
              <a:rPr lang="en-US" sz="2200" dirty="0">
                <a:latin typeface="+mj-lt"/>
                <a:cs typeface="Courier"/>
              </a:rPr>
              <a:t>(</a:t>
            </a:r>
            <a:r>
              <a:rPr lang="en-US" sz="2200" dirty="0" err="1">
                <a:latin typeface="+mj-lt"/>
                <a:cs typeface="Courier"/>
              </a:rPr>
              <a:t>c,rnorm</a:t>
            </a:r>
            <a:r>
              <a:rPr lang="en-US" sz="2200" dirty="0">
                <a:latin typeface="+mj-lt"/>
                <a:cs typeface="Courier"/>
              </a:rPr>
              <a:t>(5))</a:t>
            </a:r>
          </a:p>
          <a:p>
            <a:pPr marL="457200" lvl="1" indent="0">
              <a:buNone/>
            </a:pPr>
            <a:r>
              <a:rPr lang="en-US" sz="2200" dirty="0">
                <a:latin typeface="+mj-lt"/>
                <a:cs typeface="Courier"/>
              </a:rPr>
              <a:t>table(</a:t>
            </a:r>
            <a:r>
              <a:rPr lang="en-US" sz="2200" dirty="0" err="1">
                <a:latin typeface="+mj-lt"/>
                <a:cs typeface="Courier"/>
              </a:rPr>
              <a:t>d$color</a:t>
            </a:r>
            <a:r>
              <a:rPr lang="en-US" sz="2200" dirty="0">
                <a:latin typeface="+mj-lt"/>
                <a:cs typeface="Courier"/>
              </a:rPr>
              <a:t>)</a:t>
            </a:r>
          </a:p>
          <a:p>
            <a:pPr marL="457200" lvl="1" indent="0">
              <a:buNone/>
            </a:pPr>
            <a:r>
              <a:rPr lang="en-US" sz="2200" dirty="0">
                <a:latin typeface="+mj-lt"/>
                <a:cs typeface="Courier"/>
              </a:rPr>
              <a:t>table(</a:t>
            </a:r>
            <a:r>
              <a:rPr lang="en-US" sz="2200" dirty="0" err="1">
                <a:latin typeface="+mj-lt"/>
                <a:cs typeface="Courier"/>
              </a:rPr>
              <a:t>d$code,d$color</a:t>
            </a:r>
            <a:r>
              <a:rPr lang="en-US" sz="2200" dirty="0">
                <a:latin typeface="+mj-lt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16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34400" cy="769938"/>
          </a:xfrm>
        </p:spPr>
        <p:txBody>
          <a:bodyPr/>
          <a:lstStyle/>
          <a:p>
            <a:r>
              <a:rPr lang="en-US" dirty="0"/>
              <a:t>R </a:t>
            </a:r>
            <a:r>
              <a:rPr lang="en-US" dirty="0" smtClean="0"/>
              <a:t>Basics: Simulation and Sampling Data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96752"/>
            <a:ext cx="8534400" cy="4875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7933C"/>
                </a:solidFill>
                <a:latin typeface="+mj-lt"/>
                <a:cs typeface="Courier"/>
              </a:rPr>
              <a:t># </a:t>
            </a:r>
            <a:r>
              <a:rPr lang="en-US" sz="2400" b="1" dirty="0">
                <a:solidFill>
                  <a:srgbClr val="77933C"/>
                </a:solidFill>
                <a:latin typeface="+mj-lt"/>
                <a:cs typeface="Courier"/>
              </a:rPr>
              <a:t>Simulate data</a:t>
            </a:r>
          </a:p>
          <a:p>
            <a:pPr marL="0" indent="0">
              <a:buNone/>
            </a:pPr>
            <a:r>
              <a:rPr lang="en-US" sz="2400" dirty="0" err="1" smtClean="0">
                <a:latin typeface="+mj-lt"/>
                <a:cs typeface="Courier"/>
              </a:rPr>
              <a:t>rnorm</a:t>
            </a:r>
            <a:r>
              <a:rPr lang="en-US" sz="2400" dirty="0" smtClean="0">
                <a:latin typeface="+mj-lt"/>
                <a:cs typeface="Courier"/>
              </a:rPr>
              <a:t>(1000): randomly generate data with normal </a:t>
            </a:r>
            <a:r>
              <a:rPr lang="en-US" sz="2400" dirty="0" err="1" smtClean="0">
                <a:latin typeface="+mj-lt"/>
                <a:cs typeface="Courier"/>
              </a:rPr>
              <a:t>ditribution</a:t>
            </a:r>
            <a:endParaRPr lang="en-US" sz="2400" dirty="0">
              <a:latin typeface="+mj-lt"/>
              <a:cs typeface="Courier"/>
            </a:endParaRPr>
          </a:p>
          <a:p>
            <a:pPr marL="0" indent="0">
              <a:buNone/>
            </a:pPr>
            <a:r>
              <a:rPr lang="en-US" sz="2400" dirty="0" err="1">
                <a:latin typeface="+mj-lt"/>
                <a:cs typeface="Courier"/>
              </a:rPr>
              <a:t>rpois</a:t>
            </a:r>
            <a:r>
              <a:rPr lang="en-US" sz="2400" dirty="0">
                <a:latin typeface="+mj-lt"/>
                <a:cs typeface="Courier"/>
              </a:rPr>
              <a:t>(10,4</a:t>
            </a:r>
            <a:r>
              <a:rPr lang="en-US" sz="2400" dirty="0" smtClean="0">
                <a:latin typeface="+mj-lt"/>
                <a:cs typeface="Courier"/>
              </a:rPr>
              <a:t>): simulate the </a:t>
            </a:r>
            <a:r>
              <a:rPr lang="en-US" sz="2400" dirty="0" err="1" smtClean="0">
                <a:latin typeface="+mj-lt"/>
                <a:cs typeface="Courier"/>
              </a:rPr>
              <a:t>poisson</a:t>
            </a:r>
            <a:r>
              <a:rPr lang="en-US" sz="2400" dirty="0" smtClean="0">
                <a:latin typeface="+mj-lt"/>
                <a:cs typeface="Courier"/>
              </a:rPr>
              <a:t> distribution</a:t>
            </a:r>
            <a:endParaRPr lang="en-US" sz="2400" dirty="0">
              <a:latin typeface="+mj-lt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+mj-lt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7933C"/>
                </a:solidFill>
                <a:latin typeface="+mj-lt"/>
                <a:cs typeface="Courier"/>
              </a:rPr>
              <a:t># Sampling data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Courier"/>
              </a:rPr>
              <a:t>sample(1:10</a:t>
            </a:r>
            <a:r>
              <a:rPr lang="en-US" sz="2400" dirty="0" smtClean="0">
                <a:latin typeface="+mj-lt"/>
                <a:cs typeface="Courier"/>
              </a:rPr>
              <a:t>): generate the random 10 data</a:t>
            </a:r>
            <a:endParaRPr lang="en-US" sz="2400" dirty="0">
              <a:latin typeface="+mj-lt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cs typeface="Courier"/>
              </a:rPr>
              <a:t>sample(1:10, size = 5</a:t>
            </a:r>
            <a:r>
              <a:rPr lang="en-US" sz="2400" dirty="0" smtClean="0">
                <a:latin typeface="+mj-lt"/>
                <a:cs typeface="Courier"/>
              </a:rPr>
              <a:t>): sample 5 from my data</a:t>
            </a:r>
            <a:endParaRPr lang="en-US" sz="2400" dirty="0">
              <a:latin typeface="+mj-lt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cs typeface="Courier"/>
              </a:rPr>
              <a:t>sample(1:10, size = 15, replace = TRUE)</a:t>
            </a:r>
          </a:p>
          <a:p>
            <a:pPr marL="0" indent="0">
              <a:buNone/>
            </a:pPr>
            <a:r>
              <a:rPr lang="en-US" sz="2400" dirty="0" err="1">
                <a:latin typeface="+mj-lt"/>
                <a:cs typeface="Courier"/>
              </a:rPr>
              <a:t>set.seed</a:t>
            </a:r>
            <a:r>
              <a:rPr lang="en-US" sz="2400" dirty="0">
                <a:latin typeface="+mj-lt"/>
                <a:cs typeface="Courier"/>
              </a:rPr>
              <a:t>(26011973)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Courier"/>
              </a:rPr>
              <a:t>sample(1:10, size = 15, replace = TRUE)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smtClean="0"/>
              <a:t>Basics: Defining and calling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6"/>
            <a:ext cx="8534400" cy="4500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Courier"/>
              </a:rPr>
              <a:t>power&lt;-function(</a:t>
            </a:r>
            <a:r>
              <a:rPr lang="en-US" sz="2400" dirty="0" err="1">
                <a:latin typeface="+mj-lt"/>
                <a:cs typeface="Courier"/>
              </a:rPr>
              <a:t>x,y</a:t>
            </a:r>
            <a:r>
              <a:rPr lang="en-US" sz="2400" dirty="0">
                <a:latin typeface="+mj-lt"/>
                <a:cs typeface="Courier"/>
              </a:rPr>
              <a:t>) x**</a:t>
            </a:r>
            <a:r>
              <a:rPr lang="en-US" sz="2400" dirty="0" smtClean="0">
                <a:latin typeface="+mj-lt"/>
                <a:cs typeface="Courier"/>
              </a:rPr>
              <a:t>y  #power is the function name</a:t>
            </a:r>
            <a:endParaRPr lang="en-US" sz="2400" dirty="0">
              <a:latin typeface="+mj-lt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cs typeface="Courier"/>
              </a:rPr>
              <a:t>power(2,3)</a:t>
            </a:r>
          </a:p>
          <a:p>
            <a:pPr marL="0" indent="0">
              <a:buNone/>
            </a:pPr>
            <a:endParaRPr lang="en-US" sz="2400" dirty="0">
              <a:latin typeface="+mj-lt"/>
              <a:cs typeface="Courier"/>
            </a:endParaRPr>
          </a:p>
          <a:p>
            <a:pPr marL="0" indent="0">
              <a:buNone/>
            </a:pPr>
            <a:r>
              <a:rPr lang="en-US" sz="2400" dirty="0" err="1">
                <a:latin typeface="+mj-lt"/>
                <a:cs typeface="Courier"/>
              </a:rPr>
              <a:t>graphnormal</a:t>
            </a:r>
            <a:r>
              <a:rPr lang="en-US" sz="2400" dirty="0">
                <a:latin typeface="+mj-lt"/>
                <a:cs typeface="Courier"/>
              </a:rPr>
              <a:t>&lt;-function(n=1000)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Courier"/>
              </a:rPr>
              <a:t>  d = </a:t>
            </a:r>
            <a:r>
              <a:rPr lang="en-US" sz="2400" dirty="0" err="1">
                <a:latin typeface="+mj-lt"/>
                <a:cs typeface="Courier"/>
              </a:rPr>
              <a:t>rnorm</a:t>
            </a:r>
            <a:r>
              <a:rPr lang="en-US" sz="2400" dirty="0">
                <a:latin typeface="+mj-lt"/>
                <a:cs typeface="Courier"/>
              </a:rPr>
              <a:t>(n)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Courier"/>
              </a:rPr>
              <a:t>  histogram(d)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+mj-lt"/>
                <a:cs typeface="Courier"/>
              </a:rPr>
              <a:t>graphnormal</a:t>
            </a:r>
            <a:r>
              <a:rPr lang="en-US" sz="2400" dirty="0">
                <a:latin typeface="+mj-lt"/>
                <a:cs typeface="Courier"/>
              </a:rPr>
              <a:t>(10000)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smtClean="0"/>
              <a:t>Basics: Memory Management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84784"/>
            <a:ext cx="8534400" cy="458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7933C"/>
                </a:solidFill>
                <a:latin typeface="Courier"/>
                <a:cs typeface="Courier"/>
              </a:rPr>
              <a:t># save object to file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save(</a:t>
            </a:r>
            <a:r>
              <a:rPr lang="en-US" dirty="0" err="1">
                <a:latin typeface="Courier"/>
                <a:cs typeface="Courier"/>
              </a:rPr>
              <a:t>d,file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err="1">
                <a:latin typeface="Courier"/>
                <a:cs typeface="Courier"/>
              </a:rPr>
              <a:t>d.RData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7933C"/>
                </a:solidFill>
                <a:latin typeface="Courier"/>
                <a:cs typeface="Courier"/>
              </a:rPr>
              <a:t># memory </a:t>
            </a:r>
            <a:r>
              <a:rPr lang="en-US" b="1" dirty="0" smtClean="0">
                <a:solidFill>
                  <a:srgbClr val="77933C"/>
                </a:solidFill>
                <a:latin typeface="Courier"/>
                <a:cs typeface="Courier"/>
              </a:rPr>
              <a:t>management (house keeping things)</a:t>
            </a:r>
            <a:endParaRPr lang="en-US" b="1" dirty="0">
              <a:solidFill>
                <a:srgbClr val="77933C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objects()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ls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rm</a:t>
            </a:r>
            <a:r>
              <a:rPr lang="en-US" dirty="0">
                <a:latin typeface="Courier"/>
                <a:cs typeface="Courier"/>
              </a:rPr>
              <a:t>(list=</a:t>
            </a:r>
            <a:r>
              <a:rPr lang="en-US" dirty="0" err="1">
                <a:latin typeface="Courier"/>
                <a:cs typeface="Courier"/>
              </a:rPr>
              <a:t>ls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7933C"/>
                </a:solidFill>
                <a:latin typeface="Courier"/>
                <a:cs typeface="Courier"/>
              </a:rPr>
              <a:t># load object from file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load("</a:t>
            </a:r>
            <a:r>
              <a:rPr lang="en-US" dirty="0" err="1">
                <a:latin typeface="Courier"/>
                <a:cs typeface="Courier"/>
              </a:rPr>
              <a:t>d.RData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0852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257175" y="1365250"/>
            <a:ext cx="8620125" cy="459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Most common  plotting function is </a:t>
            </a:r>
            <a:r>
              <a:rPr lang="en-US" sz="2400" i="1" dirty="0">
                <a:solidFill>
                  <a:srgbClr val="000000"/>
                </a:solidFill>
              </a:rPr>
              <a:t>plot()</a:t>
            </a:r>
            <a:endParaRPr lang="en-US" sz="2400" dirty="0">
              <a:solidFill>
                <a:srgbClr val="000000"/>
              </a:solidFill>
            </a:endParaRPr>
          </a:p>
          <a:p>
            <a:pPr marL="682625" lvl="1" indent="-225425">
              <a:spcBef>
                <a:spcPct val="60000"/>
              </a:spcBef>
              <a:buFontTx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plot(</a:t>
            </a:r>
            <a:r>
              <a:rPr lang="en-US" sz="2400" b="1" i="1" dirty="0" err="1">
                <a:solidFill>
                  <a:srgbClr val="000000"/>
                </a:solidFill>
              </a:rPr>
              <a:t>x</a:t>
            </a:r>
            <a:r>
              <a:rPr lang="en-US" sz="2400" b="1" dirty="0" err="1">
                <a:solidFill>
                  <a:srgbClr val="000000"/>
                </a:solidFill>
              </a:rPr>
              <a:t>,</a:t>
            </a:r>
            <a:r>
              <a:rPr lang="en-US" sz="2400" b="1" i="1" dirty="0" err="1">
                <a:solidFill>
                  <a:srgbClr val="000000"/>
                </a:solidFill>
              </a:rPr>
              <a:t>y</a:t>
            </a:r>
            <a:r>
              <a:rPr lang="en-US" sz="2400" b="1" dirty="0">
                <a:solidFill>
                  <a:srgbClr val="000000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</a:rPr>
              <a:t>plots </a:t>
            </a:r>
            <a:r>
              <a:rPr lang="en-US" sz="2400" i="1" dirty="0">
                <a:solidFill>
                  <a:srgbClr val="000000"/>
                </a:solidFill>
              </a:rPr>
              <a:t>y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vs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i="1" dirty="0">
                <a:solidFill>
                  <a:srgbClr val="000000"/>
                </a:solidFill>
              </a:rPr>
              <a:t>x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</a:pPr>
            <a:r>
              <a:rPr lang="en-US" sz="2400" b="1" i="1" dirty="0">
                <a:solidFill>
                  <a:srgbClr val="000000"/>
                </a:solidFill>
              </a:rPr>
              <a:t>plot</a:t>
            </a:r>
            <a:r>
              <a:rPr lang="en-US" sz="2400" b="1" dirty="0">
                <a:solidFill>
                  <a:srgbClr val="000000"/>
                </a:solidFill>
              </a:rPr>
              <a:t>(</a:t>
            </a:r>
            <a:r>
              <a:rPr lang="en-US" sz="2400" b="1" i="1" dirty="0">
                <a:solidFill>
                  <a:srgbClr val="000000"/>
                </a:solidFill>
              </a:rPr>
              <a:t>x</a:t>
            </a:r>
            <a:r>
              <a:rPr lang="en-US" sz="2400" b="1" dirty="0">
                <a:solidFill>
                  <a:srgbClr val="000000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</a:rPr>
              <a:t>plots </a:t>
            </a:r>
            <a:r>
              <a:rPr lang="en-US" sz="2400" i="1" dirty="0">
                <a:solidFill>
                  <a:srgbClr val="000000"/>
                </a:solidFill>
              </a:rPr>
              <a:t>x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vs</a:t>
            </a:r>
            <a:r>
              <a:rPr lang="en-US" sz="2400" dirty="0">
                <a:solidFill>
                  <a:srgbClr val="000000"/>
                </a:solidFill>
              </a:rPr>
              <a:t> 1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i="1" dirty="0" smtClean="0">
                <a:solidFill>
                  <a:srgbClr val="000000"/>
                </a:solidFill>
              </a:rPr>
              <a:t>length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x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plot</a:t>
            </a:r>
            <a:r>
              <a:rPr lang="en-US" sz="2400" dirty="0">
                <a:solidFill>
                  <a:srgbClr val="000000"/>
                </a:solidFill>
              </a:rPr>
              <a:t>() has many options for labels, colors, symbol, size, etc.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Check help with </a:t>
            </a:r>
            <a:r>
              <a:rPr lang="en-US" sz="2400" i="1" dirty="0">
                <a:solidFill>
                  <a:srgbClr val="000000"/>
                </a:solidFill>
              </a:rPr>
              <a:t>?plot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Use </a:t>
            </a:r>
            <a:r>
              <a:rPr lang="en-US" sz="2400" i="1" dirty="0">
                <a:solidFill>
                  <a:srgbClr val="000000"/>
                </a:solidFill>
              </a:rPr>
              <a:t>points</a:t>
            </a:r>
            <a:r>
              <a:rPr lang="en-US" sz="2400" dirty="0">
                <a:solidFill>
                  <a:srgbClr val="000000"/>
                </a:solidFill>
              </a:rPr>
              <a:t>(), </a:t>
            </a:r>
            <a:r>
              <a:rPr lang="en-US" sz="2400" i="1" dirty="0">
                <a:solidFill>
                  <a:srgbClr val="000000"/>
                </a:solidFill>
              </a:rPr>
              <a:t>lines</a:t>
            </a:r>
            <a:r>
              <a:rPr lang="en-US" sz="2400" dirty="0">
                <a:solidFill>
                  <a:srgbClr val="000000"/>
                </a:solidFill>
              </a:rPr>
              <a:t>(), or </a:t>
            </a:r>
            <a:r>
              <a:rPr lang="en-US" sz="2400" i="1" dirty="0">
                <a:solidFill>
                  <a:srgbClr val="000000"/>
                </a:solidFill>
              </a:rPr>
              <a:t>text</a:t>
            </a:r>
            <a:r>
              <a:rPr lang="en-US" sz="2400" dirty="0">
                <a:solidFill>
                  <a:srgbClr val="000000"/>
                </a:solidFill>
              </a:rPr>
              <a:t>()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to add to an existing plot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Use </a:t>
            </a:r>
            <a:r>
              <a:rPr lang="en-US" sz="2400" i="1" dirty="0">
                <a:solidFill>
                  <a:srgbClr val="000000"/>
                </a:solidFill>
              </a:rPr>
              <a:t>x11</a:t>
            </a:r>
            <a:r>
              <a:rPr lang="en-US" sz="2400" dirty="0">
                <a:solidFill>
                  <a:srgbClr val="000000"/>
                </a:solidFill>
              </a:rPr>
              <a:t>()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to start a new output window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Save plots with </a:t>
            </a:r>
            <a:r>
              <a:rPr lang="en-US" sz="2400" i="1" dirty="0" err="1">
                <a:solidFill>
                  <a:srgbClr val="000000"/>
                </a:solidFill>
              </a:rPr>
              <a:t>png</a:t>
            </a:r>
            <a:r>
              <a:rPr lang="en-US" sz="2400" i="1" dirty="0">
                <a:solidFill>
                  <a:srgbClr val="000000"/>
                </a:solidFill>
              </a:rPr>
              <a:t>()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i="1" dirty="0">
                <a:solidFill>
                  <a:srgbClr val="000000"/>
                </a:solidFill>
              </a:rPr>
              <a:t>jpeg()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i="1" dirty="0">
                <a:solidFill>
                  <a:srgbClr val="000000"/>
                </a:solidFill>
              </a:rPr>
              <a:t>tiff()</a:t>
            </a:r>
            <a:r>
              <a:rPr lang="en-US" sz="2400" dirty="0">
                <a:solidFill>
                  <a:srgbClr val="000000"/>
                </a:solidFill>
              </a:rPr>
              <a:t>, or </a:t>
            </a:r>
            <a:r>
              <a:rPr lang="en-US" sz="2400" i="1" dirty="0">
                <a:solidFill>
                  <a:srgbClr val="000000"/>
                </a:solidFill>
              </a:rPr>
              <a:t>bmp()</a:t>
            </a:r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884238"/>
          </a:xfrm>
        </p:spPr>
        <p:txBody>
          <a:bodyPr/>
          <a:lstStyle/>
          <a:p>
            <a:pPr eaLnBrk="1" hangingPunct="1"/>
            <a:r>
              <a:rPr lang="en-US" dirty="0" smtClean="0"/>
              <a:t>Graphical display and plotting</a:t>
            </a:r>
          </a:p>
        </p:txBody>
      </p:sp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251520" y="980728"/>
            <a:ext cx="8620125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82625" lvl="1" indent="-225425">
              <a:spcBef>
                <a:spcPct val="600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x=c(1,2,3, 4, 5)</a:t>
            </a:r>
          </a:p>
          <a:p>
            <a:pPr marL="682625" lvl="1" indent="-225425">
              <a:spcBef>
                <a:spcPct val="600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y=c(1,4,9, 16, 25)</a:t>
            </a:r>
          </a:p>
          <a:p>
            <a:pPr marL="682625" lvl="1" indent="-225425">
              <a:spcBef>
                <a:spcPct val="600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plot(</a:t>
            </a:r>
            <a:r>
              <a:rPr lang="en-US" sz="2400" dirty="0" err="1" smtClean="0">
                <a:solidFill>
                  <a:srgbClr val="000000"/>
                </a:solidFill>
              </a:rPr>
              <a:t>x,y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</a:p>
          <a:p>
            <a:pPr marL="682625" lvl="1" indent="-225425">
              <a:spcBef>
                <a:spcPct val="600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x11() </a:t>
            </a:r>
          </a:p>
          <a:p>
            <a:pPr marL="682625" lvl="1" indent="-225425">
              <a:spcBef>
                <a:spcPct val="600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plot(</a:t>
            </a:r>
            <a:r>
              <a:rPr lang="en-US" sz="2400" dirty="0" err="1" smtClean="0">
                <a:solidFill>
                  <a:srgbClr val="000000"/>
                </a:solidFill>
              </a:rPr>
              <a:t>x,y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 marL="682625" lvl="1" indent="-225425">
              <a:spcBef>
                <a:spcPct val="600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plot(</a:t>
            </a:r>
            <a:r>
              <a:rPr lang="en-US" sz="2400" dirty="0" err="1" smtClean="0">
                <a:solidFill>
                  <a:srgbClr val="000000"/>
                </a:solidFill>
              </a:rPr>
              <a:t>x,y</a:t>
            </a:r>
            <a:r>
              <a:rPr lang="en-US" sz="2400" dirty="0" smtClean="0">
                <a:solidFill>
                  <a:srgbClr val="000000"/>
                </a:solidFill>
              </a:rPr>
              <a:t>, main="My first Figure Using R",  sub="what is subtitle?")</a:t>
            </a:r>
          </a:p>
          <a:p>
            <a:pPr marL="682625" lvl="1" indent="-225425">
              <a:spcBef>
                <a:spcPct val="600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plot(</a:t>
            </a:r>
            <a:r>
              <a:rPr lang="en-US" sz="2400" dirty="0" err="1" smtClean="0">
                <a:solidFill>
                  <a:srgbClr val="000000"/>
                </a:solidFill>
              </a:rPr>
              <a:t>x,y</a:t>
            </a:r>
            <a:r>
              <a:rPr lang="en-US" sz="2400" dirty="0" smtClean="0">
                <a:solidFill>
                  <a:srgbClr val="000000"/>
                </a:solidFill>
              </a:rPr>
              <a:t>, main="My first Figure Using R", </a:t>
            </a:r>
            <a:r>
              <a:rPr lang="en-US" sz="2400" dirty="0" err="1" smtClean="0">
                <a:solidFill>
                  <a:srgbClr val="000000"/>
                </a:solidFill>
              </a:rPr>
              <a:t>col</a:t>
            </a:r>
            <a:r>
              <a:rPr lang="en-US" sz="2400" dirty="0" smtClean="0">
                <a:solidFill>
                  <a:srgbClr val="000000"/>
                </a:solidFill>
              </a:rPr>
              <a:t>="red", sub="what is subtitle?", </a:t>
            </a:r>
            <a:r>
              <a:rPr lang="en-US" sz="2400" dirty="0" err="1" smtClean="0">
                <a:solidFill>
                  <a:srgbClr val="000000"/>
                </a:solidFill>
              </a:rPr>
              <a:t>xlab</a:t>
            </a:r>
            <a:r>
              <a:rPr lang="en-US" sz="2400" dirty="0" smtClean="0">
                <a:solidFill>
                  <a:srgbClr val="000000"/>
                </a:solidFill>
              </a:rPr>
              <a:t>="X-axis label", </a:t>
            </a:r>
            <a:r>
              <a:rPr lang="en-US" sz="2400" dirty="0" err="1" smtClean="0">
                <a:solidFill>
                  <a:srgbClr val="000000"/>
                </a:solidFill>
              </a:rPr>
              <a:t>ylab</a:t>
            </a:r>
            <a:r>
              <a:rPr lang="en-US" sz="2400" dirty="0" smtClean="0">
                <a:solidFill>
                  <a:srgbClr val="000000"/>
                </a:solidFill>
              </a:rPr>
              <a:t>="y-</a:t>
            </a:r>
            <a:r>
              <a:rPr lang="en-US" sz="2400" dirty="0" err="1" smtClean="0">
                <a:solidFill>
                  <a:srgbClr val="000000"/>
                </a:solidFill>
              </a:rPr>
              <a:t>axix</a:t>
            </a:r>
            <a:r>
              <a:rPr lang="en-US" sz="2400" dirty="0" smtClean="0">
                <a:solidFill>
                  <a:srgbClr val="000000"/>
                </a:solidFill>
              </a:rPr>
              <a:t> label", </a:t>
            </a:r>
            <a:r>
              <a:rPr lang="en-US" sz="2400" dirty="0" err="1" smtClean="0">
                <a:solidFill>
                  <a:srgbClr val="000000"/>
                </a:solidFill>
              </a:rPr>
              <a:t>xlim</a:t>
            </a:r>
            <a:r>
              <a:rPr lang="en-US" sz="2400" dirty="0" smtClean="0">
                <a:solidFill>
                  <a:srgbClr val="000000"/>
                </a:solidFill>
              </a:rPr>
              <a:t>=c(0, 6), </a:t>
            </a:r>
            <a:r>
              <a:rPr lang="en-US" sz="2400" dirty="0" err="1" smtClean="0">
                <a:solidFill>
                  <a:srgbClr val="000000"/>
                </a:solidFill>
              </a:rPr>
              <a:t>ylim</a:t>
            </a:r>
            <a:r>
              <a:rPr lang="en-US" sz="2400" dirty="0" smtClean="0">
                <a:solidFill>
                  <a:srgbClr val="000000"/>
                </a:solidFill>
              </a:rPr>
              <a:t>=c(0, 26))</a:t>
            </a:r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84238"/>
          </a:xfrm>
        </p:spPr>
        <p:txBody>
          <a:bodyPr/>
          <a:lstStyle/>
          <a:p>
            <a:r>
              <a:rPr lang="en-US" dirty="0" smtClean="0"/>
              <a:t>R Basics: Graphical display and plotting</a:t>
            </a:r>
          </a:p>
        </p:txBody>
      </p:sp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23528" y="836712"/>
            <a:ext cx="8563297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5425" indent="-225425">
              <a:spcBef>
                <a:spcPts val="6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Large data sets are better loaded through the file input interface in R</a:t>
            </a:r>
          </a:p>
          <a:p>
            <a:pPr marL="225425" indent="-225425">
              <a:spcBef>
                <a:spcPts val="6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Reading a table of data can be done using the </a:t>
            </a:r>
            <a:r>
              <a:rPr lang="en-US" sz="2400" i="1" dirty="0" err="1">
                <a:solidFill>
                  <a:srgbClr val="000000"/>
                </a:solidFill>
              </a:rPr>
              <a:t>read.table</a:t>
            </a:r>
            <a:r>
              <a:rPr lang="en-US" sz="2400" i="1" dirty="0">
                <a:solidFill>
                  <a:srgbClr val="000000"/>
                </a:solidFill>
              </a:rPr>
              <a:t>()</a:t>
            </a:r>
            <a:r>
              <a:rPr lang="en-US" sz="2400" dirty="0">
                <a:solidFill>
                  <a:srgbClr val="000000"/>
                </a:solidFill>
              </a:rPr>
              <a:t> command:</a:t>
            </a:r>
          </a:p>
          <a:p>
            <a:pPr marL="682625" lvl="1" indent="-225425">
              <a:spcBef>
                <a:spcPts val="600"/>
              </a:spcBef>
              <a:buFontTx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a &lt;- </a:t>
            </a:r>
            <a:r>
              <a:rPr lang="en-US" sz="2400" i="1" dirty="0" err="1">
                <a:solidFill>
                  <a:srgbClr val="000000"/>
                </a:solidFill>
              </a:rPr>
              <a:t>read.table</a:t>
            </a:r>
            <a:r>
              <a:rPr lang="en-US" sz="2400" i="1" dirty="0">
                <a:solidFill>
                  <a:srgbClr val="000000"/>
                </a:solidFill>
              </a:rPr>
              <a:t>(“a.txt”)</a:t>
            </a:r>
          </a:p>
          <a:p>
            <a:pPr marL="225425" indent="-225425">
              <a:spcBef>
                <a:spcPts val="6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values are read into R as an object of type data </a:t>
            </a:r>
            <a:r>
              <a:rPr lang="en-US" sz="2400" dirty="0" smtClean="0">
                <a:solidFill>
                  <a:srgbClr val="000000"/>
                </a:solidFill>
              </a:rPr>
              <a:t>frame.  </a:t>
            </a:r>
            <a:r>
              <a:rPr lang="en-US" sz="2400" dirty="0">
                <a:solidFill>
                  <a:srgbClr val="000000"/>
                </a:solidFill>
              </a:rPr>
              <a:t>Various options can specify reading  or discarding of headers and other metadata.</a:t>
            </a:r>
          </a:p>
          <a:p>
            <a:pPr marL="225425" indent="-225425">
              <a:spcBef>
                <a:spcPts val="6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more primitive but universal file-reading function  exists, called </a:t>
            </a:r>
            <a:r>
              <a:rPr lang="en-US" sz="2400" i="1" dirty="0">
                <a:solidFill>
                  <a:srgbClr val="000000"/>
                </a:solidFill>
              </a:rPr>
              <a:t>scan()</a:t>
            </a:r>
          </a:p>
          <a:p>
            <a:pPr marL="682625" lvl="1" indent="-225425">
              <a:spcBef>
                <a:spcPts val="6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 = scan(“input.dat”);</a:t>
            </a:r>
          </a:p>
          <a:p>
            <a:pPr marL="682625" lvl="1" indent="-225425">
              <a:spcBef>
                <a:spcPts val="600"/>
              </a:spcBef>
              <a:buFontTx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scan()</a:t>
            </a:r>
            <a:r>
              <a:rPr lang="en-US" sz="2400" dirty="0">
                <a:solidFill>
                  <a:srgbClr val="000000"/>
                </a:solidFill>
              </a:rPr>
              <a:t> returns a vector of the data read</a:t>
            </a: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84238"/>
          </a:xfrm>
        </p:spPr>
        <p:txBody>
          <a:bodyPr/>
          <a:lstStyle/>
          <a:p>
            <a:pPr eaLnBrk="1" hangingPunct="1"/>
            <a:r>
              <a:rPr lang="en-US" dirty="0" smtClean="0"/>
              <a:t>Reading data from files</a:t>
            </a:r>
          </a:p>
        </p:txBody>
      </p:sp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69938"/>
          </a:xfrm>
        </p:spPr>
        <p:txBody>
          <a:bodyPr/>
          <a:lstStyle/>
          <a:p>
            <a:r>
              <a:rPr lang="en-US" dirty="0" smtClean="0"/>
              <a:t>Programming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776"/>
            <a:ext cx="8534400" cy="4659430"/>
          </a:xfrm>
        </p:spPr>
        <p:txBody>
          <a:bodyPr/>
          <a:lstStyle/>
          <a:p>
            <a:r>
              <a:rPr lang="en-US" b="0" dirty="0" smtClean="0"/>
              <a:t>The following slides assume a basic understanding of programming concepts</a:t>
            </a:r>
          </a:p>
          <a:p>
            <a:r>
              <a:rPr lang="en-US" b="0" dirty="0" smtClean="0"/>
              <a:t>For more information, please see chapters 9 and 10 of the R manual:</a:t>
            </a:r>
          </a:p>
          <a:p>
            <a:pPr algn="ctr">
              <a:buFontTx/>
              <a:buNone/>
            </a:pPr>
            <a:r>
              <a:rPr lang="en-US" sz="2000" b="0" dirty="0" smtClean="0">
                <a:hlinkClick r:id="rId2"/>
              </a:rPr>
              <a:t>http://cran.r-project.org/doc/manuals/R-intro.html</a:t>
            </a:r>
            <a:endParaRPr lang="en-US" sz="2000" b="0" dirty="0" smtClean="0"/>
          </a:p>
          <a:p>
            <a:pPr>
              <a:buFontTx/>
              <a:buNone/>
            </a:pPr>
            <a:r>
              <a:rPr lang="en-US" sz="2000" u="sng" dirty="0" smtClean="0"/>
              <a:t>Additional resources</a:t>
            </a:r>
          </a:p>
          <a:p>
            <a:r>
              <a:rPr lang="en-US" sz="2000" b="0" i="1" dirty="0" smtClean="0"/>
              <a:t>Beginning R:  An Introduction to Statistical Programming</a:t>
            </a:r>
            <a:r>
              <a:rPr lang="en-US" sz="2000" b="0" dirty="0" smtClean="0"/>
              <a:t> by Larry Pace</a:t>
            </a:r>
          </a:p>
          <a:p>
            <a:r>
              <a:rPr lang="en-US" sz="2000" b="0" dirty="0" smtClean="0"/>
              <a:t>Introduction to R webpage on </a:t>
            </a:r>
            <a:r>
              <a:rPr lang="en-US" sz="2000" b="0" dirty="0" err="1" smtClean="0"/>
              <a:t>APSnet</a:t>
            </a:r>
            <a:r>
              <a:rPr lang="en-US" sz="2000" b="0" dirty="0" smtClean="0"/>
              <a:t>:</a:t>
            </a:r>
          </a:p>
          <a:p>
            <a:pPr algn="ctr">
              <a:buFontTx/>
              <a:buNone/>
            </a:pPr>
            <a:r>
              <a:rPr lang="en-US" sz="1800" b="0" dirty="0" smtClean="0">
                <a:hlinkClick r:id="rId3"/>
              </a:rPr>
              <a:t>http://www.apsnet.org/edcenter/advanced/topics/ecologyandepidemiologyinr/introductiontor/Pages/default.aspx</a:t>
            </a:r>
            <a:endParaRPr lang="en-US" sz="1800" b="0" dirty="0" smtClean="0"/>
          </a:p>
          <a:p>
            <a:r>
              <a:rPr lang="en-US" sz="2000" b="0" dirty="0" smtClean="0"/>
              <a:t>The R Inferno:</a:t>
            </a:r>
          </a:p>
          <a:p>
            <a:pPr algn="ctr">
              <a:buFontTx/>
              <a:buNone/>
            </a:pPr>
            <a:r>
              <a:rPr lang="en-US" sz="1800" b="0" dirty="0" smtClean="0">
                <a:hlinkClick r:id="rId4"/>
              </a:rPr>
              <a:t>http://www.burns-stat.com/pages/Tutor/R_inferno.pdf</a:t>
            </a:r>
            <a:endParaRPr lang="en-US" sz="1800" b="0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6675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1C1324B6-183E-4AFA-922A-9BA366A1EE9C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52425" y="1250950"/>
            <a:ext cx="7943850" cy="52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Perform different commands in different situations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b="1" i="1" dirty="0">
                <a:solidFill>
                  <a:srgbClr val="000000"/>
                </a:solidFill>
                <a:latin typeface="+mn-lt"/>
              </a:rPr>
              <a:t>if</a:t>
            </a:r>
            <a:r>
              <a:rPr lang="en-US" i="1" dirty="0">
                <a:solidFill>
                  <a:srgbClr val="000000"/>
                </a:solidFill>
                <a:latin typeface="+mn-lt"/>
              </a:rPr>
              <a:t> (condition) </a:t>
            </a:r>
            <a:r>
              <a:rPr lang="en-US" i="1" dirty="0" err="1">
                <a:solidFill>
                  <a:srgbClr val="000000"/>
                </a:solidFill>
                <a:latin typeface="+mn-lt"/>
              </a:rPr>
              <a:t>command_if_true</a:t>
            </a:r>
            <a:endParaRPr lang="en-US" i="1" dirty="0">
              <a:solidFill>
                <a:srgbClr val="000000"/>
              </a:solidFill>
              <a:latin typeface="+mn-lt"/>
            </a:endParaRP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Can add </a:t>
            </a:r>
            <a:r>
              <a:rPr lang="en-US" i="1" dirty="0">
                <a:solidFill>
                  <a:srgbClr val="000000"/>
                </a:solidFill>
                <a:latin typeface="+mn-lt"/>
              </a:rPr>
              <a:t>else </a:t>
            </a:r>
            <a:r>
              <a:rPr lang="en-US" i="1" dirty="0" err="1">
                <a:solidFill>
                  <a:srgbClr val="000000"/>
                </a:solidFill>
                <a:latin typeface="+mn-lt"/>
              </a:rPr>
              <a:t>command_if_false</a:t>
            </a:r>
            <a:r>
              <a:rPr lang="en-US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to end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Group multiple commands together with braces {}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b="1" i="1" dirty="0">
                <a:solidFill>
                  <a:srgbClr val="000000"/>
                </a:solidFill>
                <a:latin typeface="+mn-lt"/>
              </a:rPr>
              <a:t>if (cond1) {cmd1; cmd2;} else if (cond2) {cmd3; cmd4;}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Conditions use relational operators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==, !=, &lt;, &gt;, &lt;=, &gt;=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Do not confuse = (assignment) with == (equality)</a:t>
            </a:r>
          </a:p>
          <a:p>
            <a:pPr marL="1139825" lvl="2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= is a </a:t>
            </a:r>
            <a:r>
              <a:rPr lang="en-US" u="sng" dirty="0">
                <a:solidFill>
                  <a:srgbClr val="000000"/>
                </a:solidFill>
                <a:latin typeface="+mn-lt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 == is a </a:t>
            </a:r>
            <a:r>
              <a:rPr lang="en-US" u="sng" dirty="0">
                <a:solidFill>
                  <a:srgbClr val="000000"/>
                </a:solidFill>
                <a:latin typeface="+mn-lt"/>
              </a:rPr>
              <a:t>question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Combine conditions with </a:t>
            </a:r>
            <a:r>
              <a:rPr lang="en-US" i="1" dirty="0">
                <a:solidFill>
                  <a:srgbClr val="000000"/>
                </a:solidFill>
                <a:latin typeface="+mn-lt"/>
              </a:rPr>
              <a:t>and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(&amp;&amp;) and </a:t>
            </a:r>
            <a:r>
              <a:rPr lang="en-US" i="1" dirty="0">
                <a:solidFill>
                  <a:srgbClr val="000000"/>
                </a:solidFill>
                <a:latin typeface="+mn-lt"/>
              </a:rPr>
              <a:t>or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(||)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Use &amp; and | for vectors of length &gt; 1 (element-wise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483" name="Title 4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84238"/>
          </a:xfrm>
        </p:spPr>
        <p:txBody>
          <a:bodyPr/>
          <a:lstStyle/>
          <a:p>
            <a:pPr eaLnBrk="1" hangingPunct="1"/>
            <a:r>
              <a:rPr lang="en-US" dirty="0" smtClean="0"/>
              <a:t>Conditional statements</a:t>
            </a:r>
          </a:p>
        </p:txBody>
      </p:sp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6675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1D0EED18-C557-4C9A-9EC3-0C25B01320E9}" type="slidenum">
              <a:rPr lang="en-US"/>
              <a:pPr/>
              <a:t>3</a:t>
            </a:fld>
            <a:endParaRPr lang="en-US"/>
          </a:p>
        </p:txBody>
      </p:sp>
      <p:sp>
        <p:nvSpPr>
          <p:cNvPr id="3075" name="Rectangle 3"/>
          <p:cNvSpPr>
            <a:spLocks noGrp="1"/>
          </p:cNvSpPr>
          <p:nvPr>
            <p:ph type="title" idx="4294967295"/>
          </p:nvPr>
        </p:nvSpPr>
        <p:spPr>
          <a:xfrm>
            <a:off x="139700" y="130175"/>
            <a:ext cx="8601075" cy="587375"/>
          </a:xfrm>
        </p:spPr>
        <p:txBody>
          <a:bodyPr/>
          <a:lstStyle/>
          <a:p>
            <a:pPr eaLnBrk="1" hangingPunct="1"/>
            <a:r>
              <a:rPr lang="en-US" smtClean="0"/>
              <a:t>What is R and why do we use it?</a:t>
            </a:r>
            <a:endParaRPr lang="en-US" sz="2400" smtClean="0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5364504" y="836712"/>
            <a:ext cx="3744000" cy="147732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Open source, most widely used for statistical analysis and graphics</a:t>
            </a:r>
          </a:p>
          <a:p>
            <a:pPr>
              <a:buClr>
                <a:schemeClr val="accent1"/>
              </a:buClr>
              <a:buFontTx/>
              <a:buBlip>
                <a:blip r:embed="rId3"/>
              </a:buBlip>
            </a:pPr>
            <a:r>
              <a:rPr lang="en-US" dirty="0"/>
              <a:t> Extensible via dynamically loadable add-on packages</a:t>
            </a:r>
          </a:p>
          <a:p>
            <a:pPr>
              <a:buClr>
                <a:schemeClr val="accent1"/>
              </a:buClr>
              <a:buFontTx/>
              <a:buBlip>
                <a:blip r:embed="rId3"/>
              </a:buBlip>
            </a:pPr>
            <a:r>
              <a:rPr lang="en-US" dirty="0"/>
              <a:t> </a:t>
            </a:r>
            <a:r>
              <a:rPr lang="en-US" dirty="0" smtClean="0"/>
              <a:t>&gt;</a:t>
            </a:r>
            <a:r>
              <a:rPr lang="en-SG" dirty="0" smtClean="0"/>
              <a:t> 5,887</a:t>
            </a:r>
            <a:r>
              <a:rPr lang="en-US" dirty="0" smtClean="0"/>
              <a:t> </a:t>
            </a:r>
            <a:r>
              <a:rPr lang="en-US" dirty="0"/>
              <a:t>packages on CRAN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5436096" y="4221088"/>
            <a:ext cx="3528392" cy="1862048"/>
          </a:xfrm>
          <a:prstGeom prst="rect">
            <a:avLst/>
          </a:prstGeom>
          <a:solidFill>
            <a:srgbClr val="254B7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Relatively easy to use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&gt; </a:t>
            </a:r>
            <a:r>
              <a:rPr lang="en-US" b="1" dirty="0">
                <a:solidFill>
                  <a:srgbClr val="FFFFFF"/>
                </a:solidFill>
              </a:rPr>
              <a:t>v = </a:t>
            </a:r>
            <a:r>
              <a:rPr lang="en-US" b="1" dirty="0" err="1">
                <a:solidFill>
                  <a:srgbClr val="FFFFFF"/>
                </a:solidFill>
              </a:rPr>
              <a:t>rnorm</a:t>
            </a:r>
            <a:r>
              <a:rPr lang="en-US" b="1" dirty="0">
                <a:solidFill>
                  <a:srgbClr val="FFFFFF"/>
                </a:solidFill>
              </a:rPr>
              <a:t>(256)</a:t>
            </a:r>
          </a:p>
          <a:p>
            <a:r>
              <a:rPr lang="en-US" b="1" dirty="0">
                <a:solidFill>
                  <a:srgbClr val="FFFFFF"/>
                </a:solidFill>
              </a:rPr>
              <a:t>&gt; A = </a:t>
            </a:r>
            <a:r>
              <a:rPr lang="en-US" b="1" dirty="0" err="1">
                <a:solidFill>
                  <a:srgbClr val="FFFFFF"/>
                </a:solidFill>
              </a:rPr>
              <a:t>as.matrix</a:t>
            </a:r>
            <a:r>
              <a:rPr lang="en-US" b="1" dirty="0">
                <a:solidFill>
                  <a:srgbClr val="FFFFFF"/>
                </a:solidFill>
              </a:rPr>
              <a:t> (v,16,16)</a:t>
            </a:r>
          </a:p>
          <a:p>
            <a:r>
              <a:rPr lang="en-US" b="1" dirty="0">
                <a:solidFill>
                  <a:srgbClr val="FFFFFF"/>
                </a:solidFill>
              </a:rPr>
              <a:t>&gt; summary(A)</a:t>
            </a:r>
          </a:p>
          <a:p>
            <a:r>
              <a:rPr lang="en-US" b="1" dirty="0">
                <a:solidFill>
                  <a:srgbClr val="FFFFFF"/>
                </a:solidFill>
              </a:rPr>
              <a:t>&gt; library (fields)</a:t>
            </a:r>
          </a:p>
          <a:p>
            <a:r>
              <a:rPr lang="en-US" b="1" dirty="0">
                <a:solidFill>
                  <a:srgbClr val="FFFFFF"/>
                </a:solidFill>
              </a:rPr>
              <a:t>&gt; </a:t>
            </a:r>
            <a:r>
              <a:rPr lang="en-US" b="1" dirty="0" err="1">
                <a:solidFill>
                  <a:srgbClr val="FFFFFF"/>
                </a:solidFill>
              </a:rPr>
              <a:t>image.plot</a:t>
            </a:r>
            <a:r>
              <a:rPr lang="en-US" b="1" dirty="0">
                <a:solidFill>
                  <a:srgbClr val="FFFFFF"/>
                </a:solidFill>
              </a:rPr>
              <a:t> (A)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2080" y="2780928"/>
            <a:ext cx="3744416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G" sz="1600" dirty="0" smtClean="0">
                <a:hlinkClick r:id="rId4"/>
              </a:rPr>
              <a:t>http://cran.r-project.org/web/packages/</a:t>
            </a:r>
            <a:endParaRPr lang="en-SG" sz="1600" dirty="0" smtClean="0"/>
          </a:p>
          <a:p>
            <a:r>
              <a:rPr lang="en-SG" sz="2400" dirty="0" smtClean="0"/>
              <a:t>What are the packages on Network Analysis?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5" cstate="print"/>
          <a:srcRect t="388" b="8893"/>
          <a:stretch>
            <a:fillRect/>
          </a:stretch>
        </p:blipFill>
        <p:spPr bwMode="auto">
          <a:xfrm>
            <a:off x="0" y="692696"/>
            <a:ext cx="529208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nimBg="1"/>
      <p:bldP spid="140296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200025" y="1019175"/>
            <a:ext cx="85725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Most common type of loop is the </a:t>
            </a:r>
            <a:r>
              <a:rPr lang="en-US" i="1" dirty="0">
                <a:solidFill>
                  <a:srgbClr val="000000"/>
                </a:solidFill>
                <a:latin typeface="+mn-lt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loop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i="1" dirty="0">
                <a:solidFill>
                  <a:srgbClr val="000000"/>
                </a:solidFill>
                <a:latin typeface="+mn-lt"/>
              </a:rPr>
              <a:t>for (x in v) { </a:t>
            </a:r>
            <a:r>
              <a:rPr lang="en-US" i="1" dirty="0" err="1">
                <a:solidFill>
                  <a:srgbClr val="000000"/>
                </a:solidFill>
                <a:latin typeface="+mn-lt"/>
              </a:rPr>
              <a:t>loop_commands</a:t>
            </a:r>
            <a:r>
              <a:rPr lang="en-US" i="1" dirty="0">
                <a:solidFill>
                  <a:srgbClr val="000000"/>
                </a:solidFill>
                <a:latin typeface="+mn-lt"/>
              </a:rPr>
              <a:t>; }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i="1" dirty="0">
                <a:solidFill>
                  <a:srgbClr val="000000"/>
                </a:solidFill>
                <a:latin typeface="+mn-lt"/>
              </a:rPr>
              <a:t>v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is a vector, commands repeat for each value in </a:t>
            </a:r>
            <a:r>
              <a:rPr lang="en-US" i="1" dirty="0">
                <a:solidFill>
                  <a:srgbClr val="000000"/>
                </a:solidFill>
                <a:latin typeface="+mn-lt"/>
              </a:rPr>
              <a:t>v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Variable </a:t>
            </a:r>
            <a:r>
              <a:rPr lang="en-US" i="1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becomes each value in </a:t>
            </a:r>
            <a:r>
              <a:rPr lang="en-US" i="1" dirty="0">
                <a:solidFill>
                  <a:srgbClr val="000000"/>
                </a:solidFill>
                <a:latin typeface="+mn-lt"/>
              </a:rPr>
              <a:t>v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 in order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latin typeface="+mn-lt"/>
              </a:rPr>
              <a:t>Example: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 adding the numbers 1-10</a:t>
            </a:r>
          </a:p>
          <a:p>
            <a:pPr marL="1139825" lvl="2" indent="-225425">
              <a:spcBef>
                <a:spcPct val="60000"/>
              </a:spcBef>
              <a:buFontTx/>
              <a:buChar char="•"/>
              <a:defRPr/>
            </a:pPr>
            <a:r>
              <a:rPr lang="en-US" i="1" dirty="0">
                <a:solidFill>
                  <a:srgbClr val="000000"/>
                </a:solidFill>
                <a:latin typeface="+mn-lt"/>
              </a:rPr>
              <a:t>total = 0;  for (x in 1:10) total = total + x;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Other type of loop is the </a:t>
            </a:r>
            <a:r>
              <a:rPr lang="en-US" i="1" dirty="0">
                <a:solidFill>
                  <a:srgbClr val="000000"/>
                </a:solidFill>
                <a:latin typeface="+mn-lt"/>
              </a:rPr>
              <a:t>while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loop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i="1" dirty="0">
                <a:solidFill>
                  <a:srgbClr val="000000"/>
                </a:solidFill>
                <a:latin typeface="+mn-lt"/>
              </a:rPr>
              <a:t>while (condition) { </a:t>
            </a:r>
            <a:r>
              <a:rPr lang="en-US" i="1" dirty="0" err="1">
                <a:solidFill>
                  <a:srgbClr val="000000"/>
                </a:solidFill>
                <a:latin typeface="+mn-lt"/>
              </a:rPr>
              <a:t>loop_commands</a:t>
            </a:r>
            <a:r>
              <a:rPr lang="en-US" i="1" dirty="0">
                <a:solidFill>
                  <a:srgbClr val="000000"/>
                </a:solidFill>
                <a:latin typeface="+mn-lt"/>
              </a:rPr>
              <a:t>; }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Condition is identical to </a:t>
            </a:r>
            <a:r>
              <a:rPr lang="en-US" i="1" dirty="0">
                <a:solidFill>
                  <a:srgbClr val="000000"/>
                </a:solidFill>
                <a:latin typeface="+mn-lt"/>
              </a:rPr>
              <a:t>if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statement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Commands are repeated until condition is false</a:t>
            </a:r>
          </a:p>
          <a:p>
            <a:pPr marL="1139825" lvl="2" indent="-225425">
              <a:spcBef>
                <a:spcPct val="60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Might execute commands 0 times if already false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i="1" dirty="0">
                <a:solidFill>
                  <a:srgbClr val="000000"/>
                </a:solidFill>
                <a:latin typeface="+mn-lt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loops are useful when you don’t know number of iterations</a:t>
            </a:r>
          </a:p>
        </p:txBody>
      </p:sp>
      <p:sp>
        <p:nvSpPr>
          <p:cNvPr id="21507" name="Title 4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84238"/>
          </a:xfrm>
        </p:spPr>
        <p:txBody>
          <a:bodyPr/>
          <a:lstStyle/>
          <a:p>
            <a:pPr eaLnBrk="1" hangingPunct="1"/>
            <a:r>
              <a:rPr lang="en-US" dirty="0" smtClean="0"/>
              <a:t>Loops</a:t>
            </a:r>
          </a:p>
        </p:txBody>
      </p:sp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266700" y="1181100"/>
            <a:ext cx="84391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Objects containing an ordered collection of objects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Components do not have to be of same type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i="1" dirty="0">
                <a:solidFill>
                  <a:srgbClr val="000000"/>
                </a:solidFill>
              </a:rPr>
              <a:t>list()</a:t>
            </a:r>
            <a:r>
              <a:rPr lang="en-US" sz="2000" dirty="0">
                <a:solidFill>
                  <a:srgbClr val="000000"/>
                </a:solidFill>
              </a:rPr>
              <a:t> to create a list: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a &lt;- list(“</a:t>
            </a:r>
            <a:r>
              <a:rPr lang="en-US" sz="2000" i="1" dirty="0" err="1">
                <a:solidFill>
                  <a:srgbClr val="000000"/>
                </a:solidFill>
              </a:rPr>
              <a:t>hello”,c</a:t>
            </a:r>
            <a:r>
              <a:rPr lang="en-US" sz="2000" i="1" dirty="0">
                <a:solidFill>
                  <a:srgbClr val="000000"/>
                </a:solidFill>
              </a:rPr>
              <a:t>(4,2,1),“class”);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Components can be named: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a &lt;- list(string1=“</a:t>
            </a:r>
            <a:r>
              <a:rPr lang="en-US" sz="2000" i="1" dirty="0" err="1">
                <a:solidFill>
                  <a:srgbClr val="000000"/>
                </a:solidFill>
              </a:rPr>
              <a:t>hello”,num</a:t>
            </a:r>
            <a:r>
              <a:rPr lang="en-US" sz="2000" i="1" dirty="0">
                <a:solidFill>
                  <a:srgbClr val="000000"/>
                </a:solidFill>
              </a:rPr>
              <a:t>=c(4,2,1),string2=“class”)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 [[</a:t>
            </a:r>
            <a:r>
              <a:rPr lang="en-US" sz="2000" dirty="0" smtClean="0">
                <a:solidFill>
                  <a:srgbClr val="000000"/>
                </a:solidFill>
              </a:rPr>
              <a:t>position]] to </a:t>
            </a:r>
            <a:r>
              <a:rPr lang="en-US" sz="2000" dirty="0">
                <a:solidFill>
                  <a:srgbClr val="000000"/>
                </a:solidFill>
              </a:rPr>
              <a:t>access list elements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E.g., a[[2</a:t>
            </a:r>
            <a:r>
              <a:rPr lang="en-US" sz="2000" dirty="0" smtClean="0">
                <a:solidFill>
                  <a:srgbClr val="000000"/>
                </a:solidFill>
              </a:rPr>
              <a:t>]]</a:t>
            </a:r>
            <a:endParaRPr lang="en-US" sz="2000" dirty="0">
              <a:solidFill>
                <a:srgbClr val="000000"/>
              </a:solidFill>
            </a:endParaRP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Running the </a:t>
            </a:r>
            <a:r>
              <a:rPr lang="en-US" sz="2000" i="1" dirty="0">
                <a:solidFill>
                  <a:srgbClr val="000000"/>
                </a:solidFill>
              </a:rPr>
              <a:t>length()</a:t>
            </a:r>
            <a:r>
              <a:rPr lang="en-US" sz="2000" dirty="0">
                <a:solidFill>
                  <a:srgbClr val="000000"/>
                </a:solidFill>
              </a:rPr>
              <a:t> command on a list gives the number of higher-level objects</a:t>
            </a:r>
          </a:p>
        </p:txBody>
      </p:sp>
      <p:sp>
        <p:nvSpPr>
          <p:cNvPr id="23555" name="Title 4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884238"/>
          </a:xfrm>
        </p:spPr>
        <p:txBody>
          <a:bodyPr/>
          <a:lstStyle/>
          <a:p>
            <a:pPr eaLnBrk="1" hangingPunct="1"/>
            <a:r>
              <a:rPr lang="en-US" dirty="0" smtClean="0"/>
              <a:t>Lists</a:t>
            </a:r>
          </a:p>
        </p:txBody>
      </p:sp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79512" y="980728"/>
            <a:ext cx="871537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Writing functions in R is defined by an assignment like: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a &lt;- function(arg1,arg2) { </a:t>
            </a:r>
            <a:r>
              <a:rPr lang="en-US" sz="2000" i="1" dirty="0" err="1">
                <a:solidFill>
                  <a:srgbClr val="000000"/>
                </a:solidFill>
              </a:rPr>
              <a:t>function_commands</a:t>
            </a:r>
            <a:r>
              <a:rPr lang="en-US" sz="2000" i="1" dirty="0">
                <a:solidFill>
                  <a:srgbClr val="000000"/>
                </a:solidFill>
              </a:rPr>
              <a:t>; }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Functions are R objects of type “function”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Functions can be written in C/FORTRAN and called via </a:t>
            </a:r>
            <a:r>
              <a:rPr lang="en-US" sz="2000" i="1" dirty="0">
                <a:solidFill>
                  <a:srgbClr val="000000"/>
                </a:solidFill>
              </a:rPr>
              <a:t>.C() </a:t>
            </a:r>
            <a:r>
              <a:rPr lang="en-US" sz="2000" dirty="0">
                <a:solidFill>
                  <a:srgbClr val="000000"/>
                </a:solidFill>
              </a:rPr>
              <a:t>or </a:t>
            </a:r>
            <a:r>
              <a:rPr lang="en-US" sz="2000" i="1" dirty="0">
                <a:solidFill>
                  <a:srgbClr val="000000"/>
                </a:solidFill>
              </a:rPr>
              <a:t>.Fortran()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Arguments may have default values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Example:   </a:t>
            </a:r>
            <a:r>
              <a:rPr lang="en-US" sz="2000" i="1" dirty="0">
                <a:solidFill>
                  <a:srgbClr val="000000"/>
                </a:solidFill>
              </a:rPr>
              <a:t>my.pow &lt;- function(base, </a:t>
            </a:r>
            <a:r>
              <a:rPr lang="en-US" sz="2000" i="1" dirty="0" err="1">
                <a:solidFill>
                  <a:srgbClr val="000000"/>
                </a:solidFill>
              </a:rPr>
              <a:t>pow</a:t>
            </a:r>
            <a:r>
              <a:rPr lang="en-US" sz="2000" i="1" dirty="0">
                <a:solidFill>
                  <a:srgbClr val="000000"/>
                </a:solidFill>
              </a:rPr>
              <a:t> = 2) {return </a:t>
            </a:r>
            <a:r>
              <a:rPr lang="en-US" sz="2000" i="1" dirty="0" err="1">
                <a:solidFill>
                  <a:srgbClr val="000000"/>
                </a:solidFill>
              </a:rPr>
              <a:t>base^pow</a:t>
            </a:r>
            <a:r>
              <a:rPr lang="en-US" sz="2000" i="1" dirty="0">
                <a:solidFill>
                  <a:srgbClr val="000000"/>
                </a:solidFill>
              </a:rPr>
              <a:t>;}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Arguments with default values become optional, should usually appear at end of argument list (though not required)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Arguments are </a:t>
            </a:r>
            <a:r>
              <a:rPr lang="en-US" sz="2000" dirty="0" err="1">
                <a:solidFill>
                  <a:srgbClr val="000000"/>
                </a:solidFill>
              </a:rPr>
              <a:t>untyped</a:t>
            </a:r>
            <a:endParaRPr lang="en-US" sz="2000" dirty="0">
              <a:solidFill>
                <a:srgbClr val="000000"/>
              </a:solidFill>
            </a:endParaRPr>
          </a:p>
          <a:p>
            <a:pPr marL="682625" lvl="1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Allows multipurpose functions that depend on argument type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i="1" dirty="0">
                <a:solidFill>
                  <a:srgbClr val="000000"/>
                </a:solidFill>
              </a:rPr>
              <a:t>class()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 err="1">
                <a:solidFill>
                  <a:srgbClr val="000000"/>
                </a:solidFill>
              </a:rPr>
              <a:t>is.numeric</a:t>
            </a:r>
            <a:r>
              <a:rPr lang="en-US" sz="2000" i="1" dirty="0">
                <a:solidFill>
                  <a:srgbClr val="000000"/>
                </a:solidFill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 err="1">
                <a:solidFill>
                  <a:srgbClr val="000000"/>
                </a:solidFill>
              </a:rPr>
              <a:t>is.matrix</a:t>
            </a:r>
            <a:r>
              <a:rPr lang="en-US" sz="2000" i="1" dirty="0">
                <a:solidFill>
                  <a:srgbClr val="000000"/>
                </a:solidFill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, etc. to determine type</a:t>
            </a:r>
          </a:p>
        </p:txBody>
      </p:sp>
      <p:sp>
        <p:nvSpPr>
          <p:cNvPr id="24579" name="Title 4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884238"/>
          </a:xfrm>
        </p:spPr>
        <p:txBody>
          <a:bodyPr/>
          <a:lstStyle/>
          <a:p>
            <a:pPr eaLnBrk="1" hangingPunct="1"/>
            <a:r>
              <a:rPr lang="en-US" dirty="0" smtClean="0"/>
              <a:t>Writing your own functions</a:t>
            </a:r>
          </a:p>
        </p:txBody>
      </p:sp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6675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3012035C-1AF3-45ED-A5C7-637F45405270}" type="slidenum">
              <a:rPr lang="en-US"/>
              <a:pPr/>
              <a:t>33</a:t>
            </a:fld>
            <a:endParaRPr lang="en-US"/>
          </a:p>
        </p:txBody>
      </p:sp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534400" cy="769938"/>
          </a:xfrm>
        </p:spPr>
        <p:txBody>
          <a:bodyPr/>
          <a:lstStyle/>
          <a:p>
            <a:pPr eaLnBrk="1" hangingPunct="1"/>
            <a:r>
              <a:rPr lang="en-US" sz="4400" dirty="0" smtClean="0"/>
              <a:t>Useful R links</a:t>
            </a:r>
          </a:p>
        </p:txBody>
      </p:sp>
      <p:sp>
        <p:nvSpPr>
          <p:cNvPr id="26628" name="Rectangle 3"/>
          <p:cNvSpPr>
            <a:spLocks noGrp="1"/>
          </p:cNvSpPr>
          <p:nvPr>
            <p:ph type="body" idx="4294967295"/>
          </p:nvPr>
        </p:nvSpPr>
        <p:spPr>
          <a:xfrm>
            <a:off x="323528" y="1340768"/>
            <a:ext cx="8820472" cy="3710409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 Home: </a:t>
            </a:r>
            <a:r>
              <a:rPr lang="en-US" sz="2800" dirty="0" smtClean="0">
                <a:hlinkClick r:id="rId2"/>
              </a:rPr>
              <a:t>http://www.r-project.org/</a:t>
            </a:r>
            <a:r>
              <a:rPr lang="en-US" sz="2800" dirty="0" smtClean="0"/>
              <a:t> </a:t>
            </a:r>
          </a:p>
          <a:p>
            <a:pPr eaLnBrk="1" hangingPunct="1"/>
            <a:r>
              <a:rPr lang="en-US" sz="2800" dirty="0" smtClean="0"/>
              <a:t>R’s CRAN package distribution: </a:t>
            </a:r>
            <a:r>
              <a:rPr lang="en-US" sz="2800" dirty="0" smtClean="0">
                <a:hlinkClick r:id="rId3"/>
              </a:rPr>
              <a:t>http://cran.cnr.berkeley.edu/</a:t>
            </a:r>
            <a:r>
              <a:rPr lang="en-US" sz="2800" dirty="0" smtClean="0"/>
              <a:t> </a:t>
            </a:r>
          </a:p>
          <a:p>
            <a:pPr eaLnBrk="1" hangingPunct="1"/>
            <a:r>
              <a:rPr lang="en-US" sz="2800" dirty="0" smtClean="0"/>
              <a:t>Introduction to R manual: </a:t>
            </a:r>
            <a:r>
              <a:rPr lang="en-US" sz="2800" dirty="0" smtClean="0">
                <a:hlinkClick r:id="rId4"/>
              </a:rPr>
              <a:t>http://cran.cnr.berkeley.edu/doc/manuals/R-intro.pdf</a:t>
            </a:r>
            <a:r>
              <a:rPr lang="en-US" sz="2800" dirty="0" smtClean="0"/>
              <a:t> </a:t>
            </a:r>
          </a:p>
          <a:p>
            <a:pPr eaLnBrk="1" hangingPunct="1"/>
            <a:r>
              <a:rPr lang="en-US" sz="2800" dirty="0" smtClean="0"/>
              <a:t>Writing R extensions: </a:t>
            </a:r>
            <a:r>
              <a:rPr lang="en-US" sz="2800" dirty="0" smtClean="0">
                <a:hlinkClick r:id="rId5"/>
              </a:rPr>
              <a:t>http://cran.cnr.berkeley.edu/doc/manuals/R-exts.pdf</a:t>
            </a:r>
            <a:r>
              <a:rPr lang="en-US" sz="2800" dirty="0" smtClean="0"/>
              <a:t> </a:t>
            </a:r>
          </a:p>
          <a:p>
            <a:pPr eaLnBrk="1" hangingPunct="1"/>
            <a:r>
              <a:rPr lang="en-US" sz="2800" dirty="0" smtClean="0"/>
              <a:t>Other R documentation: </a:t>
            </a:r>
            <a:r>
              <a:rPr lang="en-US" sz="2800" dirty="0" smtClean="0">
                <a:hlinkClick r:id="rId6"/>
              </a:rPr>
              <a:t>http://cran.cnr.berkeley.edu/manuals.html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314" y="685800"/>
            <a:ext cx="772728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/>
              <a:t>References</a:t>
            </a:r>
          </a:p>
          <a:p>
            <a:pPr marL="514350" indent="-514350" algn="l">
              <a:lnSpc>
                <a:spcPct val="150000"/>
              </a:lnSpc>
              <a:spcAft>
                <a:spcPts val="1200"/>
              </a:spcAft>
            </a:pPr>
            <a:r>
              <a:rPr lang="en-SG" sz="3200" smtClean="0"/>
              <a:t>    Nagiza </a:t>
            </a:r>
            <a:r>
              <a:rPr lang="en-SG" sz="3200" dirty="0" smtClean="0"/>
              <a:t>F. Samatova, William Hendrix, John Jenkins, </a:t>
            </a:r>
            <a:r>
              <a:rPr lang="en-SG" sz="3200" dirty="0" err="1" smtClean="0"/>
              <a:t>Kanchana</a:t>
            </a:r>
            <a:r>
              <a:rPr lang="en-SG" sz="3200" dirty="0" smtClean="0"/>
              <a:t> </a:t>
            </a:r>
            <a:r>
              <a:rPr lang="en-SG" sz="3200" dirty="0" err="1" smtClean="0"/>
              <a:t>Padmanabhan</a:t>
            </a:r>
            <a:r>
              <a:rPr lang="en-SG" sz="3200" dirty="0" smtClean="0"/>
              <a:t>, </a:t>
            </a:r>
            <a:r>
              <a:rPr lang="en-SG" sz="3200" dirty="0" err="1" smtClean="0"/>
              <a:t>Arpan</a:t>
            </a:r>
            <a:r>
              <a:rPr lang="en-SG" sz="3200" dirty="0" smtClean="0"/>
              <a:t> </a:t>
            </a:r>
            <a:r>
              <a:rPr lang="en-SG" sz="3200" dirty="0" err="1" smtClean="0"/>
              <a:t>Chakraborty</a:t>
            </a:r>
            <a:r>
              <a:rPr lang="en-SG" sz="3200" dirty="0" smtClean="0"/>
              <a:t>, Practical Graph Mining With R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Why R?</a:t>
            </a:r>
            <a:endParaRPr lang="en-SG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776"/>
            <a:ext cx="8534400" cy="465943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Open source</a:t>
            </a:r>
            <a:r>
              <a:rPr lang="en-US" sz="2800" dirty="0" smtClean="0"/>
              <a:t> – It’s free!</a:t>
            </a:r>
          </a:p>
          <a:p>
            <a:r>
              <a:rPr lang="en-US" sz="2800" b="1" dirty="0" smtClean="0"/>
              <a:t>Statistical functions</a:t>
            </a:r>
            <a:r>
              <a:rPr lang="en-US" sz="2800" dirty="0" smtClean="0"/>
              <a:t> – R is designed for statistical computing</a:t>
            </a:r>
            <a:endParaRPr lang="en-US" sz="2800" dirty="0"/>
          </a:p>
          <a:p>
            <a:r>
              <a:rPr lang="en-US" sz="2800" b="1" dirty="0" smtClean="0"/>
              <a:t>Data Mining </a:t>
            </a:r>
            <a:r>
              <a:rPr lang="en-US" sz="2800" dirty="0" smtClean="0"/>
              <a:t>– R is also widely used by data scientists</a:t>
            </a:r>
          </a:p>
          <a:p>
            <a:r>
              <a:rPr lang="en-US" sz="2800" b="1" dirty="0" smtClean="0"/>
              <a:t>Econometrics</a:t>
            </a:r>
          </a:p>
          <a:p>
            <a:r>
              <a:rPr lang="en-US" sz="2800" b="1" dirty="0" smtClean="0"/>
              <a:t>Genetics</a:t>
            </a:r>
          </a:p>
          <a:p>
            <a:r>
              <a:rPr lang="en-US" sz="2800" b="1" dirty="0" smtClean="0"/>
              <a:t>…..</a:t>
            </a:r>
          </a:p>
          <a:p>
            <a:r>
              <a:rPr lang="en-US" sz="2800" b="1" dirty="0" smtClean="0"/>
              <a:t>Excellent graphing engine </a:t>
            </a:r>
            <a:r>
              <a:rPr lang="en-US" sz="2800" dirty="0" smtClean="0"/>
              <a:t>– plot nice graphs with built-in functions and external packages like ggplot2 and heatmap.2</a:t>
            </a:r>
          </a:p>
          <a:p>
            <a:r>
              <a:rPr lang="en-US" sz="2800" b="1" dirty="0" smtClean="0"/>
              <a:t>Easy to Use </a:t>
            </a:r>
            <a:r>
              <a:rPr lang="en-US" sz="2800" dirty="0" smtClean="0"/>
              <a:t>– do more with less so you can spend more time thinking about the problem you are trying to solve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6675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A74DE951-B9F4-4D2A-A023-6CE04BE96B0E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31763" y="1546225"/>
            <a:ext cx="4808537" cy="1695450"/>
            <a:chOff x="83" y="596"/>
            <a:chExt cx="3029" cy="1068"/>
          </a:xfrm>
        </p:grpSpPr>
        <p:sp>
          <p:nvSpPr>
            <p:cNvPr id="4116" name="Oval 10"/>
            <p:cNvSpPr>
              <a:spLocks noChangeArrowheads="1"/>
            </p:cNvSpPr>
            <p:nvPr/>
          </p:nvSpPr>
          <p:spPr bwMode="auto">
            <a:xfrm>
              <a:off x="1624" y="604"/>
              <a:ext cx="1488" cy="1060"/>
            </a:xfrm>
            <a:prstGeom prst="ellipse">
              <a:avLst/>
            </a:prstGeom>
            <a:solidFill>
              <a:srgbClr val="C0AF8E">
                <a:alpha val="67058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latin typeface="Calibri" pitchFamily="34" charset="0"/>
              </a:endParaRPr>
            </a:p>
          </p:txBody>
        </p:sp>
        <p:sp>
          <p:nvSpPr>
            <p:cNvPr id="4117" name="Text Box 11"/>
            <p:cNvSpPr txBox="1">
              <a:spLocks noChangeArrowheads="1"/>
            </p:cNvSpPr>
            <p:nvPr/>
          </p:nvSpPr>
          <p:spPr bwMode="auto">
            <a:xfrm>
              <a:off x="83" y="596"/>
              <a:ext cx="194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Char char="•"/>
                <a:tabLst>
                  <a:tab pos="171450" algn="l"/>
                </a:tabLst>
              </a:pPr>
              <a:r>
                <a:rPr lang="en-US" altLang="ko-KR" sz="1800">
                  <a:ea typeface="굴림" pitchFamily="34" charset="-127"/>
                </a:rPr>
                <a:t> Statistics &amp; Data Mining</a:t>
              </a:r>
            </a:p>
            <a:p>
              <a:pPr>
                <a:buFontTx/>
                <a:buChar char="•"/>
                <a:tabLst>
                  <a:tab pos="171450" algn="l"/>
                </a:tabLst>
              </a:pPr>
              <a:r>
                <a:rPr lang="en-US" altLang="ko-KR" sz="1800">
                  <a:ea typeface="굴림" pitchFamily="34" charset="-127"/>
                </a:rPr>
                <a:t> </a:t>
              </a:r>
              <a:r>
                <a:rPr lang="en-US" altLang="ko-KR" sz="1800" b="1">
                  <a:ea typeface="굴림" pitchFamily="34" charset="-127"/>
                </a:rPr>
                <a:t>Commercial </a:t>
              </a:r>
              <a:endParaRPr lang="en-US" sz="1800" b="1"/>
            </a:p>
          </p:txBody>
        </p:sp>
        <p:pic>
          <p:nvPicPr>
            <p:cNvPr id="4118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 l="53751" t="33530" r="36552" b="54668"/>
            <a:stretch>
              <a:fillRect/>
            </a:stretch>
          </p:blipFill>
          <p:spPr bwMode="auto">
            <a:xfrm>
              <a:off x="1921" y="738"/>
              <a:ext cx="538" cy="4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</p:pic>
        <p:pic>
          <p:nvPicPr>
            <p:cNvPr id="4119" name="Picture 22" descr="SA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96" y="1017"/>
              <a:ext cx="856" cy="238"/>
            </a:xfrm>
            <a:prstGeom prst="rect">
              <a:avLst/>
            </a:prstGeom>
            <a:noFill/>
            <a:ln w="15875">
              <a:solidFill>
                <a:srgbClr val="0066CC"/>
              </a:solidFill>
              <a:miter lim="800000"/>
              <a:headEnd/>
              <a:tailEnd/>
            </a:ln>
          </p:spPr>
        </p:pic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29000" y="2647950"/>
            <a:ext cx="5540375" cy="3190875"/>
            <a:chOff x="2160" y="1248"/>
            <a:chExt cx="3406" cy="2010"/>
          </a:xfrm>
        </p:grpSpPr>
        <p:sp>
          <p:nvSpPr>
            <p:cNvPr id="296968" name="Oval 8"/>
            <p:cNvSpPr>
              <a:spLocks noChangeArrowheads="1"/>
            </p:cNvSpPr>
            <p:nvPr/>
          </p:nvSpPr>
          <p:spPr bwMode="auto">
            <a:xfrm>
              <a:off x="2160" y="1248"/>
              <a:ext cx="1488" cy="1008"/>
            </a:xfrm>
            <a:prstGeom prst="ellipse">
              <a:avLst/>
            </a:prstGeom>
            <a:solidFill>
              <a:srgbClr val="FF6600">
                <a:alpha val="6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112" name="Text Box 13"/>
            <p:cNvSpPr txBox="1">
              <a:spLocks noChangeArrowheads="1"/>
            </p:cNvSpPr>
            <p:nvPr/>
          </p:nvSpPr>
          <p:spPr bwMode="auto">
            <a:xfrm>
              <a:off x="3024" y="2188"/>
              <a:ext cx="208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>
                  <a:ea typeface="굴림" pitchFamily="34" charset="-127"/>
                </a:rPr>
                <a:t>Statistical computing and graphics</a:t>
              </a:r>
              <a:r>
                <a:rPr lang="en-US" altLang="ko-KR" sz="1800" b="1">
                  <a:latin typeface="Verdana" pitchFamily="34" charset="0"/>
                  <a:ea typeface="굴림" pitchFamily="34" charset="-127"/>
                </a:rPr>
                <a:t> </a:t>
              </a:r>
              <a:endParaRPr lang="en-US" sz="1800" b="1">
                <a:latin typeface="Verdana" pitchFamily="34" charset="0"/>
              </a:endParaRPr>
            </a:p>
          </p:txBody>
        </p:sp>
        <p:pic>
          <p:nvPicPr>
            <p:cNvPr id="4113" name="Picture 17" descr="Rlogo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6000" contrast="6000"/>
            </a:blip>
            <a:srcRect/>
            <a:stretch>
              <a:fillRect/>
            </a:stretch>
          </p:blipFill>
          <p:spPr bwMode="auto">
            <a:xfrm>
              <a:off x="2592" y="1344"/>
              <a:ext cx="91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3046" y="2562"/>
              <a:ext cx="177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Calibri" pitchFamily="34" charset="0"/>
                </a:rPr>
                <a:t>http://www.r-project.org</a:t>
              </a:r>
            </a:p>
          </p:txBody>
        </p:sp>
        <p:sp>
          <p:nvSpPr>
            <p:cNvPr id="4115" name="Text Box 19"/>
            <p:cNvSpPr txBox="1">
              <a:spLocks noChangeArrowheads="1"/>
            </p:cNvSpPr>
            <p:nvPr/>
          </p:nvSpPr>
          <p:spPr bwMode="auto">
            <a:xfrm>
              <a:off x="3022" y="2738"/>
              <a:ext cx="254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Char char="•"/>
                <a:tabLst>
                  <a:tab pos="171450" algn="l"/>
                </a:tabLst>
              </a:pPr>
              <a:r>
                <a:rPr lang="en-US" sz="1600"/>
                <a:t> Developed by </a:t>
              </a:r>
              <a:r>
                <a:rPr lang="en-US" sz="1600" b="1"/>
                <a:t>R</a:t>
              </a:r>
              <a:r>
                <a:rPr lang="en-US" sz="1600"/>
                <a:t>. Gentleman &amp; </a:t>
              </a:r>
              <a:r>
                <a:rPr lang="en-US" sz="1600" b="1"/>
                <a:t>R</a:t>
              </a:r>
              <a:r>
                <a:rPr lang="en-US" sz="1600"/>
                <a:t>. Ihaka</a:t>
              </a:r>
            </a:p>
            <a:p>
              <a:pPr>
                <a:buFontTx/>
                <a:buChar char="•"/>
                <a:tabLst>
                  <a:tab pos="171450" algn="l"/>
                </a:tabLst>
              </a:pPr>
              <a:r>
                <a:rPr lang="en-US" sz="1600"/>
                <a:t> Expanded by community as </a:t>
              </a:r>
              <a:r>
                <a:rPr lang="en-US" sz="1600" b="1"/>
                <a:t>open source</a:t>
              </a:r>
            </a:p>
            <a:p>
              <a:pPr>
                <a:buFontTx/>
                <a:buChar char="•"/>
                <a:tabLst>
                  <a:tab pos="171450" algn="l"/>
                </a:tabLst>
              </a:pPr>
              <a:r>
                <a:rPr lang="en-US" sz="1600"/>
                <a:t> Statistically rich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08188" y="3529013"/>
            <a:ext cx="2814637" cy="2740025"/>
            <a:chOff x="1265" y="1845"/>
            <a:chExt cx="1773" cy="1726"/>
          </a:xfrm>
        </p:grpSpPr>
        <p:sp>
          <p:nvSpPr>
            <p:cNvPr id="4108" name="Oval 9"/>
            <p:cNvSpPr>
              <a:spLocks noChangeArrowheads="1"/>
            </p:cNvSpPr>
            <p:nvPr/>
          </p:nvSpPr>
          <p:spPr bwMode="auto">
            <a:xfrm>
              <a:off x="1550" y="1845"/>
              <a:ext cx="1488" cy="1008"/>
            </a:xfrm>
            <a:prstGeom prst="ellipse">
              <a:avLst/>
            </a:prstGeom>
            <a:solidFill>
              <a:srgbClr val="33CCCC">
                <a:alpha val="67058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latin typeface="Calibri" pitchFamily="34" charset="0"/>
              </a:endParaRPr>
            </a:p>
          </p:txBody>
        </p:sp>
        <p:sp>
          <p:nvSpPr>
            <p:cNvPr id="4109" name="Text Box 12"/>
            <p:cNvSpPr txBox="1">
              <a:spLocks noChangeArrowheads="1"/>
            </p:cNvSpPr>
            <p:nvPr/>
          </p:nvSpPr>
          <p:spPr bwMode="auto">
            <a:xfrm>
              <a:off x="1265" y="2821"/>
              <a:ext cx="1615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Char char="•"/>
                <a:tabLst>
                  <a:tab pos="171450" algn="l"/>
                </a:tabLst>
              </a:pPr>
              <a:r>
                <a:rPr lang="en-US" altLang="ko-KR" sz="1800">
                  <a:ea typeface="굴림" pitchFamily="34" charset="-127"/>
                </a:rPr>
                <a:t> Data Visualization 	and analysis platform</a:t>
              </a:r>
            </a:p>
            <a:p>
              <a:pPr>
                <a:buFontTx/>
                <a:buChar char="•"/>
                <a:tabLst>
                  <a:tab pos="171450" algn="l"/>
                </a:tabLst>
              </a:pPr>
              <a:r>
                <a:rPr lang="en-US" altLang="ko-KR" sz="1800">
                  <a:ea typeface="굴림" pitchFamily="34" charset="-127"/>
                </a:rPr>
                <a:t> Image processing, 	vector computing </a:t>
              </a:r>
              <a:endParaRPr lang="en-US" sz="1800"/>
            </a:p>
          </p:txBody>
        </p:sp>
        <p:pic>
          <p:nvPicPr>
            <p:cNvPr id="4110" name="Picture 16" descr="IDL logo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06" y="2308"/>
              <a:ext cx="1014" cy="252"/>
            </a:xfrm>
            <a:prstGeom prst="rect">
              <a:avLst/>
            </a:prstGeom>
            <a:noFill/>
            <a:ln w="22225">
              <a:solidFill>
                <a:srgbClr val="3366FF"/>
              </a:solidFill>
              <a:miter lim="800000"/>
              <a:headEnd/>
              <a:tailEnd/>
            </a:ln>
          </p:spPr>
        </p:pic>
      </p:grpSp>
      <p:sp>
        <p:nvSpPr>
          <p:cNvPr id="4102" name="Rectangle 7"/>
          <p:cNvSpPr>
            <a:spLocks noGrp="1"/>
          </p:cNvSpPr>
          <p:nvPr>
            <p:ph type="title" idx="4294967295"/>
          </p:nvPr>
        </p:nvSpPr>
        <p:spPr>
          <a:xfrm>
            <a:off x="251520" y="332656"/>
            <a:ext cx="8661400" cy="620712"/>
          </a:xfrm>
        </p:spPr>
        <p:txBody>
          <a:bodyPr/>
          <a:lstStyle/>
          <a:p>
            <a:pPr eaLnBrk="1" hangingPunct="1"/>
            <a:r>
              <a:rPr lang="en-US" sz="4400" dirty="0" smtClean="0"/>
              <a:t>Why R?</a:t>
            </a:r>
            <a:endParaRPr lang="en-US" sz="4400" i="1" dirty="0" smtClean="0">
              <a:solidFill>
                <a:srgbClr val="CC3300"/>
              </a:solidFill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0" y="2581275"/>
            <a:ext cx="3886200" cy="2409825"/>
            <a:chOff x="48" y="1248"/>
            <a:chExt cx="2448" cy="1518"/>
          </a:xfrm>
        </p:grpSpPr>
        <p:sp>
          <p:nvSpPr>
            <p:cNvPr id="4105" name="Oval 10"/>
            <p:cNvSpPr>
              <a:spLocks noChangeArrowheads="1"/>
            </p:cNvSpPr>
            <p:nvPr/>
          </p:nvSpPr>
          <p:spPr bwMode="auto">
            <a:xfrm>
              <a:off x="1008" y="1248"/>
              <a:ext cx="1488" cy="1008"/>
            </a:xfrm>
            <a:prstGeom prst="ellipse">
              <a:avLst/>
            </a:prstGeom>
            <a:solidFill>
              <a:srgbClr val="99CC00">
                <a:alpha val="67058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latin typeface="Calibri" pitchFamily="34" charset="0"/>
              </a:endParaRPr>
            </a:p>
          </p:txBody>
        </p:sp>
        <p:sp>
          <p:nvSpPr>
            <p:cNvPr id="4106" name="Text Box 11"/>
            <p:cNvSpPr txBox="1">
              <a:spLocks noChangeArrowheads="1"/>
            </p:cNvSpPr>
            <p:nvPr/>
          </p:nvSpPr>
          <p:spPr bwMode="auto">
            <a:xfrm>
              <a:off x="48" y="2189"/>
              <a:ext cx="160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Char char="•"/>
                <a:tabLst>
                  <a:tab pos="171450" algn="l"/>
                </a:tabLst>
              </a:pPr>
              <a:r>
                <a:rPr lang="en-US" altLang="ko-KR" sz="1800">
                  <a:ea typeface="굴림" pitchFamily="34" charset="-127"/>
                </a:rPr>
                <a:t> Technical computing</a:t>
              </a:r>
            </a:p>
            <a:p>
              <a:pPr>
                <a:buFontTx/>
                <a:buChar char="•"/>
                <a:tabLst>
                  <a:tab pos="171450" algn="l"/>
                </a:tabLst>
              </a:pPr>
              <a:r>
                <a:rPr lang="en-US" altLang="ko-KR" sz="1800">
                  <a:ea typeface="굴림" pitchFamily="34" charset="-127"/>
                </a:rPr>
                <a:t> Matrix and vector 	formulations </a:t>
              </a:r>
              <a:endParaRPr lang="en-US" sz="1800"/>
            </a:p>
          </p:txBody>
        </p:sp>
        <p:pic>
          <p:nvPicPr>
            <p:cNvPr id="4107" name="Picture 14" descr="matlab_logo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10" y="1396"/>
              <a:ext cx="734" cy="717"/>
            </a:xfrm>
            <a:prstGeom prst="rect">
              <a:avLst/>
            </a:prstGeom>
            <a:noFill/>
            <a:ln w="22225">
              <a:solidFill>
                <a:srgbClr val="99CC00"/>
              </a:solidFill>
              <a:miter lim="800000"/>
              <a:headEnd/>
              <a:tailEnd/>
            </a:ln>
          </p:spPr>
        </p:pic>
      </p:grpSp>
      <p:sp>
        <p:nvSpPr>
          <p:cNvPr id="197657" name="Oval 25"/>
          <p:cNvSpPr>
            <a:spLocks noChangeArrowheads="1"/>
          </p:cNvSpPr>
          <p:nvPr/>
        </p:nvSpPr>
        <p:spPr bwMode="auto">
          <a:xfrm>
            <a:off x="7543800" y="5257800"/>
            <a:ext cx="1600200" cy="428625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6675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78290618-9800-4E1C-A15B-A04518F2CCAD}" type="slidenum">
              <a:rPr lang="en-US"/>
              <a:pPr/>
              <a:t>6</a:t>
            </a:fld>
            <a:endParaRPr lang="en-US"/>
          </a:p>
        </p:txBody>
      </p:sp>
      <p:sp>
        <p:nvSpPr>
          <p:cNvPr id="5123" name="Title 1"/>
          <p:cNvSpPr>
            <a:spLocks noGrp="1"/>
          </p:cNvSpPr>
          <p:nvPr>
            <p:ph type="title" idx="4294967295"/>
          </p:nvPr>
        </p:nvSpPr>
        <p:spPr>
          <a:xfrm>
            <a:off x="251520" y="260648"/>
            <a:ext cx="8534400" cy="769938"/>
          </a:xfrm>
        </p:spPr>
        <p:txBody>
          <a:bodyPr/>
          <a:lstStyle/>
          <a:p>
            <a:pPr eaLnBrk="1" hangingPunct="1"/>
            <a:r>
              <a:rPr lang="en-US" dirty="0" smtClean="0"/>
              <a:t>The Programmer’s Dilemma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866900" y="1600200"/>
            <a:ext cx="6546850" cy="4883150"/>
            <a:chOff x="1176" y="1008"/>
            <a:chExt cx="4124" cy="3076"/>
          </a:xfrm>
        </p:grpSpPr>
        <p:sp>
          <p:nvSpPr>
            <p:cNvPr id="39" name="Freeform 38"/>
            <p:cNvSpPr/>
            <p:nvPr/>
          </p:nvSpPr>
          <p:spPr>
            <a:xfrm>
              <a:off x="2319" y="1647"/>
              <a:ext cx="2505" cy="2430"/>
            </a:xfrm>
            <a:custGeom>
              <a:avLst/>
              <a:gdLst>
                <a:gd name="connsiteX0" fmla="*/ 3958542 w 3958542"/>
                <a:gd name="connsiteY0" fmla="*/ 2176041 h 3842795"/>
                <a:gd name="connsiteX1" fmla="*/ 3946967 w 3958542"/>
                <a:gd name="connsiteY1" fmla="*/ 0 h 3842795"/>
                <a:gd name="connsiteX2" fmla="*/ 0 w 3958542"/>
                <a:gd name="connsiteY2" fmla="*/ 2095018 h 3842795"/>
                <a:gd name="connsiteX3" fmla="*/ 1053297 w 3958542"/>
                <a:gd name="connsiteY3" fmla="*/ 3842795 h 3842795"/>
                <a:gd name="connsiteX4" fmla="*/ 1053297 w 3958542"/>
                <a:gd name="connsiteY4" fmla="*/ 3842795 h 38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8542" h="3842795">
                  <a:moveTo>
                    <a:pt x="3958542" y="2176041"/>
                  </a:moveTo>
                  <a:cubicBezTo>
                    <a:pt x="3954684" y="1450694"/>
                    <a:pt x="3950825" y="725347"/>
                    <a:pt x="3946967" y="0"/>
                  </a:cubicBezTo>
                  <a:lnTo>
                    <a:pt x="0" y="2095018"/>
                  </a:lnTo>
                  <a:lnTo>
                    <a:pt x="1053297" y="3842795"/>
                  </a:lnTo>
                  <a:lnTo>
                    <a:pt x="1053297" y="384279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200" y="2860"/>
              <a:ext cx="2700" cy="1224"/>
              <a:chOff x="1828800" y="2971800"/>
              <a:chExt cx="5867400" cy="3200400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1828800" y="4572000"/>
                <a:ext cx="4876800" cy="1600200"/>
                <a:chOff x="1828800" y="4572000"/>
                <a:chExt cx="4876800" cy="1600200"/>
              </a:xfrm>
            </p:grpSpPr>
            <p:sp>
              <p:nvSpPr>
                <p:cNvPr id="4" name="Flowchart: Data 3"/>
                <p:cNvSpPr/>
                <p:nvPr/>
              </p:nvSpPr>
              <p:spPr>
                <a:xfrm>
                  <a:off x="1828800" y="4572000"/>
                  <a:ext cx="4876462" cy="685053"/>
                </a:xfrm>
                <a:prstGeom prst="flowChartInputOutput">
                  <a:avLst/>
                </a:prstGeom>
                <a:gradFill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sz="1800" b="1">
                    <a:solidFill>
                      <a:srgbClr val="202020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828800" y="5257053"/>
                  <a:ext cx="3885523" cy="91514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Assembly</a:t>
                  </a:r>
                </a:p>
              </p:txBody>
            </p:sp>
          </p:grpSp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2819400" y="2971800"/>
                <a:ext cx="4876800" cy="1600200"/>
                <a:chOff x="1828800" y="4572000"/>
                <a:chExt cx="4876800" cy="1600200"/>
              </a:xfrm>
            </p:grpSpPr>
            <p:sp>
              <p:nvSpPr>
                <p:cNvPr id="8" name="Flowchart: Data 7"/>
                <p:cNvSpPr/>
                <p:nvPr/>
              </p:nvSpPr>
              <p:spPr>
                <a:xfrm>
                  <a:off x="1829138" y="4572000"/>
                  <a:ext cx="4876462" cy="685053"/>
                </a:xfrm>
                <a:prstGeom prst="flowChartInputOutput">
                  <a:avLst/>
                </a:prstGeom>
                <a:gradFill>
                  <a:gsLst>
                    <a:gs pos="50000">
                      <a:srgbClr val="999933"/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829138" y="5257053"/>
                  <a:ext cx="3885523" cy="91514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Functional languages 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(C, Fortran)</a:t>
                  </a:r>
                </a:p>
              </p:txBody>
            </p:sp>
          </p:grp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2114" y="1636"/>
              <a:ext cx="2700" cy="1224"/>
              <a:chOff x="1828800" y="2971800"/>
              <a:chExt cx="5867400" cy="3200400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1828800" y="4572000"/>
                <a:ext cx="4876800" cy="1600200"/>
                <a:chOff x="1828800" y="4572000"/>
                <a:chExt cx="4876800" cy="1600200"/>
              </a:xfrm>
            </p:grpSpPr>
            <p:sp>
              <p:nvSpPr>
                <p:cNvPr id="16" name="Flowchart: Data 3"/>
                <p:cNvSpPr/>
                <p:nvPr/>
              </p:nvSpPr>
              <p:spPr>
                <a:xfrm>
                  <a:off x="1828800" y="4572000"/>
                  <a:ext cx="4876462" cy="685053"/>
                </a:xfrm>
                <a:prstGeom prst="flowChartInputOutput">
                  <a:avLst/>
                </a:prstGeom>
                <a:gradFill>
                  <a:gsLst>
                    <a:gs pos="50000">
                      <a:srgbClr val="CC9900"/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828800" y="5257053"/>
                  <a:ext cx="3885523" cy="91514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Object Oriented 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(C++, Java)</a:t>
                  </a:r>
                </a:p>
              </p:txBody>
            </p:sp>
          </p:grpSp>
          <p:grpSp>
            <p:nvGrpSpPr>
              <p:cNvPr id="12" name="Group 6"/>
              <p:cNvGrpSpPr>
                <a:grpSpLocks/>
              </p:cNvGrpSpPr>
              <p:nvPr/>
            </p:nvGrpSpPr>
            <p:grpSpPr bwMode="auto">
              <a:xfrm>
                <a:off x="2819400" y="2971800"/>
                <a:ext cx="4876800" cy="1600200"/>
                <a:chOff x="1828800" y="4572000"/>
                <a:chExt cx="4876800" cy="1600200"/>
              </a:xfrm>
            </p:grpSpPr>
            <p:sp>
              <p:nvSpPr>
                <p:cNvPr id="14" name="Flowchart: Data 13"/>
                <p:cNvSpPr/>
                <p:nvPr/>
              </p:nvSpPr>
              <p:spPr>
                <a:xfrm>
                  <a:off x="1829138" y="4572000"/>
                  <a:ext cx="4876462" cy="685053"/>
                </a:xfrm>
                <a:prstGeom prst="flowChartInputOutput">
                  <a:avLst/>
                </a:prstGeom>
                <a:gradFill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sz="1800" b="1">
                    <a:solidFill>
                      <a:srgbClr val="202020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829138" y="5257053"/>
                  <a:ext cx="3885523" cy="91514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Scripting 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(R, MATLAB, IDL)</a:t>
                  </a:r>
                </a:p>
              </p:txBody>
            </p:sp>
          </p:grpSp>
        </p:grpSp>
        <p:cxnSp>
          <p:nvCxnSpPr>
            <p:cNvPr id="33" name="Straight Connector 32"/>
            <p:cNvCxnSpPr/>
            <p:nvPr/>
          </p:nvCxnSpPr>
          <p:spPr>
            <a:xfrm rot="5400000">
              <a:off x="4114" y="2336"/>
              <a:ext cx="1400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989" y="3028"/>
              <a:ext cx="1826" cy="105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1" name="Text Box 34"/>
            <p:cNvSpPr txBox="1">
              <a:spLocks noChangeArrowheads="1"/>
            </p:cNvSpPr>
            <p:nvPr/>
          </p:nvSpPr>
          <p:spPr bwMode="auto">
            <a:xfrm rot="-1800000">
              <a:off x="2882" y="3399"/>
              <a:ext cx="154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800080"/>
                  </a:solidFill>
                  <a:latin typeface="Calibri" pitchFamily="34" charset="0"/>
                </a:rPr>
                <a:t>Low-Level Languages</a:t>
              </a:r>
            </a:p>
          </p:txBody>
        </p:sp>
        <p:sp>
          <p:nvSpPr>
            <p:cNvPr id="5132" name="Text Box 35"/>
            <p:cNvSpPr txBox="1">
              <a:spLocks noChangeArrowheads="1"/>
            </p:cNvSpPr>
            <p:nvPr/>
          </p:nvSpPr>
          <p:spPr bwMode="auto">
            <a:xfrm rot="-1938292">
              <a:off x="3837" y="1794"/>
              <a:ext cx="1463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solidFill>
                    <a:srgbClr val="800080"/>
                  </a:solidFill>
                  <a:latin typeface="Calibri" pitchFamily="34" charset="0"/>
                </a:rPr>
                <a:t>High-</a:t>
              </a:r>
            </a:p>
          </p:txBody>
        </p:sp>
        <p:sp>
          <p:nvSpPr>
            <p:cNvPr id="5133" name="Text Box 35"/>
            <p:cNvSpPr txBox="1">
              <a:spLocks noChangeArrowheads="1"/>
            </p:cNvSpPr>
            <p:nvPr/>
          </p:nvSpPr>
          <p:spPr bwMode="auto">
            <a:xfrm rot="-1938292">
              <a:off x="3741" y="2226"/>
              <a:ext cx="1463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solidFill>
                    <a:srgbClr val="800080"/>
                  </a:solidFill>
                  <a:latin typeface="Calibri" pitchFamily="34" charset="0"/>
                </a:rPr>
                <a:t>Languages</a:t>
              </a:r>
            </a:p>
          </p:txBody>
        </p:sp>
        <p:sp>
          <p:nvSpPr>
            <p:cNvPr id="5134" name="Text Box 35"/>
            <p:cNvSpPr txBox="1">
              <a:spLocks noChangeArrowheads="1"/>
            </p:cNvSpPr>
            <p:nvPr/>
          </p:nvSpPr>
          <p:spPr bwMode="auto">
            <a:xfrm rot="-1938292">
              <a:off x="3820" y="1986"/>
              <a:ext cx="1463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solidFill>
                    <a:srgbClr val="800080"/>
                  </a:solidFill>
                  <a:latin typeface="Calibri" pitchFamily="34" charset="0"/>
                </a:rPr>
                <a:t>Level 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65" y="1043"/>
              <a:ext cx="1175" cy="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b="1" dirty="0">
                  <a:ln w="12700">
                    <a:solidFill>
                      <a:srgbClr val="8B1185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n-lt"/>
                  <a:cs typeface="+mn-cs"/>
                </a:rPr>
                <a:t>Productivity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76" y="1424"/>
              <a:ext cx="1239" cy="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b="1" dirty="0">
                  <a:ln w="12700">
                    <a:solidFill>
                      <a:srgbClr val="8B1185"/>
                    </a:solidFill>
                    <a:prstDash val="solid"/>
                  </a:ln>
                  <a:solidFill>
                    <a:srgbClr val="99FF99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n-lt"/>
                  <a:cs typeface="+mn-cs"/>
                </a:rPr>
                <a:t>Performance</a:t>
              </a:r>
            </a:p>
          </p:txBody>
        </p:sp>
        <p:sp>
          <p:nvSpPr>
            <p:cNvPr id="42" name="Cube 41"/>
            <p:cNvSpPr/>
            <p:nvPr/>
          </p:nvSpPr>
          <p:spPr>
            <a:xfrm>
              <a:off x="1200" y="2064"/>
              <a:ext cx="288" cy="1667"/>
            </a:xfrm>
            <a:prstGeom prst="cube">
              <a:avLst/>
            </a:prstGeom>
            <a:gradFill>
              <a:gsLst>
                <a:gs pos="0">
                  <a:srgbClr val="2F4700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0" scaled="0"/>
            </a:gradFill>
            <a:ln w="12700">
              <a:solidFill>
                <a:srgbClr val="808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1423" y="3304"/>
              <a:ext cx="288" cy="428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6" name="Cube 45"/>
            <p:cNvSpPr/>
            <p:nvPr/>
          </p:nvSpPr>
          <p:spPr>
            <a:xfrm>
              <a:off x="1653" y="2112"/>
              <a:ext cx="261" cy="1004"/>
            </a:xfrm>
            <a:prstGeom prst="cube">
              <a:avLst/>
            </a:prstGeom>
            <a:gradFill>
              <a:gsLst>
                <a:gs pos="0">
                  <a:srgbClr val="2F4700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0" scaled="0"/>
            </a:gradFill>
            <a:ln w="12700">
              <a:solidFill>
                <a:srgbClr val="808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" name="AutoShape 28"/>
            <p:cNvSpPr>
              <a:spLocks noChangeAspect="1" noChangeArrowheads="1"/>
            </p:cNvSpPr>
            <p:nvPr/>
          </p:nvSpPr>
          <p:spPr bwMode="auto">
            <a:xfrm>
              <a:off x="1855" y="2575"/>
              <a:ext cx="269" cy="5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7" name="Cube 46"/>
            <p:cNvSpPr/>
            <p:nvPr/>
          </p:nvSpPr>
          <p:spPr>
            <a:xfrm>
              <a:off x="2114" y="2016"/>
              <a:ext cx="232" cy="488"/>
            </a:xfrm>
            <a:prstGeom prst="cube">
              <a:avLst/>
            </a:prstGeom>
            <a:gradFill>
              <a:gsLst>
                <a:gs pos="0">
                  <a:srgbClr val="2F4700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0" scaled="0"/>
            </a:gradFill>
            <a:ln w="12700">
              <a:solidFill>
                <a:srgbClr val="808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" name="AutoShape 27"/>
            <p:cNvSpPr>
              <a:spLocks noChangeAspect="1" noChangeArrowheads="1"/>
            </p:cNvSpPr>
            <p:nvPr/>
          </p:nvSpPr>
          <p:spPr bwMode="auto">
            <a:xfrm>
              <a:off x="2292" y="1776"/>
              <a:ext cx="221" cy="728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8" name="Cube 47"/>
            <p:cNvSpPr/>
            <p:nvPr/>
          </p:nvSpPr>
          <p:spPr>
            <a:xfrm>
              <a:off x="2563" y="1607"/>
              <a:ext cx="227" cy="284"/>
            </a:xfrm>
            <a:prstGeom prst="cube">
              <a:avLst/>
            </a:prstGeom>
            <a:gradFill>
              <a:gsLst>
                <a:gs pos="0">
                  <a:srgbClr val="2F4700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0" scaled="0"/>
            </a:gradFill>
            <a:ln w="12700">
              <a:solidFill>
                <a:srgbClr val="808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0" name="AutoShape 29"/>
            <p:cNvSpPr>
              <a:spLocks noChangeAspect="1" noChangeArrowheads="1"/>
            </p:cNvSpPr>
            <p:nvPr/>
          </p:nvSpPr>
          <p:spPr bwMode="auto">
            <a:xfrm>
              <a:off x="2742" y="1008"/>
              <a:ext cx="201" cy="88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17122" name="Text Box 34"/>
          <p:cNvSpPr txBox="1">
            <a:spLocks noChangeArrowheads="1"/>
          </p:cNvSpPr>
          <p:nvPr/>
        </p:nvSpPr>
        <p:spPr bwMode="auto">
          <a:xfrm>
            <a:off x="6599238" y="947738"/>
            <a:ext cx="2397125" cy="1565275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Arial" charset="0"/>
              </a:rPr>
              <a:t>What programming language to use &amp; why?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5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884238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Features of R</a:t>
            </a: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82463" y="836712"/>
            <a:ext cx="858202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5425" indent="-225425">
              <a:spcBef>
                <a:spcPct val="60000"/>
              </a:spcBef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225425" indent="-225425">
              <a:spcBef>
                <a:spcPct val="60000"/>
              </a:spcBef>
            </a:pPr>
            <a:r>
              <a:rPr lang="en-US" sz="2800" b="1" dirty="0" smtClean="0">
                <a:solidFill>
                  <a:srgbClr val="000000"/>
                </a:solidFill>
              </a:rPr>
              <a:t>   R </a:t>
            </a:r>
            <a:r>
              <a:rPr lang="en-US" sz="2800" b="1" dirty="0">
                <a:solidFill>
                  <a:srgbClr val="000000"/>
                </a:solidFill>
              </a:rPr>
              <a:t>is an integrated suite of software for data manipulation, calculation, and graphical display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Effective </a:t>
            </a:r>
            <a:r>
              <a:rPr lang="en-US" sz="2800" dirty="0">
                <a:solidFill>
                  <a:srgbClr val="000000"/>
                </a:solidFill>
              </a:rPr>
              <a:t>data handling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Various operators for calculations on arrays/matrices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Graphical facilities for data analysis</a:t>
            </a:r>
          </a:p>
          <a:p>
            <a:pPr marL="225425" indent="-225425">
              <a:spcBef>
                <a:spcPct val="60000"/>
              </a:spcBef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Well-developed language including conditionals, loops, recursive functions and I/O capabilities.</a:t>
            </a:r>
          </a:p>
        </p:txBody>
      </p:sp>
      <p:pic>
        <p:nvPicPr>
          <p:cNvPr id="6148" name="Picture 7" descr="http://developer.r-project.org/Logo/Rlogo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161925"/>
            <a:ext cx="9525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Installation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Download R from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http://www.r-project.org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4300" b="1" dirty="0" err="1">
                <a:solidFill>
                  <a:srgbClr val="FF0000"/>
                </a:solidFill>
              </a:rPr>
              <a:t>Rstudio</a:t>
            </a:r>
            <a:r>
              <a:rPr lang="en-US" sz="4300" b="1" dirty="0">
                <a:solidFill>
                  <a:srgbClr val="FF0000"/>
                </a:solidFill>
              </a:rPr>
              <a:t> R IDE software at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http://www.rstudio.com</a:t>
            </a:r>
            <a:endParaRPr lang="en-US" sz="3200" dirty="0"/>
          </a:p>
          <a:p>
            <a:pPr>
              <a:buNone/>
            </a:pPr>
            <a:r>
              <a:rPr lang="en-SG" sz="2400" dirty="0" err="1" smtClean="0"/>
              <a:t>RStudio</a:t>
            </a:r>
            <a:r>
              <a:rPr lang="en-SG" sz="2400" dirty="0" smtClean="0"/>
              <a:t> IDE is a powerful and productive user interface for R. </a:t>
            </a:r>
          </a:p>
          <a:p>
            <a:pPr>
              <a:buNone/>
            </a:pPr>
            <a:endParaRPr lang="en-SG" sz="3200" dirty="0" smtClean="0"/>
          </a:p>
          <a:p>
            <a:pPr>
              <a:buNone/>
            </a:pPr>
            <a:r>
              <a:rPr lang="en-SG" sz="3200" dirty="0" smtClean="0"/>
              <a:t>Video: Simple Introduction of </a:t>
            </a:r>
            <a:r>
              <a:rPr lang="en-SG" sz="3200" dirty="0" err="1" smtClean="0"/>
              <a:t>Rstudio</a:t>
            </a:r>
            <a:r>
              <a:rPr lang="en-SG" sz="3200" dirty="0" smtClean="0"/>
              <a:t> IDE</a:t>
            </a:r>
            <a:endParaRPr lang="en-US" sz="2400" dirty="0" smtClean="0">
              <a:hlinkClick r:id="rId5"/>
            </a:endParaRPr>
          </a:p>
          <a:p>
            <a:pPr>
              <a:buNone/>
            </a:pPr>
            <a:r>
              <a:rPr lang="en-US" sz="2400" dirty="0" smtClean="0">
                <a:hlinkClick r:id="rId5"/>
              </a:rPr>
              <a:t>http://www.rstudio.com/products/RStudio/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6675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C43CAFCC-DC20-4112-A261-11B6A0916754}" type="slidenum">
              <a:rPr lang="en-US"/>
              <a:pPr/>
              <a:t>9</a:t>
            </a:fld>
            <a:endParaRPr lang="en-US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32656"/>
            <a:ext cx="8534400" cy="769938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Getting help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534400" cy="487545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From R GUI</a:t>
            </a:r>
            <a:endParaRPr lang="en-US" sz="2400" b="1" i="1" dirty="0" smtClean="0">
              <a:solidFill>
                <a:schemeClr val="tx1"/>
              </a:solidFill>
            </a:endParaRPr>
          </a:p>
          <a:p>
            <a:pPr lvl="1"/>
            <a:r>
              <a:rPr lang="en-US" b="0" i="1" dirty="0" smtClean="0"/>
              <a:t>help(</a:t>
            </a:r>
            <a:r>
              <a:rPr lang="en-US" b="0" i="1" dirty="0" err="1" smtClean="0"/>
              <a:t>function_name</a:t>
            </a:r>
            <a:r>
              <a:rPr lang="en-US" b="0" i="1" dirty="0" smtClean="0"/>
              <a:t>)</a:t>
            </a:r>
          </a:p>
          <a:p>
            <a:pPr lvl="2"/>
            <a:r>
              <a:rPr lang="en-US" i="1" dirty="0" smtClean="0"/>
              <a:t>help(</a:t>
            </a:r>
            <a:r>
              <a:rPr lang="en-US" i="1" dirty="0" err="1" smtClean="0"/>
              <a:t>prcomp</a:t>
            </a:r>
            <a:r>
              <a:rPr lang="en-US" i="1" dirty="0" smtClean="0"/>
              <a:t>)</a:t>
            </a:r>
          </a:p>
          <a:p>
            <a:pPr lvl="1"/>
            <a:r>
              <a:rPr lang="en-US" b="0" i="1" dirty="0" smtClean="0"/>
              <a:t>? </a:t>
            </a:r>
            <a:r>
              <a:rPr lang="en-US" b="0" i="1" dirty="0" err="1" smtClean="0"/>
              <a:t>function_name</a:t>
            </a:r>
            <a:endParaRPr lang="en-US" b="0" i="1" dirty="0" smtClean="0"/>
          </a:p>
          <a:p>
            <a:pPr lvl="2"/>
            <a:r>
              <a:rPr lang="en-US" i="1" dirty="0" smtClean="0"/>
              <a:t>?</a:t>
            </a:r>
            <a:r>
              <a:rPr lang="en-US" i="1" dirty="0" err="1" smtClean="0"/>
              <a:t>prcomp</a:t>
            </a:r>
            <a:endParaRPr lang="en-US" i="1" dirty="0" smtClean="0"/>
          </a:p>
          <a:p>
            <a:pPr lvl="1"/>
            <a:r>
              <a:rPr lang="en-US" b="0" i="1" dirty="0" err="1" smtClean="0"/>
              <a:t>help.search</a:t>
            </a:r>
            <a:r>
              <a:rPr lang="en-US" b="0" i="1" dirty="0" smtClean="0"/>
              <a:t>(“topic”)</a:t>
            </a:r>
          </a:p>
          <a:p>
            <a:pPr lvl="2"/>
            <a:r>
              <a:rPr lang="en-US" i="1" dirty="0" smtClean="0"/>
              <a:t>??topic</a:t>
            </a:r>
          </a:p>
          <a:p>
            <a:pPr eaLnBrk="1" hangingPunct="1"/>
            <a:r>
              <a:rPr lang="en-US" sz="2400" b="1" dirty="0" smtClean="0"/>
              <a:t>Search CRAN</a:t>
            </a:r>
          </a:p>
          <a:p>
            <a:pPr lvl="1" eaLnBrk="1" hangingPunct="1"/>
            <a:r>
              <a:rPr lang="en-US" dirty="0" smtClean="0">
                <a:hlinkClick r:id="rId3"/>
              </a:rPr>
              <a:t>http://www.r-project.org</a:t>
            </a:r>
            <a:endParaRPr lang="en-US" dirty="0" smtClean="0"/>
          </a:p>
          <a:p>
            <a:pPr eaLnBrk="1" hangingPunct="1"/>
            <a:r>
              <a:rPr lang="en-US" sz="2400" b="1" dirty="0" smtClean="0"/>
              <a:t>CRAN Task Views (for individual packages)</a:t>
            </a:r>
          </a:p>
          <a:p>
            <a:pPr lvl="1" eaLnBrk="1" hangingPunct="1"/>
            <a:r>
              <a:rPr lang="en-US" dirty="0" smtClean="0">
                <a:hlinkClick r:id="rId4"/>
              </a:rPr>
              <a:t>http://cran.cnr.berkeley.edu/web/views/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814</TotalTime>
  <Words>2482</Words>
  <Application>Microsoft Office PowerPoint</Application>
  <PresentationFormat>On-screen Show (4:3)</PresentationFormat>
  <Paragraphs>453</Paragraphs>
  <Slides>34</Slides>
  <Notes>24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Theme1</vt:lpstr>
      <vt:lpstr>R Introduction</vt:lpstr>
      <vt:lpstr>PowerPoint Presentation</vt:lpstr>
      <vt:lpstr>What is R and why do we use it?</vt:lpstr>
      <vt:lpstr>Why R?</vt:lpstr>
      <vt:lpstr>Why R?</vt:lpstr>
      <vt:lpstr>The Programmer’s Dilemma</vt:lpstr>
      <vt:lpstr>Features of R</vt:lpstr>
      <vt:lpstr>R Installation</vt:lpstr>
      <vt:lpstr>Getting help</vt:lpstr>
      <vt:lpstr>R Basics: Basic functions</vt:lpstr>
      <vt:lpstr>Variables and assignment</vt:lpstr>
      <vt:lpstr>Basic usage:  arithmetic in R</vt:lpstr>
      <vt:lpstr>Data Types in R</vt:lpstr>
      <vt:lpstr>Vectors and vector operations </vt:lpstr>
      <vt:lpstr>R Basics : Variable / Object assignment</vt:lpstr>
      <vt:lpstr>Matrices &amp; matrix operations </vt:lpstr>
      <vt:lpstr>Useful functions for vectors and matrices</vt:lpstr>
      <vt:lpstr>R Basics: data frames</vt:lpstr>
      <vt:lpstr>R Basics: Assessing data in dataframes</vt:lpstr>
      <vt:lpstr>R Basics: Object properties</vt:lpstr>
      <vt:lpstr>R Basics: Simple statistics </vt:lpstr>
      <vt:lpstr>R Basics: Simulation and Sampling Data</vt:lpstr>
      <vt:lpstr>R Basics: Defining and calling functions</vt:lpstr>
      <vt:lpstr>R Basics: Memory Management</vt:lpstr>
      <vt:lpstr>Graphical display and plotting</vt:lpstr>
      <vt:lpstr>R Basics: Graphical display and plotting</vt:lpstr>
      <vt:lpstr>Reading data from files</vt:lpstr>
      <vt:lpstr>Programming in R</vt:lpstr>
      <vt:lpstr>Conditional statements</vt:lpstr>
      <vt:lpstr>Loops</vt:lpstr>
      <vt:lpstr>Lists</vt:lpstr>
      <vt:lpstr>Writing your own functions</vt:lpstr>
      <vt:lpstr>Useful R links</vt:lpstr>
      <vt:lpstr>PowerPoint Presentation</vt:lpstr>
    </vt:vector>
  </TitlesOfParts>
  <Company>I2R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xlli</dc:creator>
  <cp:lastModifiedBy>Xiaoli Li</cp:lastModifiedBy>
  <cp:revision>104</cp:revision>
  <dcterms:created xsi:type="dcterms:W3CDTF">2014-09-21T03:30:09Z</dcterms:created>
  <dcterms:modified xsi:type="dcterms:W3CDTF">2015-10-20T15:15:47Z</dcterms:modified>
</cp:coreProperties>
</file>