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9/30/2022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hyperlink" Target="https://biz.libretexts.org/Courses/Kwantlen_Polytechnic_University/BUSI1215_Organizational_Behaviour/12%3A_Managing_Change/12.6%3A_Conclusion" TargetMode="Externa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761A1-026F-A610-D150-C9F0CE694D6B}"/>
              </a:ext>
            </a:extLst>
          </p:cNvPr>
          <p:cNvSpPr>
            <a:spLocks noGrp="1"/>
          </p:cNvSpPr>
          <p:nvPr>
            <p:ph type="ctrTitle"/>
          </p:nvPr>
        </p:nvSpPr>
        <p:spPr>
          <a:xfrm>
            <a:off x="1124856" y="1681238"/>
            <a:ext cx="7686524" cy="2177143"/>
          </a:xfrm>
        </p:spPr>
        <p:txBody>
          <a:bodyPr/>
          <a:lstStyle/>
          <a:p>
            <a:r>
              <a:rPr lang="en-US" sz="8000" dirty="0">
                <a:solidFill>
                  <a:schemeClr val="accent2">
                    <a:lumMod val="60000"/>
                    <a:lumOff val="40000"/>
                  </a:schemeClr>
                </a:solidFill>
              </a:rPr>
              <a:t>BUSINESS ORGANISATIONS </a:t>
            </a:r>
          </a:p>
        </p:txBody>
      </p:sp>
      <p:sp>
        <p:nvSpPr>
          <p:cNvPr id="4" name="TextBox 3">
            <a:extLst>
              <a:ext uri="{FF2B5EF4-FFF2-40B4-BE49-F238E27FC236}">
                <a16:creationId xmlns:a16="http://schemas.microsoft.com/office/drawing/2014/main" id="{027BC6BA-89C6-B79D-03E3-1D49388A41BD}"/>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
        <p:nvSpPr>
          <p:cNvPr id="5" name="TextBox 4">
            <a:extLst>
              <a:ext uri="{FF2B5EF4-FFF2-40B4-BE49-F238E27FC236}">
                <a16:creationId xmlns:a16="http://schemas.microsoft.com/office/drawing/2014/main" id="{58121957-0F38-1931-810B-AF3C04CC8D7D}"/>
              </a:ext>
            </a:extLst>
          </p:cNvPr>
          <p:cNvSpPr txBox="1"/>
          <p:nvPr/>
        </p:nvSpPr>
        <p:spPr>
          <a:xfrm>
            <a:off x="6602789" y="4145710"/>
            <a:ext cx="6677783" cy="2062103"/>
          </a:xfrm>
          <a:prstGeom prst="rect">
            <a:avLst/>
          </a:prstGeom>
          <a:noFill/>
        </p:spPr>
        <p:txBody>
          <a:bodyPr wrap="square" rtlCol="0">
            <a:spAutoFit/>
          </a:bodyPr>
          <a:lstStyle/>
          <a:p>
            <a:pPr marL="285750" indent="-285750" algn="l">
              <a:buFont typeface="Arial" panose="020B0604020202020204" pitchFamily="34" charset="0"/>
              <a:buChar char="•"/>
            </a:pPr>
            <a:r>
              <a:rPr lang="en-US" sz="3200" dirty="0">
                <a:solidFill>
                  <a:schemeClr val="accent5"/>
                </a:solidFill>
              </a:rPr>
              <a:t>NAME :- </a:t>
            </a:r>
            <a:r>
              <a:rPr lang="en-US" sz="3200" dirty="0"/>
              <a:t>Ch. Mohan Reddy</a:t>
            </a:r>
          </a:p>
          <a:p>
            <a:pPr marL="285750" indent="-285750" algn="l">
              <a:buFont typeface="Arial" panose="020B0604020202020204" pitchFamily="34" charset="0"/>
              <a:buChar char="•"/>
            </a:pPr>
            <a:r>
              <a:rPr lang="en-US" sz="3200" dirty="0">
                <a:solidFill>
                  <a:srgbClr val="C00000"/>
                </a:solidFill>
              </a:rPr>
              <a:t>REG NO:- </a:t>
            </a:r>
            <a:r>
              <a:rPr lang="en-US" sz="3200" dirty="0"/>
              <a:t>192110740</a:t>
            </a:r>
          </a:p>
          <a:p>
            <a:pPr marL="285750" indent="-285750" algn="l">
              <a:buFont typeface="Arial" panose="020B0604020202020204" pitchFamily="34" charset="0"/>
              <a:buChar char="•"/>
            </a:pPr>
            <a:r>
              <a:rPr lang="en-US" sz="3200" dirty="0">
                <a:solidFill>
                  <a:srgbClr val="C00000"/>
                </a:solidFill>
              </a:rPr>
              <a:t>DEPT :- </a:t>
            </a:r>
            <a:r>
              <a:rPr lang="en-US" sz="3200" dirty="0"/>
              <a:t>CSE</a:t>
            </a:r>
            <a:endParaRPr lang="en-US" sz="3200" dirty="0">
              <a:solidFill>
                <a:srgbClr val="C00000"/>
              </a:solidFill>
            </a:endParaRPr>
          </a:p>
          <a:p>
            <a:pPr marL="285750" indent="-285750" algn="l">
              <a:buFont typeface="Arial" panose="020B0604020202020204" pitchFamily="34" charset="0"/>
              <a:buChar char="•"/>
            </a:pPr>
            <a:endParaRPr lang="en-US" sz="3200" dirty="0">
              <a:solidFill>
                <a:schemeClr val="accent5"/>
              </a:solidFill>
            </a:endParaRPr>
          </a:p>
        </p:txBody>
      </p:sp>
      <p:pic>
        <p:nvPicPr>
          <p:cNvPr id="6" name="Picture 6">
            <a:extLst>
              <a:ext uri="{FF2B5EF4-FFF2-40B4-BE49-F238E27FC236}">
                <a16:creationId xmlns:a16="http://schemas.microsoft.com/office/drawing/2014/main" id="{A45B8B98-946C-1464-FB0B-A88D159B11AB}"/>
              </a:ext>
            </a:extLst>
          </p:cNvPr>
          <p:cNvPicPr>
            <a:picLocks noChangeAspect="1"/>
          </p:cNvPicPr>
          <p:nvPr/>
        </p:nvPicPr>
        <p:blipFill>
          <a:blip r:embed="rId2"/>
          <a:stretch>
            <a:fillRect/>
          </a:stretch>
        </p:blipFill>
        <p:spPr>
          <a:xfrm>
            <a:off x="9398000" y="0"/>
            <a:ext cx="2794000" cy="2794000"/>
          </a:xfrm>
          <a:prstGeom prst="rect">
            <a:avLst/>
          </a:prstGeom>
        </p:spPr>
      </p:pic>
    </p:spTree>
    <p:extLst>
      <p:ext uri="{BB962C8B-B14F-4D97-AF65-F5344CB8AC3E}">
        <p14:creationId xmlns:p14="http://schemas.microsoft.com/office/powerpoint/2010/main" val="884284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8D7B3-52DB-D55D-CB55-27608F41A449}"/>
              </a:ext>
            </a:extLst>
          </p:cNvPr>
          <p:cNvSpPr>
            <a:spLocks noGrp="1"/>
          </p:cNvSpPr>
          <p:nvPr>
            <p:ph type="title"/>
          </p:nvPr>
        </p:nvSpPr>
        <p:spPr/>
        <p:txBody>
          <a:bodyPr>
            <a:normAutofit fontScale="90000"/>
          </a:bodyPr>
          <a:lstStyle/>
          <a:p>
            <a:r>
              <a:rPr lang="en-US" sz="6000" dirty="0"/>
              <a:t>DISADVANTAGES OF PARTNERSHIP:-</a:t>
            </a:r>
          </a:p>
        </p:txBody>
      </p:sp>
      <p:sp>
        <p:nvSpPr>
          <p:cNvPr id="3" name="Content Placeholder 2">
            <a:extLst>
              <a:ext uri="{FF2B5EF4-FFF2-40B4-BE49-F238E27FC236}">
                <a16:creationId xmlns:a16="http://schemas.microsoft.com/office/drawing/2014/main" id="{AFB5ED81-32EF-E13D-0DB5-55C47ABCEF54}"/>
              </a:ext>
            </a:extLst>
          </p:cNvPr>
          <p:cNvSpPr>
            <a:spLocks noGrp="1"/>
          </p:cNvSpPr>
          <p:nvPr>
            <p:ph idx="1"/>
          </p:nvPr>
        </p:nvSpPr>
        <p:spPr>
          <a:xfrm>
            <a:off x="677334" y="2789541"/>
            <a:ext cx="8596668" cy="3880773"/>
          </a:xfrm>
        </p:spPr>
        <p:txBody>
          <a:bodyPr>
            <a:normAutofit/>
          </a:bodyPr>
          <a:lstStyle/>
          <a:p>
            <a:r>
              <a:rPr lang="en-US" sz="3200" b="0" i="0" dirty="0">
                <a:solidFill>
                  <a:srgbClr val="202124"/>
                </a:solidFill>
                <a:effectLst/>
                <a:latin typeface="Roboto" panose="02000000000000000000" pitchFamily="2" charset="0"/>
              </a:rPr>
              <a:t>Liabilities.</a:t>
            </a:r>
          </a:p>
          <a:p>
            <a:r>
              <a:rPr lang="en-US" sz="3200" b="0" i="0" dirty="0">
                <a:solidFill>
                  <a:srgbClr val="202124"/>
                </a:solidFill>
                <a:effectLst/>
                <a:latin typeface="Roboto" panose="02000000000000000000" pitchFamily="2" charset="0"/>
              </a:rPr>
              <a:t>Loss of Autonomy.</a:t>
            </a:r>
          </a:p>
          <a:p>
            <a:r>
              <a:rPr lang="en-US" sz="3200" dirty="0"/>
              <a:t>Emotional Conflict.</a:t>
            </a:r>
          </a:p>
          <a:p>
            <a:r>
              <a:rPr lang="en-US" sz="3200" dirty="0"/>
              <a:t>Future Selling Complications.</a:t>
            </a:r>
          </a:p>
          <a:p>
            <a:r>
              <a:rPr lang="en-US" sz="3200" b="0" i="0" dirty="0">
                <a:solidFill>
                  <a:srgbClr val="202124"/>
                </a:solidFill>
                <a:effectLst/>
                <a:latin typeface="Roboto" panose="02000000000000000000" pitchFamily="2" charset="0"/>
              </a:rPr>
              <a:t>Lack of Stability.</a:t>
            </a:r>
          </a:p>
          <a:p>
            <a:endParaRPr lang="en-US" sz="3200" dirty="0"/>
          </a:p>
        </p:txBody>
      </p:sp>
    </p:spTree>
    <p:extLst>
      <p:ext uri="{BB962C8B-B14F-4D97-AF65-F5344CB8AC3E}">
        <p14:creationId xmlns:p14="http://schemas.microsoft.com/office/powerpoint/2010/main" val="2032125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1F802-37A4-D98C-877E-E13778E14EF7}"/>
              </a:ext>
            </a:extLst>
          </p:cNvPr>
          <p:cNvSpPr>
            <a:spLocks noGrp="1"/>
          </p:cNvSpPr>
          <p:nvPr>
            <p:ph type="title"/>
          </p:nvPr>
        </p:nvSpPr>
        <p:spPr/>
        <p:txBody>
          <a:bodyPr>
            <a:normAutofit fontScale="90000"/>
          </a:bodyPr>
          <a:lstStyle/>
          <a:p>
            <a:r>
              <a:rPr lang="en-US" sz="6000" dirty="0"/>
              <a:t>HINDHU UNDIVIDED FAMILY:-</a:t>
            </a:r>
          </a:p>
        </p:txBody>
      </p:sp>
      <p:sp>
        <p:nvSpPr>
          <p:cNvPr id="3" name="Content Placeholder 2">
            <a:extLst>
              <a:ext uri="{FF2B5EF4-FFF2-40B4-BE49-F238E27FC236}">
                <a16:creationId xmlns:a16="http://schemas.microsoft.com/office/drawing/2014/main" id="{591B1613-A4AC-736A-2CDE-2B78D16A968E}"/>
              </a:ext>
            </a:extLst>
          </p:cNvPr>
          <p:cNvSpPr>
            <a:spLocks noGrp="1"/>
          </p:cNvSpPr>
          <p:nvPr>
            <p:ph idx="1"/>
          </p:nvPr>
        </p:nvSpPr>
        <p:spPr>
          <a:xfrm>
            <a:off x="677334" y="3079828"/>
            <a:ext cx="8596668" cy="3880773"/>
          </a:xfrm>
        </p:spPr>
        <p:txBody>
          <a:bodyPr>
            <a:normAutofit/>
          </a:bodyPr>
          <a:lstStyle/>
          <a:p>
            <a:r>
              <a:rPr lang="en-US" sz="3200" b="0" i="0" dirty="0">
                <a:solidFill>
                  <a:srgbClr val="4D5156"/>
                </a:solidFill>
                <a:effectLst/>
                <a:latin typeface="Roboto" panose="02000000000000000000" pitchFamily="2" charset="0"/>
              </a:rPr>
              <a:t>It refers to </a:t>
            </a:r>
            <a:r>
              <a:rPr lang="en-US" sz="3200" b="1" i="0" dirty="0">
                <a:solidFill>
                  <a:srgbClr val="4D5156"/>
                </a:solidFill>
                <a:effectLst/>
                <a:latin typeface="Roboto" panose="02000000000000000000" pitchFamily="2" charset="0"/>
              </a:rPr>
              <a:t>a form of business organization which is owned and carried on jointly by the members of the Hindu Undivided Family (HUF)</a:t>
            </a:r>
            <a:r>
              <a:rPr lang="en-US" sz="3200" b="0" i="0" dirty="0">
                <a:solidFill>
                  <a:srgbClr val="4D5156"/>
                </a:solidFill>
                <a:effectLst/>
                <a:latin typeface="Roboto" panose="02000000000000000000" pitchFamily="2" charset="0"/>
              </a:rPr>
              <a:t>. It is also known as Hindu Undivided Family Business.</a:t>
            </a:r>
            <a:endParaRPr lang="en-US" sz="3200" dirty="0"/>
          </a:p>
        </p:txBody>
      </p:sp>
    </p:spTree>
    <p:extLst>
      <p:ext uri="{BB962C8B-B14F-4D97-AF65-F5344CB8AC3E}">
        <p14:creationId xmlns:p14="http://schemas.microsoft.com/office/powerpoint/2010/main" val="1830348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BEAEC-A3CB-D2E7-DD3A-D6916CBD8249}"/>
              </a:ext>
            </a:extLst>
          </p:cNvPr>
          <p:cNvSpPr>
            <a:spLocks noGrp="1"/>
          </p:cNvSpPr>
          <p:nvPr>
            <p:ph type="title"/>
          </p:nvPr>
        </p:nvSpPr>
        <p:spPr/>
        <p:txBody>
          <a:bodyPr>
            <a:normAutofit fontScale="90000"/>
          </a:bodyPr>
          <a:lstStyle/>
          <a:p>
            <a:r>
              <a:rPr lang="en-US" sz="6000" dirty="0"/>
              <a:t>ADVANTAGES OF “HUF”:-</a:t>
            </a:r>
          </a:p>
        </p:txBody>
      </p:sp>
      <p:sp>
        <p:nvSpPr>
          <p:cNvPr id="3" name="Content Placeholder 2">
            <a:extLst>
              <a:ext uri="{FF2B5EF4-FFF2-40B4-BE49-F238E27FC236}">
                <a16:creationId xmlns:a16="http://schemas.microsoft.com/office/drawing/2014/main" id="{3519FFA6-3899-BBBD-EEF0-5A3B06F3C2B8}"/>
              </a:ext>
            </a:extLst>
          </p:cNvPr>
          <p:cNvSpPr>
            <a:spLocks noGrp="1"/>
          </p:cNvSpPr>
          <p:nvPr>
            <p:ph idx="1"/>
          </p:nvPr>
        </p:nvSpPr>
        <p:spPr/>
        <p:txBody>
          <a:bodyPr>
            <a:normAutofit/>
          </a:bodyPr>
          <a:lstStyle/>
          <a:p>
            <a:r>
              <a:rPr lang="en-US" sz="3200" b="0" i="0" dirty="0">
                <a:solidFill>
                  <a:srgbClr val="4D5156"/>
                </a:solidFill>
                <a:effectLst/>
                <a:latin typeface="Roboto" panose="02000000000000000000" pitchFamily="2" charset="0"/>
              </a:rPr>
              <a:t>However, under HUF, one can enjoy </a:t>
            </a:r>
            <a:r>
              <a:rPr lang="en-US" sz="3200" b="1" i="0" dirty="0">
                <a:solidFill>
                  <a:srgbClr val="4D5156"/>
                </a:solidFill>
                <a:effectLst/>
                <a:latin typeface="Roboto" panose="02000000000000000000" pitchFamily="2" charset="0"/>
              </a:rPr>
              <a:t>additional tax benefits on the rent of the land</a:t>
            </a:r>
            <a:r>
              <a:rPr lang="en-US" sz="3200" b="0" i="0" dirty="0">
                <a:solidFill>
                  <a:srgbClr val="4D5156"/>
                </a:solidFill>
                <a:effectLst/>
                <a:latin typeface="Roboto" panose="02000000000000000000" pitchFamily="2" charset="0"/>
              </a:rPr>
              <a:t>. For a HUF member, the taxes would be reduced to an amount of </a:t>
            </a:r>
            <a:r>
              <a:rPr lang="en-US" sz="3200" b="0" i="0" dirty="0" err="1">
                <a:solidFill>
                  <a:srgbClr val="4D5156"/>
                </a:solidFill>
                <a:effectLst/>
                <a:latin typeface="Roboto" panose="02000000000000000000" pitchFamily="2" charset="0"/>
              </a:rPr>
              <a:t>Rs</a:t>
            </a:r>
            <a:r>
              <a:rPr lang="en-US" sz="3200" b="0" i="0" dirty="0">
                <a:solidFill>
                  <a:srgbClr val="4D5156"/>
                </a:solidFill>
                <a:effectLst/>
                <a:latin typeface="Roboto" panose="02000000000000000000" pitchFamily="2" charset="0"/>
              </a:rPr>
              <a:t>. 60,000 to 70,000. That means you will be able to save tax around </a:t>
            </a:r>
            <a:r>
              <a:rPr lang="en-US" sz="3200" b="0" i="0" dirty="0" err="1">
                <a:solidFill>
                  <a:srgbClr val="4D5156"/>
                </a:solidFill>
                <a:effectLst/>
                <a:latin typeface="Roboto" panose="02000000000000000000" pitchFamily="2" charset="0"/>
              </a:rPr>
              <a:t>Rs</a:t>
            </a:r>
            <a:r>
              <a:rPr lang="en-US" sz="3200" b="0" i="0" dirty="0">
                <a:solidFill>
                  <a:srgbClr val="4D5156"/>
                </a:solidFill>
                <a:effectLst/>
                <a:latin typeface="Roboto" panose="02000000000000000000" pitchFamily="2" charset="0"/>
              </a:rPr>
              <a:t> 1,80,000- </a:t>
            </a:r>
            <a:r>
              <a:rPr lang="en-US" sz="3200" b="0" i="0" dirty="0" err="1">
                <a:solidFill>
                  <a:srgbClr val="4D5156"/>
                </a:solidFill>
                <a:effectLst/>
                <a:latin typeface="Roboto" panose="02000000000000000000" pitchFamily="2" charset="0"/>
              </a:rPr>
              <a:t>Rs</a:t>
            </a:r>
            <a:r>
              <a:rPr lang="en-US" sz="3200" b="0" i="0" dirty="0">
                <a:solidFill>
                  <a:srgbClr val="4D5156"/>
                </a:solidFill>
                <a:effectLst/>
                <a:latin typeface="Roboto" panose="02000000000000000000" pitchFamily="2" charset="0"/>
              </a:rPr>
              <a:t> 60,000=</a:t>
            </a:r>
            <a:r>
              <a:rPr lang="en-US" sz="3200" b="0" i="0" dirty="0" err="1">
                <a:solidFill>
                  <a:srgbClr val="4D5156"/>
                </a:solidFill>
                <a:effectLst/>
                <a:latin typeface="Roboto" panose="02000000000000000000" pitchFamily="2" charset="0"/>
              </a:rPr>
              <a:t>Rs</a:t>
            </a:r>
            <a:r>
              <a:rPr lang="en-US" sz="3200" b="0" i="0" dirty="0">
                <a:solidFill>
                  <a:srgbClr val="4D5156"/>
                </a:solidFill>
                <a:effectLst/>
                <a:latin typeface="Roboto" panose="02000000000000000000" pitchFamily="2" charset="0"/>
              </a:rPr>
              <a:t>.</a:t>
            </a:r>
            <a:endParaRPr lang="en-US" sz="3200" dirty="0"/>
          </a:p>
        </p:txBody>
      </p:sp>
    </p:spTree>
    <p:extLst>
      <p:ext uri="{BB962C8B-B14F-4D97-AF65-F5344CB8AC3E}">
        <p14:creationId xmlns:p14="http://schemas.microsoft.com/office/powerpoint/2010/main" val="1680693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1B5C5-754F-20E9-5129-78B8C5673D4D}"/>
              </a:ext>
            </a:extLst>
          </p:cNvPr>
          <p:cNvSpPr>
            <a:spLocks noGrp="1"/>
          </p:cNvSpPr>
          <p:nvPr>
            <p:ph type="title"/>
          </p:nvPr>
        </p:nvSpPr>
        <p:spPr/>
        <p:txBody>
          <a:bodyPr>
            <a:normAutofit fontScale="90000"/>
          </a:bodyPr>
          <a:lstStyle/>
          <a:p>
            <a:r>
              <a:rPr lang="en-US" sz="6000" dirty="0"/>
              <a:t>DISADVANTAGES OF “HUF”:-</a:t>
            </a:r>
          </a:p>
        </p:txBody>
      </p:sp>
      <p:sp>
        <p:nvSpPr>
          <p:cNvPr id="3" name="Content Placeholder 2">
            <a:extLst>
              <a:ext uri="{FF2B5EF4-FFF2-40B4-BE49-F238E27FC236}">
                <a16:creationId xmlns:a16="http://schemas.microsoft.com/office/drawing/2014/main" id="{7396A688-8265-60D4-F718-AD977F089156}"/>
              </a:ext>
            </a:extLst>
          </p:cNvPr>
          <p:cNvSpPr>
            <a:spLocks noGrp="1"/>
          </p:cNvSpPr>
          <p:nvPr>
            <p:ph idx="1"/>
          </p:nvPr>
        </p:nvSpPr>
        <p:spPr>
          <a:xfrm>
            <a:off x="677334" y="2367627"/>
            <a:ext cx="8596668" cy="3880773"/>
          </a:xfrm>
        </p:spPr>
        <p:txBody>
          <a:bodyPr>
            <a:normAutofit lnSpcReduction="10000"/>
          </a:bodyPr>
          <a:lstStyle/>
          <a:p>
            <a:r>
              <a:rPr lang="en-US" sz="3200" b="0" i="0" dirty="0">
                <a:solidFill>
                  <a:srgbClr val="4D5156"/>
                </a:solidFill>
                <a:effectLst/>
                <a:latin typeface="Roboto" panose="02000000000000000000" pitchFamily="2" charset="0"/>
              </a:rPr>
              <a:t>One of the primary disadvantages of building a HUF is that </a:t>
            </a:r>
            <a:r>
              <a:rPr lang="en-US" sz="3200" b="1" i="0" dirty="0">
                <a:solidFill>
                  <a:srgbClr val="4D5156"/>
                </a:solidFill>
                <a:effectLst/>
                <a:latin typeface="Roboto" panose="02000000000000000000" pitchFamily="2" charset="0"/>
              </a:rPr>
              <a:t>every member of the family has the same rights on every asset of the family</a:t>
            </a:r>
            <a:r>
              <a:rPr lang="en-US" sz="3200" b="0" i="0" dirty="0">
                <a:solidFill>
                  <a:srgbClr val="4D5156"/>
                </a:solidFill>
                <a:effectLst/>
                <a:latin typeface="Roboto" panose="02000000000000000000" pitchFamily="2" charset="0"/>
              </a:rPr>
              <a:t>.</a:t>
            </a:r>
          </a:p>
          <a:p>
            <a:r>
              <a:rPr lang="en-US" sz="3200" b="0" i="0" dirty="0">
                <a:solidFill>
                  <a:srgbClr val="4D5156"/>
                </a:solidFill>
                <a:effectLst/>
                <a:latin typeface="Roboto" panose="02000000000000000000" pitchFamily="2" charset="0"/>
              </a:rPr>
              <a:t>The common property cannot be sold without getting the consent of everyone in the family. Besides that, birth and marriages increase the number of family members.</a:t>
            </a:r>
            <a:endParaRPr lang="en-US" sz="3200" dirty="0"/>
          </a:p>
        </p:txBody>
      </p:sp>
    </p:spTree>
    <p:extLst>
      <p:ext uri="{BB962C8B-B14F-4D97-AF65-F5344CB8AC3E}">
        <p14:creationId xmlns:p14="http://schemas.microsoft.com/office/powerpoint/2010/main" val="876077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1957B-A555-EC88-2D75-98C4FB3B281F}"/>
              </a:ext>
            </a:extLst>
          </p:cNvPr>
          <p:cNvSpPr>
            <a:spLocks noGrp="1"/>
          </p:cNvSpPr>
          <p:nvPr>
            <p:ph type="title"/>
          </p:nvPr>
        </p:nvSpPr>
        <p:spPr/>
        <p:txBody>
          <a:bodyPr>
            <a:normAutofit fontScale="90000"/>
          </a:bodyPr>
          <a:lstStyle/>
          <a:p>
            <a:r>
              <a:rPr lang="en-US" sz="6000" dirty="0"/>
              <a:t>CO-OPERATIVE SOCIETY:-</a:t>
            </a:r>
          </a:p>
        </p:txBody>
      </p:sp>
      <p:sp>
        <p:nvSpPr>
          <p:cNvPr id="3" name="Content Placeholder 2">
            <a:extLst>
              <a:ext uri="{FF2B5EF4-FFF2-40B4-BE49-F238E27FC236}">
                <a16:creationId xmlns:a16="http://schemas.microsoft.com/office/drawing/2014/main" id="{9F73A362-405A-8C1C-2838-719AF6E855A4}"/>
              </a:ext>
            </a:extLst>
          </p:cNvPr>
          <p:cNvSpPr>
            <a:spLocks noGrp="1"/>
          </p:cNvSpPr>
          <p:nvPr>
            <p:ph idx="1"/>
          </p:nvPr>
        </p:nvSpPr>
        <p:spPr/>
        <p:txBody>
          <a:bodyPr>
            <a:normAutofit lnSpcReduction="10000"/>
          </a:bodyPr>
          <a:lstStyle/>
          <a:p>
            <a:r>
              <a:rPr lang="en-US" sz="3600" b="0" i="0" dirty="0">
                <a:solidFill>
                  <a:srgbClr val="4D5156"/>
                </a:solidFill>
                <a:effectLst/>
                <a:latin typeface="Roboto" panose="02000000000000000000" pitchFamily="2" charset="0"/>
              </a:rPr>
              <a:t>Cooperative societies are </a:t>
            </a:r>
            <a:r>
              <a:rPr lang="en-US" sz="3600" b="1" i="0" dirty="0">
                <a:solidFill>
                  <a:srgbClr val="4D5156"/>
                </a:solidFill>
                <a:effectLst/>
                <a:latin typeface="Roboto" panose="02000000000000000000" pitchFamily="2" charset="0"/>
              </a:rPr>
              <a:t>formed with the aim of helping their members</a:t>
            </a:r>
            <a:r>
              <a:rPr lang="en-US" sz="3600" b="0" i="0" dirty="0">
                <a:solidFill>
                  <a:srgbClr val="4D5156"/>
                </a:solidFill>
                <a:effectLst/>
                <a:latin typeface="Roboto" panose="02000000000000000000" pitchFamily="2" charset="0"/>
              </a:rPr>
              <a:t>. This type of business </a:t>
            </a:r>
            <a:r>
              <a:rPr lang="en-US" sz="3600" b="0" i="0" dirty="0" err="1">
                <a:solidFill>
                  <a:srgbClr val="4D5156"/>
                </a:solidFill>
                <a:effectLst/>
                <a:latin typeface="Roboto" panose="02000000000000000000" pitchFamily="2" charset="0"/>
              </a:rPr>
              <a:t>organisation</a:t>
            </a:r>
            <a:r>
              <a:rPr lang="en-US" sz="3600" b="0" i="0" dirty="0">
                <a:solidFill>
                  <a:srgbClr val="4D5156"/>
                </a:solidFill>
                <a:effectLst/>
                <a:latin typeface="Roboto" panose="02000000000000000000" pitchFamily="2" charset="0"/>
              </a:rPr>
              <a:t> is formed mainly by weaker sections of the society in order to prevent any type of exploitation from the economically stronger sections of the society.</a:t>
            </a:r>
            <a:endParaRPr lang="en-US" sz="3600" dirty="0"/>
          </a:p>
        </p:txBody>
      </p:sp>
    </p:spTree>
    <p:extLst>
      <p:ext uri="{BB962C8B-B14F-4D97-AF65-F5344CB8AC3E}">
        <p14:creationId xmlns:p14="http://schemas.microsoft.com/office/powerpoint/2010/main" val="3733802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E266D-F46E-CF09-AC30-235753C3BE77}"/>
              </a:ext>
            </a:extLst>
          </p:cNvPr>
          <p:cNvSpPr>
            <a:spLocks noGrp="1"/>
          </p:cNvSpPr>
          <p:nvPr>
            <p:ph type="title"/>
          </p:nvPr>
        </p:nvSpPr>
        <p:spPr/>
        <p:txBody>
          <a:bodyPr>
            <a:normAutofit fontScale="90000"/>
          </a:bodyPr>
          <a:lstStyle/>
          <a:p>
            <a:r>
              <a:rPr lang="en-US" sz="6000" dirty="0"/>
              <a:t>ADVANTAGES OF CO-OPERATIVE SOCIETY:-</a:t>
            </a:r>
          </a:p>
        </p:txBody>
      </p:sp>
      <p:sp>
        <p:nvSpPr>
          <p:cNvPr id="3" name="Content Placeholder 2">
            <a:extLst>
              <a:ext uri="{FF2B5EF4-FFF2-40B4-BE49-F238E27FC236}">
                <a16:creationId xmlns:a16="http://schemas.microsoft.com/office/drawing/2014/main" id="{4C9C540F-D365-5730-7588-8014CA0B73A6}"/>
              </a:ext>
            </a:extLst>
          </p:cNvPr>
          <p:cNvSpPr>
            <a:spLocks noGrp="1"/>
          </p:cNvSpPr>
          <p:nvPr>
            <p:ph idx="1"/>
          </p:nvPr>
        </p:nvSpPr>
        <p:spPr>
          <a:xfrm>
            <a:off x="677334" y="2668589"/>
            <a:ext cx="8596668" cy="3880773"/>
          </a:xfrm>
        </p:spPr>
        <p:txBody>
          <a:bodyPr>
            <a:normAutofit/>
          </a:bodyPr>
          <a:lstStyle/>
          <a:p>
            <a:r>
              <a:rPr lang="en-US" sz="3200" dirty="0"/>
              <a:t>Bonding, Support, and Playfulness.</a:t>
            </a:r>
          </a:p>
          <a:p>
            <a:r>
              <a:rPr lang="en-US" sz="3200" b="0" i="0" dirty="0">
                <a:solidFill>
                  <a:srgbClr val="202124"/>
                </a:solidFill>
                <a:effectLst/>
                <a:latin typeface="Roboto" panose="02000000000000000000" pitchFamily="2" charset="0"/>
              </a:rPr>
              <a:t>Openness, Trust and Safety.</a:t>
            </a:r>
          </a:p>
          <a:p>
            <a:r>
              <a:rPr lang="en-US" sz="3200" b="0" i="0" dirty="0">
                <a:solidFill>
                  <a:srgbClr val="202124"/>
                </a:solidFill>
                <a:effectLst/>
                <a:latin typeface="Roboto" panose="02000000000000000000" pitchFamily="2" charset="0"/>
              </a:rPr>
              <a:t>Self Worth and Personal Power.</a:t>
            </a:r>
          </a:p>
          <a:p>
            <a:r>
              <a:rPr lang="en-US" sz="3200" b="0" i="0" dirty="0">
                <a:solidFill>
                  <a:srgbClr val="202124"/>
                </a:solidFill>
                <a:effectLst/>
                <a:latin typeface="Roboto" panose="02000000000000000000" pitchFamily="2" charset="0"/>
              </a:rPr>
              <a:t>Well-being.</a:t>
            </a:r>
          </a:p>
        </p:txBody>
      </p:sp>
    </p:spTree>
    <p:extLst>
      <p:ext uri="{BB962C8B-B14F-4D97-AF65-F5344CB8AC3E}">
        <p14:creationId xmlns:p14="http://schemas.microsoft.com/office/powerpoint/2010/main" val="412383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2FC38-106C-9E9A-4322-DA9CB03E9B69}"/>
              </a:ext>
            </a:extLst>
          </p:cNvPr>
          <p:cNvSpPr>
            <a:spLocks noGrp="1"/>
          </p:cNvSpPr>
          <p:nvPr>
            <p:ph type="title"/>
          </p:nvPr>
        </p:nvSpPr>
        <p:spPr/>
        <p:txBody>
          <a:bodyPr>
            <a:normAutofit fontScale="90000"/>
          </a:bodyPr>
          <a:lstStyle/>
          <a:p>
            <a:r>
              <a:rPr lang="en-US" sz="6000" dirty="0"/>
              <a:t>DISADVANTAGES OF CO-OPERATIVE SOCIETY:-</a:t>
            </a:r>
          </a:p>
        </p:txBody>
      </p:sp>
      <p:sp>
        <p:nvSpPr>
          <p:cNvPr id="3" name="Content Placeholder 2">
            <a:extLst>
              <a:ext uri="{FF2B5EF4-FFF2-40B4-BE49-F238E27FC236}">
                <a16:creationId xmlns:a16="http://schemas.microsoft.com/office/drawing/2014/main" id="{A07B03E9-D507-0EA7-4A10-16A520B2FF56}"/>
              </a:ext>
            </a:extLst>
          </p:cNvPr>
          <p:cNvSpPr>
            <a:spLocks noGrp="1"/>
          </p:cNvSpPr>
          <p:nvPr>
            <p:ph idx="1"/>
          </p:nvPr>
        </p:nvSpPr>
        <p:spPr>
          <a:xfrm>
            <a:off x="677334" y="2656494"/>
            <a:ext cx="8596668" cy="3880773"/>
          </a:xfrm>
        </p:spPr>
        <p:txBody>
          <a:bodyPr>
            <a:normAutofit/>
          </a:bodyPr>
          <a:lstStyle/>
          <a:p>
            <a:r>
              <a:rPr lang="en-US" sz="3200" b="1" dirty="0">
                <a:solidFill>
                  <a:srgbClr val="4D5156"/>
                </a:solidFill>
                <a:latin typeface="Roboto" panose="02000000000000000000" pitchFamily="2" charset="0"/>
              </a:rPr>
              <a:t>M</a:t>
            </a:r>
            <a:r>
              <a:rPr lang="en-US" sz="3200" b="1" i="0" dirty="0">
                <a:solidFill>
                  <a:srgbClr val="4D5156"/>
                </a:solidFill>
                <a:effectLst/>
                <a:latin typeface="Roboto" panose="02000000000000000000" pitchFamily="2" charset="0"/>
              </a:rPr>
              <a:t>embers have equal voting rights regardless of investment</a:t>
            </a:r>
          </a:p>
          <a:p>
            <a:endParaRPr lang="en-US" sz="3200" b="1" i="0" dirty="0">
              <a:solidFill>
                <a:srgbClr val="4D5156"/>
              </a:solidFill>
              <a:effectLst/>
              <a:latin typeface="Roboto" panose="02000000000000000000" pitchFamily="2" charset="0"/>
            </a:endParaRPr>
          </a:p>
          <a:p>
            <a:r>
              <a:rPr lang="en-US" sz="3200" dirty="0"/>
              <a:t>Less Operational Control.</a:t>
            </a:r>
          </a:p>
          <a:p>
            <a:endParaRPr lang="en-US" sz="3200" dirty="0"/>
          </a:p>
          <a:p>
            <a:r>
              <a:rPr lang="en-US" sz="3200" dirty="0"/>
              <a:t>Fixed Pricing.</a:t>
            </a:r>
          </a:p>
        </p:txBody>
      </p:sp>
    </p:spTree>
    <p:extLst>
      <p:ext uri="{BB962C8B-B14F-4D97-AF65-F5344CB8AC3E}">
        <p14:creationId xmlns:p14="http://schemas.microsoft.com/office/powerpoint/2010/main" val="1528486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97626-86A8-2CE7-D25A-ED899DA96DD9}"/>
              </a:ext>
            </a:extLst>
          </p:cNvPr>
          <p:cNvSpPr>
            <a:spLocks noGrp="1"/>
          </p:cNvSpPr>
          <p:nvPr>
            <p:ph type="title"/>
          </p:nvPr>
        </p:nvSpPr>
        <p:spPr/>
        <p:txBody>
          <a:bodyPr>
            <a:normAutofit/>
          </a:bodyPr>
          <a:lstStyle/>
          <a:p>
            <a:r>
              <a:rPr lang="en-US" sz="6000" dirty="0"/>
              <a:t>COMPANY:-</a:t>
            </a:r>
          </a:p>
        </p:txBody>
      </p:sp>
      <p:sp>
        <p:nvSpPr>
          <p:cNvPr id="3" name="Content Placeholder 2">
            <a:extLst>
              <a:ext uri="{FF2B5EF4-FFF2-40B4-BE49-F238E27FC236}">
                <a16:creationId xmlns:a16="http://schemas.microsoft.com/office/drawing/2014/main" id="{F6C3290E-0E1E-8F80-5976-4695EA0CAC0E}"/>
              </a:ext>
            </a:extLst>
          </p:cNvPr>
          <p:cNvSpPr>
            <a:spLocks noGrp="1"/>
          </p:cNvSpPr>
          <p:nvPr>
            <p:ph idx="1"/>
          </p:nvPr>
        </p:nvSpPr>
        <p:spPr/>
        <p:txBody>
          <a:bodyPr>
            <a:normAutofit/>
          </a:bodyPr>
          <a:lstStyle/>
          <a:p>
            <a:r>
              <a:rPr lang="en-US" sz="3200" b="0" i="0" dirty="0">
                <a:solidFill>
                  <a:srgbClr val="4D5156"/>
                </a:solidFill>
                <a:effectLst/>
                <a:latin typeface="Roboto" panose="02000000000000000000" pitchFamily="2" charset="0"/>
              </a:rPr>
              <a:t>A company is </a:t>
            </a:r>
            <a:r>
              <a:rPr lang="en-US" sz="3200" b="1" i="0" dirty="0">
                <a:solidFill>
                  <a:srgbClr val="4D5156"/>
                </a:solidFill>
                <a:effectLst/>
                <a:latin typeface="Roboto" panose="02000000000000000000" pitchFamily="2" charset="0"/>
              </a:rPr>
              <a:t>a type of business structure that is a separate legal entity from its owners</a:t>
            </a:r>
            <a:r>
              <a:rPr lang="en-US" sz="3200" b="0" i="0" dirty="0">
                <a:solidFill>
                  <a:srgbClr val="4D5156"/>
                </a:solidFill>
                <a:effectLst/>
                <a:latin typeface="Roboto" panose="02000000000000000000" pitchFamily="2" charset="0"/>
              </a:rPr>
              <a:t>. It's a complex business structure, with higher set-up and administrative costs because of extra reporting requirements and higher-level legal obligations.</a:t>
            </a:r>
            <a:endParaRPr lang="en-US" sz="3200" dirty="0"/>
          </a:p>
        </p:txBody>
      </p:sp>
    </p:spTree>
    <p:extLst>
      <p:ext uri="{BB962C8B-B14F-4D97-AF65-F5344CB8AC3E}">
        <p14:creationId xmlns:p14="http://schemas.microsoft.com/office/powerpoint/2010/main" val="2859809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0C92D-B552-9A24-A5B8-E0B8D00AED78}"/>
              </a:ext>
            </a:extLst>
          </p:cNvPr>
          <p:cNvSpPr>
            <a:spLocks noGrp="1"/>
          </p:cNvSpPr>
          <p:nvPr>
            <p:ph type="title"/>
          </p:nvPr>
        </p:nvSpPr>
        <p:spPr/>
        <p:txBody>
          <a:bodyPr>
            <a:normAutofit fontScale="90000"/>
          </a:bodyPr>
          <a:lstStyle/>
          <a:p>
            <a:r>
              <a:rPr lang="en-US" sz="6000" dirty="0"/>
              <a:t>ADVANTAGES OF COMPANY:-</a:t>
            </a:r>
          </a:p>
        </p:txBody>
      </p:sp>
      <p:sp>
        <p:nvSpPr>
          <p:cNvPr id="3" name="Content Placeholder 2">
            <a:extLst>
              <a:ext uri="{FF2B5EF4-FFF2-40B4-BE49-F238E27FC236}">
                <a16:creationId xmlns:a16="http://schemas.microsoft.com/office/drawing/2014/main" id="{F59FE3E8-C292-9B8A-79CF-DBCFC534597B}"/>
              </a:ext>
            </a:extLst>
          </p:cNvPr>
          <p:cNvSpPr>
            <a:spLocks noGrp="1"/>
          </p:cNvSpPr>
          <p:nvPr>
            <p:ph idx="1"/>
          </p:nvPr>
        </p:nvSpPr>
        <p:spPr>
          <a:xfrm>
            <a:off x="677334" y="2596018"/>
            <a:ext cx="8596668" cy="3880773"/>
          </a:xfrm>
        </p:spPr>
        <p:txBody>
          <a:bodyPr>
            <a:normAutofit/>
          </a:bodyPr>
          <a:lstStyle/>
          <a:p>
            <a:r>
              <a:rPr lang="en-US" sz="3200" b="0" i="0" dirty="0">
                <a:solidFill>
                  <a:srgbClr val="202124"/>
                </a:solidFill>
                <a:effectLst/>
                <a:latin typeface="Roboto" panose="02000000000000000000" pitchFamily="2" charset="0"/>
              </a:rPr>
              <a:t>liability for shareholders is limited.</a:t>
            </a:r>
          </a:p>
          <a:p>
            <a:r>
              <a:rPr lang="en-US" sz="3200" b="0" i="0" dirty="0">
                <a:solidFill>
                  <a:srgbClr val="202124"/>
                </a:solidFill>
                <a:effectLst/>
                <a:latin typeface="Roboto" panose="02000000000000000000" pitchFamily="2" charset="0"/>
              </a:rPr>
              <a:t>it's easy to transfer ownership by selling shares to another party.</a:t>
            </a:r>
          </a:p>
          <a:p>
            <a:r>
              <a:rPr lang="en-US" sz="3200" b="0" i="0" dirty="0">
                <a:solidFill>
                  <a:srgbClr val="202124"/>
                </a:solidFill>
                <a:effectLst/>
                <a:latin typeface="Roboto" panose="02000000000000000000" pitchFamily="2" charset="0"/>
              </a:rPr>
              <a:t>shareholders (often family members) can be employed by the company.</a:t>
            </a:r>
          </a:p>
          <a:p>
            <a:r>
              <a:rPr lang="en-US" sz="3200" b="0" i="0" dirty="0">
                <a:solidFill>
                  <a:srgbClr val="202124"/>
                </a:solidFill>
                <a:effectLst/>
                <a:latin typeface="Roboto" panose="02000000000000000000" pitchFamily="2" charset="0"/>
              </a:rPr>
              <a:t>taxation rates can be more </a:t>
            </a:r>
            <a:r>
              <a:rPr lang="en-US" sz="3200" b="0" i="0" dirty="0" err="1">
                <a:solidFill>
                  <a:srgbClr val="202124"/>
                </a:solidFill>
                <a:effectLst/>
                <a:latin typeface="Roboto" panose="02000000000000000000" pitchFamily="2" charset="0"/>
              </a:rPr>
              <a:t>favourable</a:t>
            </a:r>
            <a:r>
              <a:rPr lang="en-US" sz="3200" b="0" i="0" dirty="0">
                <a:solidFill>
                  <a:srgbClr val="202124"/>
                </a:solidFill>
                <a:effectLst/>
                <a:latin typeface="Roboto" panose="02000000000000000000" pitchFamily="2" charset="0"/>
              </a:rPr>
              <a:t>.</a:t>
            </a:r>
          </a:p>
          <a:p>
            <a:endParaRPr lang="en-US" sz="3200" dirty="0"/>
          </a:p>
        </p:txBody>
      </p:sp>
    </p:spTree>
    <p:extLst>
      <p:ext uri="{BB962C8B-B14F-4D97-AF65-F5344CB8AC3E}">
        <p14:creationId xmlns:p14="http://schemas.microsoft.com/office/powerpoint/2010/main" val="3080597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1FC74-6D3C-6FA5-26D0-42FC4E19A6A0}"/>
              </a:ext>
            </a:extLst>
          </p:cNvPr>
          <p:cNvSpPr>
            <a:spLocks noGrp="1"/>
          </p:cNvSpPr>
          <p:nvPr>
            <p:ph type="title"/>
          </p:nvPr>
        </p:nvSpPr>
        <p:spPr/>
        <p:txBody>
          <a:bodyPr>
            <a:normAutofit fontScale="90000"/>
          </a:bodyPr>
          <a:lstStyle/>
          <a:p>
            <a:r>
              <a:rPr lang="en-US" sz="6000" dirty="0"/>
              <a:t>DISADVANTAGES OF COMPANY:-</a:t>
            </a:r>
          </a:p>
        </p:txBody>
      </p:sp>
      <p:sp>
        <p:nvSpPr>
          <p:cNvPr id="3" name="Content Placeholder 2">
            <a:extLst>
              <a:ext uri="{FF2B5EF4-FFF2-40B4-BE49-F238E27FC236}">
                <a16:creationId xmlns:a16="http://schemas.microsoft.com/office/drawing/2014/main" id="{244833D0-ED02-D0E2-3EE4-4A3D1244C3FC}"/>
              </a:ext>
            </a:extLst>
          </p:cNvPr>
          <p:cNvSpPr>
            <a:spLocks noGrp="1"/>
          </p:cNvSpPr>
          <p:nvPr>
            <p:ph idx="1"/>
          </p:nvPr>
        </p:nvSpPr>
        <p:spPr>
          <a:xfrm>
            <a:off x="677334" y="2608113"/>
            <a:ext cx="8596668" cy="3880773"/>
          </a:xfrm>
        </p:spPr>
        <p:txBody>
          <a:bodyPr>
            <a:normAutofit/>
          </a:bodyPr>
          <a:lstStyle/>
          <a:p>
            <a:r>
              <a:rPr lang="en-US" sz="3200" dirty="0">
                <a:solidFill>
                  <a:srgbClr val="202124"/>
                </a:solidFill>
                <a:latin typeface="Roboto" panose="02000000000000000000" pitchFamily="2" charset="0"/>
              </a:rPr>
              <a:t>T</a:t>
            </a:r>
            <a:r>
              <a:rPr lang="en-US" sz="3200" b="0" i="0" dirty="0">
                <a:solidFill>
                  <a:srgbClr val="202124"/>
                </a:solidFill>
                <a:effectLst/>
                <a:latin typeface="Roboto" panose="02000000000000000000" pitchFamily="2" charset="0"/>
              </a:rPr>
              <a:t>he company can be expensive to establish, maintain and wind up.</a:t>
            </a:r>
          </a:p>
          <a:p>
            <a:r>
              <a:rPr lang="en-US" sz="3200" b="0" i="0" dirty="0">
                <a:solidFill>
                  <a:srgbClr val="202124"/>
                </a:solidFill>
                <a:effectLst/>
                <a:latin typeface="Roboto" panose="02000000000000000000" pitchFamily="2" charset="0"/>
              </a:rPr>
              <a:t>The reporting requirements can be complex.</a:t>
            </a:r>
          </a:p>
          <a:p>
            <a:r>
              <a:rPr lang="en-US" sz="3200" dirty="0">
                <a:solidFill>
                  <a:srgbClr val="202124"/>
                </a:solidFill>
                <a:latin typeface="Roboto" panose="02000000000000000000" pitchFamily="2" charset="0"/>
              </a:rPr>
              <a:t>Y</a:t>
            </a:r>
            <a:r>
              <a:rPr lang="en-US" sz="3200" b="0" i="0" dirty="0">
                <a:solidFill>
                  <a:srgbClr val="202124"/>
                </a:solidFill>
                <a:effectLst/>
                <a:latin typeface="Roboto" panose="02000000000000000000" pitchFamily="2" charset="0"/>
              </a:rPr>
              <a:t>our financial affairs are public.</a:t>
            </a:r>
          </a:p>
          <a:p>
            <a:r>
              <a:rPr lang="en-US" sz="3200" dirty="0"/>
              <a:t>Profits distributed to shareholders are taxable.</a:t>
            </a:r>
          </a:p>
        </p:txBody>
      </p:sp>
    </p:spTree>
    <p:extLst>
      <p:ext uri="{BB962C8B-B14F-4D97-AF65-F5344CB8AC3E}">
        <p14:creationId xmlns:p14="http://schemas.microsoft.com/office/powerpoint/2010/main" val="4149357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28BDD-30AC-0296-5BB9-16DA5CD0377D}"/>
              </a:ext>
            </a:extLst>
          </p:cNvPr>
          <p:cNvSpPr>
            <a:spLocks noGrp="1"/>
          </p:cNvSpPr>
          <p:nvPr>
            <p:ph type="title"/>
          </p:nvPr>
        </p:nvSpPr>
        <p:spPr/>
        <p:txBody>
          <a:bodyPr>
            <a:normAutofit/>
          </a:bodyPr>
          <a:lstStyle/>
          <a:p>
            <a:r>
              <a:rPr lang="en-US" sz="6000" dirty="0">
                <a:solidFill>
                  <a:srgbClr val="002060"/>
                </a:solidFill>
              </a:rPr>
              <a:t>ABSTRACT:-</a:t>
            </a:r>
          </a:p>
        </p:txBody>
      </p:sp>
      <p:sp>
        <p:nvSpPr>
          <p:cNvPr id="6" name="Content Placeholder 5">
            <a:extLst>
              <a:ext uri="{FF2B5EF4-FFF2-40B4-BE49-F238E27FC236}">
                <a16:creationId xmlns:a16="http://schemas.microsoft.com/office/drawing/2014/main" id="{A21B860C-16A4-4D7A-6D34-768EDBECE77A}"/>
              </a:ext>
            </a:extLst>
          </p:cNvPr>
          <p:cNvSpPr>
            <a:spLocks noGrp="1"/>
          </p:cNvSpPr>
          <p:nvPr>
            <p:ph idx="1"/>
          </p:nvPr>
        </p:nvSpPr>
        <p:spPr/>
        <p:txBody>
          <a:bodyPr>
            <a:normAutofit/>
          </a:bodyPr>
          <a:lstStyle/>
          <a:p>
            <a:r>
              <a:rPr lang="en-US" sz="2800" b="0" i="0" dirty="0">
                <a:solidFill>
                  <a:srgbClr val="4D5156"/>
                </a:solidFill>
                <a:effectLst/>
                <a:latin typeface="Roboto" panose="02000000000000000000" pitchFamily="2" charset="0"/>
              </a:rPr>
              <a:t>A business entity is an organization that needs fund, </a:t>
            </a:r>
            <a:r>
              <a:rPr lang="en-US" sz="2800" b="0" i="0" dirty="0" err="1">
                <a:solidFill>
                  <a:srgbClr val="4D5156"/>
                </a:solidFill>
                <a:effectLst/>
                <a:latin typeface="Roboto" panose="02000000000000000000" pitchFamily="2" charset="0"/>
              </a:rPr>
              <a:t>labour</a:t>
            </a:r>
            <a:r>
              <a:rPr lang="en-US" sz="2800" b="0" i="0" dirty="0">
                <a:solidFill>
                  <a:srgbClr val="4D5156"/>
                </a:solidFill>
                <a:effectLst/>
                <a:latin typeface="Roboto" panose="02000000000000000000" pitchFamily="2" charset="0"/>
              </a:rPr>
              <a:t>, machines or inputs to provide goods or services to the customers with the transactions through the medium of money or in monetary terms. But such an organization can take many forms.</a:t>
            </a:r>
            <a:endParaRPr lang="en-US" sz="2800" dirty="0"/>
          </a:p>
        </p:txBody>
      </p:sp>
    </p:spTree>
    <p:extLst>
      <p:ext uri="{BB962C8B-B14F-4D97-AF65-F5344CB8AC3E}">
        <p14:creationId xmlns:p14="http://schemas.microsoft.com/office/powerpoint/2010/main" val="2161785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C2A77-3515-0269-F518-55E99DF516C5}"/>
              </a:ext>
            </a:extLst>
          </p:cNvPr>
          <p:cNvSpPr>
            <a:spLocks noGrp="1"/>
          </p:cNvSpPr>
          <p:nvPr>
            <p:ph type="title"/>
          </p:nvPr>
        </p:nvSpPr>
        <p:spPr/>
        <p:txBody>
          <a:bodyPr>
            <a:normAutofit/>
          </a:bodyPr>
          <a:lstStyle/>
          <a:p>
            <a:r>
              <a:rPr lang="en-US" sz="6000" dirty="0"/>
              <a:t>Google survey:-</a:t>
            </a:r>
          </a:p>
        </p:txBody>
      </p:sp>
      <p:pic>
        <p:nvPicPr>
          <p:cNvPr id="4" name="Picture 4">
            <a:extLst>
              <a:ext uri="{FF2B5EF4-FFF2-40B4-BE49-F238E27FC236}">
                <a16:creationId xmlns:a16="http://schemas.microsoft.com/office/drawing/2014/main" id="{5BBE1547-F382-2409-D583-33BB1D1EE91C}"/>
              </a:ext>
            </a:extLst>
          </p:cNvPr>
          <p:cNvPicPr>
            <a:picLocks noGrp="1" noChangeAspect="1"/>
          </p:cNvPicPr>
          <p:nvPr>
            <p:ph idx="1"/>
          </p:nvPr>
        </p:nvPicPr>
        <p:blipFill>
          <a:blip r:embed="rId2"/>
          <a:stretch>
            <a:fillRect/>
          </a:stretch>
        </p:blipFill>
        <p:spPr>
          <a:xfrm>
            <a:off x="677334" y="1930400"/>
            <a:ext cx="8502952" cy="4426142"/>
          </a:xfrm>
        </p:spPr>
      </p:pic>
    </p:spTree>
    <p:extLst>
      <p:ext uri="{BB962C8B-B14F-4D97-AF65-F5344CB8AC3E}">
        <p14:creationId xmlns:p14="http://schemas.microsoft.com/office/powerpoint/2010/main" val="3842463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7F0A9-A088-C443-CAE4-070D83AB12C5}"/>
              </a:ext>
            </a:extLst>
          </p:cNvPr>
          <p:cNvSpPr>
            <a:spLocks noGrp="1"/>
          </p:cNvSpPr>
          <p:nvPr>
            <p:ph type="title"/>
          </p:nvPr>
        </p:nvSpPr>
        <p:spPr/>
        <p:txBody>
          <a:bodyPr>
            <a:normAutofit/>
          </a:bodyPr>
          <a:lstStyle/>
          <a:p>
            <a:r>
              <a:rPr lang="en-US" sz="6000" dirty="0"/>
              <a:t>CONCLUSION :-</a:t>
            </a:r>
          </a:p>
        </p:txBody>
      </p:sp>
      <p:sp>
        <p:nvSpPr>
          <p:cNvPr id="3" name="Content Placeholder 2">
            <a:extLst>
              <a:ext uri="{FF2B5EF4-FFF2-40B4-BE49-F238E27FC236}">
                <a16:creationId xmlns:a16="http://schemas.microsoft.com/office/drawing/2014/main" id="{4E9C84D4-18EA-F8CE-6DEB-8407541254FC}"/>
              </a:ext>
            </a:extLst>
          </p:cNvPr>
          <p:cNvSpPr>
            <a:spLocks noGrp="1"/>
          </p:cNvSpPr>
          <p:nvPr>
            <p:ph idx="1"/>
          </p:nvPr>
        </p:nvSpPr>
        <p:spPr/>
        <p:txBody>
          <a:bodyPr>
            <a:normAutofit/>
          </a:bodyPr>
          <a:lstStyle/>
          <a:p>
            <a:r>
              <a:rPr lang="en-US" sz="3200" b="0" i="0" dirty="0">
                <a:solidFill>
                  <a:srgbClr val="000000"/>
                </a:solidFill>
                <a:effectLst/>
                <a:latin typeface="Tahoma" panose="020B0604030504040204" pitchFamily="34" charset="0"/>
              </a:rPr>
              <a:t>Organizations can function within a number of different structures, each possessing distinct advantages and disadvantages. Although any structure that is not properly managed will be plagued with issues, some organizational models are better equipped for particular environments and tasks.</a:t>
            </a:r>
            <a:endParaRPr lang="en-US" sz="3200" dirty="0"/>
          </a:p>
        </p:txBody>
      </p:sp>
    </p:spTree>
    <p:extLst>
      <p:ext uri="{BB962C8B-B14F-4D97-AF65-F5344CB8AC3E}">
        <p14:creationId xmlns:p14="http://schemas.microsoft.com/office/powerpoint/2010/main" val="3655597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16F88-0D35-0559-CADB-0D244BD29944}"/>
              </a:ext>
            </a:extLst>
          </p:cNvPr>
          <p:cNvSpPr>
            <a:spLocks noGrp="1"/>
          </p:cNvSpPr>
          <p:nvPr>
            <p:ph type="title"/>
          </p:nvPr>
        </p:nvSpPr>
        <p:spPr/>
        <p:txBody>
          <a:bodyPr>
            <a:normAutofit/>
          </a:bodyPr>
          <a:lstStyle/>
          <a:p>
            <a:r>
              <a:rPr lang="en-US" sz="6000" dirty="0"/>
              <a:t>REFERENCE:-</a:t>
            </a:r>
          </a:p>
        </p:txBody>
      </p:sp>
      <p:sp>
        <p:nvSpPr>
          <p:cNvPr id="3" name="Content Placeholder 2">
            <a:extLst>
              <a:ext uri="{FF2B5EF4-FFF2-40B4-BE49-F238E27FC236}">
                <a16:creationId xmlns:a16="http://schemas.microsoft.com/office/drawing/2014/main" id="{BC3040C6-F63E-AC55-A059-E48A198FFB1A}"/>
              </a:ext>
            </a:extLst>
          </p:cNvPr>
          <p:cNvSpPr>
            <a:spLocks noGrp="1"/>
          </p:cNvSpPr>
          <p:nvPr>
            <p:ph idx="1"/>
          </p:nvPr>
        </p:nvSpPr>
        <p:spPr/>
        <p:txBody>
          <a:bodyPr>
            <a:normAutofit/>
          </a:bodyPr>
          <a:lstStyle/>
          <a:p>
            <a:pPr marL="0" indent="0">
              <a:buNone/>
            </a:pPr>
            <a:endParaRPr lang="en-US" sz="3200" dirty="0"/>
          </a:p>
          <a:p>
            <a:r>
              <a:rPr lang="en-US" sz="3200" dirty="0">
                <a:hlinkClick r:id="rId2"/>
              </a:rPr>
              <a:t>https://biz.libretexts.org/Courses/Kwantlen_Polytechnic_University/BUSI1215_Organizational_Behaviour/12%3A_Managing_Change/12.6%3A_Conclusion</a:t>
            </a:r>
            <a:endParaRPr lang="en-US" sz="3200" dirty="0"/>
          </a:p>
          <a:p>
            <a:pPr marL="0" indent="0">
              <a:buNone/>
            </a:pPr>
            <a:endParaRPr lang="en-US" sz="3200" dirty="0"/>
          </a:p>
        </p:txBody>
      </p:sp>
    </p:spTree>
    <p:extLst>
      <p:ext uri="{BB962C8B-B14F-4D97-AF65-F5344CB8AC3E}">
        <p14:creationId xmlns:p14="http://schemas.microsoft.com/office/powerpoint/2010/main" val="1253103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1CE50-4C99-0A53-18BB-E35004978E4A}"/>
              </a:ext>
            </a:extLst>
          </p:cNvPr>
          <p:cNvSpPr>
            <a:spLocks noGrp="1"/>
          </p:cNvSpPr>
          <p:nvPr>
            <p:ph type="title"/>
          </p:nvPr>
        </p:nvSpPr>
        <p:spPr/>
        <p:txBody>
          <a:bodyPr>
            <a:normAutofit/>
          </a:bodyPr>
          <a:lstStyle/>
          <a:p>
            <a:r>
              <a:rPr lang="en-US" sz="6000" dirty="0"/>
              <a:t>INTRODUCTION :-</a:t>
            </a:r>
          </a:p>
        </p:txBody>
      </p:sp>
      <p:sp>
        <p:nvSpPr>
          <p:cNvPr id="3" name="Content Placeholder 2">
            <a:extLst>
              <a:ext uri="{FF2B5EF4-FFF2-40B4-BE49-F238E27FC236}">
                <a16:creationId xmlns:a16="http://schemas.microsoft.com/office/drawing/2014/main" id="{C741B6E7-16CC-DA43-6DF6-EF4E3418A10C}"/>
              </a:ext>
            </a:extLst>
          </p:cNvPr>
          <p:cNvSpPr>
            <a:spLocks noGrp="1"/>
          </p:cNvSpPr>
          <p:nvPr>
            <p:ph idx="1"/>
          </p:nvPr>
        </p:nvSpPr>
        <p:spPr>
          <a:xfrm>
            <a:off x="677334" y="2367627"/>
            <a:ext cx="8596668" cy="3880773"/>
          </a:xfrm>
        </p:spPr>
        <p:txBody>
          <a:bodyPr>
            <a:normAutofit/>
          </a:bodyPr>
          <a:lstStyle/>
          <a:p>
            <a:r>
              <a:rPr lang="en-US" sz="3200" b="0" i="0" dirty="0">
                <a:solidFill>
                  <a:srgbClr val="4D5156"/>
                </a:solidFill>
                <a:effectLst/>
                <a:latin typeface="Roboto" panose="02000000000000000000" pitchFamily="2" charset="0"/>
              </a:rPr>
              <a:t>Business organization refers to the act of bringing resources and utilizing them in the best possible manner for the production and distribution of goods and services in order to earn profit through the service and satisfaction of the customers.</a:t>
            </a:r>
            <a:endParaRPr lang="en-US" sz="3200" dirty="0"/>
          </a:p>
        </p:txBody>
      </p:sp>
    </p:spTree>
    <p:extLst>
      <p:ext uri="{BB962C8B-B14F-4D97-AF65-F5344CB8AC3E}">
        <p14:creationId xmlns:p14="http://schemas.microsoft.com/office/powerpoint/2010/main" val="1499947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858-61F1-3E3E-0400-8EC25FAF929E}"/>
              </a:ext>
            </a:extLst>
          </p:cNvPr>
          <p:cNvSpPr>
            <a:spLocks noGrp="1"/>
          </p:cNvSpPr>
          <p:nvPr>
            <p:ph type="title"/>
          </p:nvPr>
        </p:nvSpPr>
        <p:spPr/>
        <p:txBody>
          <a:bodyPr>
            <a:normAutofit fontScale="90000"/>
          </a:bodyPr>
          <a:lstStyle/>
          <a:p>
            <a:r>
              <a:rPr lang="en-US" sz="6000" dirty="0"/>
              <a:t>Types of business </a:t>
            </a:r>
            <a:r>
              <a:rPr lang="en-US" sz="6000" dirty="0" err="1"/>
              <a:t>organisations</a:t>
            </a:r>
            <a:r>
              <a:rPr lang="en-US" sz="6000" dirty="0"/>
              <a:t>:-</a:t>
            </a:r>
          </a:p>
        </p:txBody>
      </p:sp>
      <p:pic>
        <p:nvPicPr>
          <p:cNvPr id="9" name="Picture 9">
            <a:extLst>
              <a:ext uri="{FF2B5EF4-FFF2-40B4-BE49-F238E27FC236}">
                <a16:creationId xmlns:a16="http://schemas.microsoft.com/office/drawing/2014/main" id="{8944EACB-41D7-F8F4-D577-6B8F4BF44A6B}"/>
              </a:ext>
            </a:extLst>
          </p:cNvPr>
          <p:cNvPicPr>
            <a:picLocks noGrp="1" noChangeAspect="1"/>
          </p:cNvPicPr>
          <p:nvPr>
            <p:ph idx="1"/>
          </p:nvPr>
        </p:nvPicPr>
        <p:blipFill>
          <a:blip r:embed="rId2"/>
          <a:stretch>
            <a:fillRect/>
          </a:stretch>
        </p:blipFill>
        <p:spPr>
          <a:xfrm>
            <a:off x="817886" y="2584678"/>
            <a:ext cx="5520019" cy="4038674"/>
          </a:xfrm>
        </p:spPr>
      </p:pic>
    </p:spTree>
    <p:extLst>
      <p:ext uri="{BB962C8B-B14F-4D97-AF65-F5344CB8AC3E}">
        <p14:creationId xmlns:p14="http://schemas.microsoft.com/office/powerpoint/2010/main" val="450332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B973A-BB1D-7A1B-38F8-D8A1CDF5A8FB}"/>
              </a:ext>
            </a:extLst>
          </p:cNvPr>
          <p:cNvSpPr>
            <a:spLocks noGrp="1"/>
          </p:cNvSpPr>
          <p:nvPr>
            <p:ph type="title"/>
          </p:nvPr>
        </p:nvSpPr>
        <p:spPr/>
        <p:txBody>
          <a:bodyPr>
            <a:normAutofit/>
          </a:bodyPr>
          <a:lstStyle/>
          <a:p>
            <a:r>
              <a:rPr lang="en-US" sz="6000" dirty="0"/>
              <a:t>SOLE PROPRIETORSHIP:-</a:t>
            </a:r>
          </a:p>
        </p:txBody>
      </p:sp>
      <p:sp>
        <p:nvSpPr>
          <p:cNvPr id="3" name="Content Placeholder 2">
            <a:extLst>
              <a:ext uri="{FF2B5EF4-FFF2-40B4-BE49-F238E27FC236}">
                <a16:creationId xmlns:a16="http://schemas.microsoft.com/office/drawing/2014/main" id="{3C0F3CC1-EC20-F365-AAF4-FD093FC9B5D8}"/>
              </a:ext>
            </a:extLst>
          </p:cNvPr>
          <p:cNvSpPr>
            <a:spLocks noGrp="1"/>
          </p:cNvSpPr>
          <p:nvPr>
            <p:ph idx="1"/>
          </p:nvPr>
        </p:nvSpPr>
        <p:spPr/>
        <p:txBody>
          <a:bodyPr>
            <a:normAutofit/>
          </a:bodyPr>
          <a:lstStyle/>
          <a:p>
            <a:r>
              <a:rPr lang="en-US" sz="3200" b="0" i="0" dirty="0">
                <a:solidFill>
                  <a:srgbClr val="4D5156"/>
                </a:solidFill>
                <a:effectLst/>
                <a:latin typeface="Roboto" panose="02000000000000000000" pitchFamily="2" charset="0"/>
              </a:rPr>
              <a:t>The simplest and most common form of business ownership, </a:t>
            </a:r>
            <a:r>
              <a:rPr lang="en-US" sz="3200" b="1" i="0" dirty="0">
                <a:solidFill>
                  <a:srgbClr val="4D5156"/>
                </a:solidFill>
                <a:effectLst/>
                <a:latin typeface="Roboto" panose="02000000000000000000" pitchFamily="2" charset="0"/>
              </a:rPr>
              <a:t>sole proprietorship</a:t>
            </a:r>
            <a:r>
              <a:rPr lang="en-US" sz="3200" b="0" i="0" dirty="0">
                <a:solidFill>
                  <a:srgbClr val="4D5156"/>
                </a:solidFill>
                <a:effectLst/>
                <a:latin typeface="Roboto" panose="02000000000000000000" pitchFamily="2" charset="0"/>
              </a:rPr>
              <a:t> is a business owned and run by someone for their own benefit.</a:t>
            </a:r>
          </a:p>
          <a:p>
            <a:r>
              <a:rPr lang="en-US" sz="3200" b="0" i="0" dirty="0">
                <a:solidFill>
                  <a:srgbClr val="4D5156"/>
                </a:solidFill>
                <a:effectLst/>
                <a:latin typeface="Roboto" panose="02000000000000000000" pitchFamily="2" charset="0"/>
              </a:rPr>
              <a:t>The </a:t>
            </a:r>
            <a:r>
              <a:rPr lang="en-US" sz="3200" b="1" i="0" dirty="0">
                <a:solidFill>
                  <a:srgbClr val="4D5156"/>
                </a:solidFill>
                <a:effectLst/>
                <a:latin typeface="Roboto" panose="02000000000000000000" pitchFamily="2" charset="0"/>
              </a:rPr>
              <a:t>sole proprietorship</a:t>
            </a:r>
            <a:r>
              <a:rPr lang="en-US" sz="3200" b="0" i="0" dirty="0">
                <a:solidFill>
                  <a:srgbClr val="4D5156"/>
                </a:solidFill>
                <a:effectLst/>
                <a:latin typeface="Roboto" panose="02000000000000000000" pitchFamily="2" charset="0"/>
              </a:rPr>
              <a:t> of a company suggests that the complete ownership of that organization lies with a single person.</a:t>
            </a:r>
            <a:endParaRPr lang="en-US" sz="3200" dirty="0"/>
          </a:p>
        </p:txBody>
      </p:sp>
    </p:spTree>
    <p:extLst>
      <p:ext uri="{BB962C8B-B14F-4D97-AF65-F5344CB8AC3E}">
        <p14:creationId xmlns:p14="http://schemas.microsoft.com/office/powerpoint/2010/main" val="152998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C6710-11F1-5C64-03CF-85471245C5CD}"/>
              </a:ext>
            </a:extLst>
          </p:cNvPr>
          <p:cNvSpPr>
            <a:spLocks noGrp="1"/>
          </p:cNvSpPr>
          <p:nvPr>
            <p:ph type="title"/>
          </p:nvPr>
        </p:nvSpPr>
        <p:spPr/>
        <p:txBody>
          <a:bodyPr>
            <a:normAutofit fontScale="90000"/>
          </a:bodyPr>
          <a:lstStyle/>
          <a:p>
            <a:r>
              <a:rPr lang="en-US" sz="6000" dirty="0"/>
              <a:t>ADVANTAGES OF SOLE PROPRIETORSHIP:-</a:t>
            </a:r>
          </a:p>
        </p:txBody>
      </p:sp>
      <p:sp>
        <p:nvSpPr>
          <p:cNvPr id="3" name="Content Placeholder 2">
            <a:extLst>
              <a:ext uri="{FF2B5EF4-FFF2-40B4-BE49-F238E27FC236}">
                <a16:creationId xmlns:a16="http://schemas.microsoft.com/office/drawing/2014/main" id="{99C209DE-F3BD-82E3-84B2-0D6F40DBE866}"/>
              </a:ext>
            </a:extLst>
          </p:cNvPr>
          <p:cNvSpPr>
            <a:spLocks noGrp="1"/>
          </p:cNvSpPr>
          <p:nvPr>
            <p:ph idx="1"/>
          </p:nvPr>
        </p:nvSpPr>
        <p:spPr>
          <a:xfrm>
            <a:off x="798286" y="2596018"/>
            <a:ext cx="8596668" cy="3880773"/>
          </a:xfrm>
        </p:spPr>
        <p:txBody>
          <a:bodyPr>
            <a:normAutofit/>
          </a:bodyPr>
          <a:lstStyle/>
          <a:p>
            <a:r>
              <a:rPr lang="en-US" sz="3200" b="0" i="0" dirty="0">
                <a:solidFill>
                  <a:srgbClr val="202124"/>
                </a:solidFill>
                <a:effectLst/>
                <a:latin typeface="Roboto" panose="02000000000000000000" pitchFamily="2" charset="0"/>
              </a:rPr>
              <a:t>you're the boss.</a:t>
            </a:r>
          </a:p>
          <a:p>
            <a:r>
              <a:rPr lang="en-US" sz="3200" b="0" i="0" dirty="0">
                <a:solidFill>
                  <a:srgbClr val="202124"/>
                </a:solidFill>
                <a:effectLst/>
                <a:latin typeface="Roboto" panose="02000000000000000000" pitchFamily="2" charset="0"/>
              </a:rPr>
              <a:t>you keep all the profits.</a:t>
            </a:r>
          </a:p>
          <a:p>
            <a:r>
              <a:rPr lang="en-US" sz="3200" b="0" i="0" dirty="0">
                <a:solidFill>
                  <a:srgbClr val="202124"/>
                </a:solidFill>
                <a:effectLst/>
                <a:latin typeface="Roboto" panose="02000000000000000000" pitchFamily="2" charset="0"/>
              </a:rPr>
              <a:t>start-up costs are low.</a:t>
            </a:r>
          </a:p>
          <a:p>
            <a:r>
              <a:rPr lang="en-US" sz="3200" b="0" i="0" dirty="0">
                <a:solidFill>
                  <a:srgbClr val="202124"/>
                </a:solidFill>
                <a:effectLst/>
                <a:latin typeface="Roboto" panose="02000000000000000000" pitchFamily="2" charset="0"/>
              </a:rPr>
              <a:t>you have maximum privacy.</a:t>
            </a:r>
          </a:p>
          <a:p>
            <a:r>
              <a:rPr lang="en-US" sz="3200" b="0" i="0" dirty="0">
                <a:solidFill>
                  <a:srgbClr val="202124"/>
                </a:solidFill>
                <a:effectLst/>
                <a:latin typeface="Roboto" panose="02000000000000000000" pitchFamily="2" charset="0"/>
              </a:rPr>
              <a:t>establishing and operating your business is simple.</a:t>
            </a:r>
          </a:p>
          <a:p>
            <a:endParaRPr lang="en-US" sz="3200" dirty="0"/>
          </a:p>
        </p:txBody>
      </p:sp>
    </p:spTree>
    <p:extLst>
      <p:ext uri="{BB962C8B-B14F-4D97-AF65-F5344CB8AC3E}">
        <p14:creationId xmlns:p14="http://schemas.microsoft.com/office/powerpoint/2010/main" val="3505020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9B90A-6AC1-C49A-580F-7E7C1673BB65}"/>
              </a:ext>
            </a:extLst>
          </p:cNvPr>
          <p:cNvSpPr>
            <a:spLocks noGrp="1"/>
          </p:cNvSpPr>
          <p:nvPr>
            <p:ph type="title"/>
          </p:nvPr>
        </p:nvSpPr>
        <p:spPr/>
        <p:txBody>
          <a:bodyPr>
            <a:normAutofit fontScale="90000"/>
          </a:bodyPr>
          <a:lstStyle/>
          <a:p>
            <a:r>
              <a:rPr lang="en-US" sz="6000" dirty="0"/>
              <a:t>DISADVANTAGES OF SOLE PROPRIETORSHIP:-</a:t>
            </a:r>
          </a:p>
        </p:txBody>
      </p:sp>
      <p:sp>
        <p:nvSpPr>
          <p:cNvPr id="3" name="Content Placeholder 2">
            <a:extLst>
              <a:ext uri="{FF2B5EF4-FFF2-40B4-BE49-F238E27FC236}">
                <a16:creationId xmlns:a16="http://schemas.microsoft.com/office/drawing/2014/main" id="{3CEBF4D4-E9D1-B58D-4A6E-496C6B1D88FC}"/>
              </a:ext>
            </a:extLst>
          </p:cNvPr>
          <p:cNvSpPr>
            <a:spLocks noGrp="1"/>
          </p:cNvSpPr>
          <p:nvPr>
            <p:ph idx="1"/>
          </p:nvPr>
        </p:nvSpPr>
        <p:spPr>
          <a:xfrm>
            <a:off x="677334" y="2715301"/>
            <a:ext cx="8596668" cy="3880773"/>
          </a:xfrm>
        </p:spPr>
        <p:txBody>
          <a:bodyPr>
            <a:normAutofit fontScale="92500" lnSpcReduction="10000"/>
          </a:bodyPr>
          <a:lstStyle/>
          <a:p>
            <a:r>
              <a:rPr lang="en-US" sz="3200" b="0" i="0" dirty="0">
                <a:solidFill>
                  <a:srgbClr val="202124"/>
                </a:solidFill>
                <a:effectLst/>
                <a:latin typeface="Roboto" panose="02000000000000000000" pitchFamily="2" charset="0"/>
              </a:rPr>
              <a:t>you have unlimited liability for debts as there's no legal distinction between private and business assets.</a:t>
            </a:r>
          </a:p>
          <a:p>
            <a:r>
              <a:rPr lang="en-US" sz="3200" b="0" i="0" dirty="0">
                <a:solidFill>
                  <a:srgbClr val="202124"/>
                </a:solidFill>
                <a:effectLst/>
                <a:latin typeface="Roboto" panose="02000000000000000000" pitchFamily="2" charset="0"/>
              </a:rPr>
              <a:t>your capacity to raise capital is limited.</a:t>
            </a:r>
          </a:p>
          <a:p>
            <a:r>
              <a:rPr lang="en-US" sz="3200" b="0" i="0" dirty="0">
                <a:solidFill>
                  <a:srgbClr val="202124"/>
                </a:solidFill>
                <a:effectLst/>
                <a:latin typeface="Roboto" panose="02000000000000000000" pitchFamily="2" charset="0"/>
              </a:rPr>
              <a:t>all the responsibility for making day-to-day business decisions is yours.</a:t>
            </a:r>
          </a:p>
          <a:p>
            <a:r>
              <a:rPr lang="en-US" sz="3200" b="0" i="0" dirty="0">
                <a:solidFill>
                  <a:srgbClr val="202124"/>
                </a:solidFill>
                <a:effectLst/>
                <a:latin typeface="Roboto" panose="02000000000000000000" pitchFamily="2" charset="0"/>
              </a:rPr>
              <a:t>retaining high-</a:t>
            </a:r>
            <a:r>
              <a:rPr lang="en-US" sz="3200" b="0" i="0" dirty="0" err="1">
                <a:solidFill>
                  <a:srgbClr val="202124"/>
                </a:solidFill>
                <a:effectLst/>
                <a:latin typeface="Roboto" panose="02000000000000000000" pitchFamily="2" charset="0"/>
              </a:rPr>
              <a:t>calibre</a:t>
            </a:r>
            <a:r>
              <a:rPr lang="en-US" sz="3200" b="0" i="0" dirty="0">
                <a:solidFill>
                  <a:srgbClr val="202124"/>
                </a:solidFill>
                <a:effectLst/>
                <a:latin typeface="Roboto" panose="02000000000000000000" pitchFamily="2" charset="0"/>
              </a:rPr>
              <a:t> employees can be difficult.</a:t>
            </a:r>
          </a:p>
          <a:p>
            <a:endParaRPr lang="en-US" sz="3200" dirty="0"/>
          </a:p>
        </p:txBody>
      </p:sp>
    </p:spTree>
    <p:extLst>
      <p:ext uri="{BB962C8B-B14F-4D97-AF65-F5344CB8AC3E}">
        <p14:creationId xmlns:p14="http://schemas.microsoft.com/office/powerpoint/2010/main" val="1815742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7FF1B-F7C2-068C-C252-911D2A0D4C5E}"/>
              </a:ext>
            </a:extLst>
          </p:cNvPr>
          <p:cNvSpPr>
            <a:spLocks noGrp="1"/>
          </p:cNvSpPr>
          <p:nvPr>
            <p:ph type="title"/>
          </p:nvPr>
        </p:nvSpPr>
        <p:spPr/>
        <p:txBody>
          <a:bodyPr>
            <a:normAutofit/>
          </a:bodyPr>
          <a:lstStyle/>
          <a:p>
            <a:r>
              <a:rPr lang="en-US" sz="6000" dirty="0"/>
              <a:t>PARTNERSHIP:-</a:t>
            </a:r>
          </a:p>
        </p:txBody>
      </p:sp>
      <p:sp>
        <p:nvSpPr>
          <p:cNvPr id="3" name="Content Placeholder 2">
            <a:extLst>
              <a:ext uri="{FF2B5EF4-FFF2-40B4-BE49-F238E27FC236}">
                <a16:creationId xmlns:a16="http://schemas.microsoft.com/office/drawing/2014/main" id="{AFFF538F-0C87-7913-3277-C85D8D86DB7F}"/>
              </a:ext>
            </a:extLst>
          </p:cNvPr>
          <p:cNvSpPr>
            <a:spLocks noGrp="1"/>
          </p:cNvSpPr>
          <p:nvPr>
            <p:ph idx="1"/>
          </p:nvPr>
        </p:nvSpPr>
        <p:spPr/>
        <p:txBody>
          <a:bodyPr>
            <a:normAutofit lnSpcReduction="10000"/>
          </a:bodyPr>
          <a:lstStyle/>
          <a:p>
            <a:r>
              <a:rPr lang="en-US" sz="3200" b="0" i="0" dirty="0">
                <a:solidFill>
                  <a:srgbClr val="4D5156"/>
                </a:solidFill>
                <a:effectLst/>
                <a:latin typeface="Roboto" panose="02000000000000000000" pitchFamily="2" charset="0"/>
              </a:rPr>
              <a:t>A partnership business, by definition, consists of </a:t>
            </a:r>
            <a:r>
              <a:rPr lang="en-US" sz="3200" b="1" i="0" dirty="0">
                <a:solidFill>
                  <a:srgbClr val="4D5156"/>
                </a:solidFill>
                <a:effectLst/>
                <a:latin typeface="Roboto" panose="02000000000000000000" pitchFamily="2" charset="0"/>
              </a:rPr>
              <a:t>two or more people who combine their resources to form a business and agree to share risks, profits and losses</a:t>
            </a:r>
            <a:r>
              <a:rPr lang="en-US" sz="3200" b="0" i="0" dirty="0">
                <a:solidFill>
                  <a:srgbClr val="4D5156"/>
                </a:solidFill>
                <a:effectLst/>
                <a:latin typeface="Roboto" panose="02000000000000000000" pitchFamily="2" charset="0"/>
              </a:rPr>
              <a:t>. Common partnership business examples include law firms, physician groups, real estate investment firms and accounting groups.</a:t>
            </a:r>
            <a:endParaRPr lang="en-US" sz="3200" dirty="0"/>
          </a:p>
        </p:txBody>
      </p:sp>
    </p:spTree>
    <p:extLst>
      <p:ext uri="{BB962C8B-B14F-4D97-AF65-F5344CB8AC3E}">
        <p14:creationId xmlns:p14="http://schemas.microsoft.com/office/powerpoint/2010/main" val="4282574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EFE42-CA9C-40AB-B753-F839489B5383}"/>
              </a:ext>
            </a:extLst>
          </p:cNvPr>
          <p:cNvSpPr>
            <a:spLocks noGrp="1"/>
          </p:cNvSpPr>
          <p:nvPr>
            <p:ph type="title"/>
          </p:nvPr>
        </p:nvSpPr>
        <p:spPr/>
        <p:txBody>
          <a:bodyPr>
            <a:normAutofit fontScale="90000"/>
          </a:bodyPr>
          <a:lstStyle/>
          <a:p>
            <a:r>
              <a:rPr lang="en-US" sz="6000" dirty="0"/>
              <a:t>ADVANTAGES OF PARTNERSHIP:-</a:t>
            </a:r>
          </a:p>
        </p:txBody>
      </p:sp>
      <p:sp>
        <p:nvSpPr>
          <p:cNvPr id="3" name="Content Placeholder 2">
            <a:extLst>
              <a:ext uri="{FF2B5EF4-FFF2-40B4-BE49-F238E27FC236}">
                <a16:creationId xmlns:a16="http://schemas.microsoft.com/office/drawing/2014/main" id="{6185CABA-BD95-FB71-E150-39D460EBBF9B}"/>
              </a:ext>
            </a:extLst>
          </p:cNvPr>
          <p:cNvSpPr>
            <a:spLocks noGrp="1"/>
          </p:cNvSpPr>
          <p:nvPr>
            <p:ph idx="1"/>
          </p:nvPr>
        </p:nvSpPr>
        <p:spPr>
          <a:xfrm>
            <a:off x="677334" y="2597436"/>
            <a:ext cx="8596668" cy="3880773"/>
          </a:xfrm>
        </p:spPr>
        <p:txBody>
          <a:bodyPr>
            <a:normAutofit lnSpcReduction="10000"/>
          </a:bodyPr>
          <a:lstStyle/>
          <a:p>
            <a:r>
              <a:rPr lang="en-US" sz="3200" dirty="0">
                <a:solidFill>
                  <a:srgbClr val="202124"/>
                </a:solidFill>
                <a:latin typeface="Roboto" panose="02000000000000000000" pitchFamily="2" charset="0"/>
              </a:rPr>
              <a:t>T</a:t>
            </a:r>
            <a:r>
              <a:rPr lang="en-US" sz="3200" b="0" i="0" dirty="0">
                <a:solidFill>
                  <a:srgbClr val="202124"/>
                </a:solidFill>
                <a:effectLst/>
                <a:latin typeface="Roboto" panose="02000000000000000000" pitchFamily="2" charset="0"/>
              </a:rPr>
              <a:t>wo heads (or more) are better than one.</a:t>
            </a:r>
          </a:p>
          <a:p>
            <a:r>
              <a:rPr lang="en-US" sz="3200" dirty="0">
                <a:solidFill>
                  <a:srgbClr val="202124"/>
                </a:solidFill>
                <a:latin typeface="Roboto" panose="02000000000000000000" pitchFamily="2" charset="0"/>
              </a:rPr>
              <a:t>Y</a:t>
            </a:r>
            <a:r>
              <a:rPr lang="en-US" sz="3200" b="0" i="0" dirty="0">
                <a:solidFill>
                  <a:srgbClr val="202124"/>
                </a:solidFill>
                <a:effectLst/>
                <a:latin typeface="Roboto" panose="02000000000000000000" pitchFamily="2" charset="0"/>
              </a:rPr>
              <a:t>our business is easy to establish and start-up costs are low.</a:t>
            </a:r>
          </a:p>
          <a:p>
            <a:r>
              <a:rPr lang="en-US" sz="3200" dirty="0">
                <a:solidFill>
                  <a:srgbClr val="202124"/>
                </a:solidFill>
                <a:latin typeface="Roboto" panose="02000000000000000000" pitchFamily="2" charset="0"/>
              </a:rPr>
              <a:t>M</a:t>
            </a:r>
            <a:r>
              <a:rPr lang="en-US" sz="3200" b="0" i="0" dirty="0">
                <a:solidFill>
                  <a:srgbClr val="202124"/>
                </a:solidFill>
                <a:effectLst/>
                <a:latin typeface="Roboto" panose="02000000000000000000" pitchFamily="2" charset="0"/>
              </a:rPr>
              <a:t>ore capital is available for the business.</a:t>
            </a:r>
          </a:p>
          <a:p>
            <a:r>
              <a:rPr lang="en-US" sz="3200" dirty="0">
                <a:solidFill>
                  <a:srgbClr val="202124"/>
                </a:solidFill>
                <a:latin typeface="Roboto" panose="02000000000000000000" pitchFamily="2" charset="0"/>
              </a:rPr>
              <a:t>Y</a:t>
            </a:r>
            <a:r>
              <a:rPr lang="en-US" sz="3200" b="0" i="0" dirty="0">
                <a:solidFill>
                  <a:srgbClr val="202124"/>
                </a:solidFill>
                <a:effectLst/>
                <a:latin typeface="Roboto" panose="02000000000000000000" pitchFamily="2" charset="0"/>
              </a:rPr>
              <a:t>ou'll have greater borrowing capacity.</a:t>
            </a:r>
          </a:p>
          <a:p>
            <a:r>
              <a:rPr lang="en-US" sz="3200" dirty="0">
                <a:solidFill>
                  <a:srgbClr val="202124"/>
                </a:solidFill>
                <a:latin typeface="Roboto" panose="02000000000000000000" pitchFamily="2" charset="0"/>
              </a:rPr>
              <a:t>H</a:t>
            </a:r>
            <a:r>
              <a:rPr lang="en-US" sz="3200" b="0" i="0" dirty="0">
                <a:solidFill>
                  <a:srgbClr val="202124"/>
                </a:solidFill>
                <a:effectLst/>
                <a:latin typeface="Roboto" panose="02000000000000000000" pitchFamily="2" charset="0"/>
              </a:rPr>
              <a:t>igh-</a:t>
            </a:r>
            <a:r>
              <a:rPr lang="en-US" sz="3200" b="0" i="0" dirty="0" err="1">
                <a:solidFill>
                  <a:srgbClr val="202124"/>
                </a:solidFill>
                <a:effectLst/>
                <a:latin typeface="Roboto" panose="02000000000000000000" pitchFamily="2" charset="0"/>
              </a:rPr>
              <a:t>calibre</a:t>
            </a:r>
            <a:r>
              <a:rPr lang="en-US" sz="3200" b="0" i="0" dirty="0">
                <a:solidFill>
                  <a:srgbClr val="202124"/>
                </a:solidFill>
                <a:effectLst/>
                <a:latin typeface="Roboto" panose="02000000000000000000" pitchFamily="2" charset="0"/>
              </a:rPr>
              <a:t> employees can be made partners.</a:t>
            </a:r>
          </a:p>
          <a:p>
            <a:endParaRPr lang="en-US" sz="3200" dirty="0"/>
          </a:p>
        </p:txBody>
      </p:sp>
    </p:spTree>
    <p:extLst>
      <p:ext uri="{BB962C8B-B14F-4D97-AF65-F5344CB8AC3E}">
        <p14:creationId xmlns:p14="http://schemas.microsoft.com/office/powerpoint/2010/main" val="16896562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Facet</vt:lpstr>
      <vt:lpstr>BUSINESS ORGANISATIONS </vt:lpstr>
      <vt:lpstr>ABSTRACT:-</vt:lpstr>
      <vt:lpstr>INTRODUCTION :-</vt:lpstr>
      <vt:lpstr>Types of business organisations:-</vt:lpstr>
      <vt:lpstr>SOLE PROPRIETORSHIP:-</vt:lpstr>
      <vt:lpstr>ADVANTAGES OF SOLE PROPRIETORSHIP:-</vt:lpstr>
      <vt:lpstr>DISADVANTAGES OF SOLE PROPRIETORSHIP:-</vt:lpstr>
      <vt:lpstr>PARTNERSHIP:-</vt:lpstr>
      <vt:lpstr>ADVANTAGES OF PARTNERSHIP:-</vt:lpstr>
      <vt:lpstr>DISADVANTAGES OF PARTNERSHIP:-</vt:lpstr>
      <vt:lpstr>HINDHU UNDIVIDED FAMILY:-</vt:lpstr>
      <vt:lpstr>ADVANTAGES OF “HUF”:-</vt:lpstr>
      <vt:lpstr>DISADVANTAGES OF “HUF”:-</vt:lpstr>
      <vt:lpstr>CO-OPERATIVE SOCIETY:-</vt:lpstr>
      <vt:lpstr>ADVANTAGES OF CO-OPERATIVE SOCIETY:-</vt:lpstr>
      <vt:lpstr>DISADVANTAGES OF CO-OPERATIVE SOCIETY:-</vt:lpstr>
      <vt:lpstr>COMPANY:-</vt:lpstr>
      <vt:lpstr>ADVANTAGES OF COMPANY:-</vt:lpstr>
      <vt:lpstr>DISADVANTAGES OF COMPANY:-</vt:lpstr>
      <vt:lpstr>Google survey:-</vt:lpstr>
      <vt:lpstr>CONCLUSION :-</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ORGANISATIONS </dc:title>
  <dc:creator>919963510563</dc:creator>
  <cp:lastModifiedBy>919963510563</cp:lastModifiedBy>
  <cp:revision>4</cp:revision>
  <dcterms:created xsi:type="dcterms:W3CDTF">2022-09-28T08:03:27Z</dcterms:created>
  <dcterms:modified xsi:type="dcterms:W3CDTF">2022-09-30T08:59:52Z</dcterms:modified>
</cp:coreProperties>
</file>