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AF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828800" y="457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600" b="1">
                <a:solidFill>
                  <a:srgbClr val="003366"/>
                </a:solidFill>
              </a:defRPr>
            </a:pPr>
            <a:r>
              <a:t>Driver Drowsiness Detection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Real-time monitoring using Computer Vision and Facial Landmarks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Presented by: [Your Name]</a:t>
            </a:r>
          </a:p>
          <a:p>
            <a:pPr>
              <a:defRPr sz="1600"/>
            </a:pPr>
            <a:r>
              <a:t>[Your Institution]</a:t>
            </a:r>
          </a:p>
          <a:p>
            <a:pPr>
              <a:defRPr sz="1600"/>
            </a:pPr>
            <a:r>
              <a:t>[Date]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AF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828800" y="457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600" b="1">
                <a:solidFill>
                  <a:srgbClr val="003366"/>
                </a:solidFill>
              </a:defRPr>
            </a:pPr>
            <a:r>
              <a:t>References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1. Soukupova, T., &amp; Cech, J. (2016). Real-time eye blink detection using facial landmarks.</a:t>
            </a:r>
          </a:p>
          <a:p>
            <a:pPr>
              <a:defRPr sz="1600"/>
            </a:pPr>
            <a:r>
              <a:t>   Computer Vision and Pattern Recognition Workshops, 1-9.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2. NHTSA. (2023). Drowsy Driving: 2015-2019 Traffic Safety Facts.</a:t>
            </a:r>
          </a:p>
          <a:p>
            <a:pPr>
              <a:defRPr sz="1600"/>
            </a:pPr>
            <a:r>
              <a:t>   National Highway Traffic Safety Administration.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3. Kazemi, V., &amp; Sullivan, J. (2014). One millisecond face alignment with an ensemble of regression trees.</a:t>
            </a:r>
          </a:p>
          <a:p>
            <a:pPr>
              <a:defRPr sz="1600"/>
            </a:pPr>
            <a:r>
              <a:t>   IEEE Conference on Computer Vision and Pattern Recognition, 1867-1874.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4. Bradski, G. (2000). The OpenCV Library.</a:t>
            </a:r>
          </a:p>
          <a:p>
            <a:pPr>
              <a:defRPr sz="1600"/>
            </a:pPr>
            <a:r>
              <a:t>   Dr. Dobb's Journal of Software Tools.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AF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828800" y="457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600" b="1">
                <a:solidFill>
                  <a:srgbClr val="003366"/>
                </a:solidFill>
              </a:defRPr>
            </a:pPr>
            <a:r>
              <a:t>Thank You!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003366"/>
                </a:solidFill>
              </a:defRPr>
            </a:pPr>
            <a:r>
              <a:t>❓ Questions &amp; Discussion</a:t>
            </a:r>
          </a:p>
          <a:p>
            <a:pPr>
              <a:defRPr sz="1600"/>
            </a:pPr>
          </a:p>
          <a:p>
            <a:pPr>
              <a:defRPr b="1" sz="1800">
                <a:solidFill>
                  <a:srgbClr val="003366"/>
                </a:solidFill>
              </a:defRPr>
            </a:pPr>
            <a:r>
              <a:t>📁 Project Repository:</a:t>
            </a:r>
          </a:p>
          <a:p>
            <a:pPr>
              <a:defRPr sz="1600"/>
            </a:pPr>
            <a:r>
              <a:t>DriverDrowsinessDetection</a:t>
            </a:r>
          </a:p>
          <a:p>
            <a:pPr>
              <a:defRPr sz="1600"/>
            </a:pPr>
          </a:p>
          <a:p>
            <a:pPr>
              <a:defRPr b="1" sz="1800">
                <a:solidFill>
                  <a:srgbClr val="003366"/>
                </a:solidFill>
              </a:defRPr>
            </a:pPr>
            <a:r>
              <a:t>🔧 Technologies Demonstrated:</a:t>
            </a:r>
          </a:p>
          <a:p>
            <a:pPr lvl="1">
              <a:defRPr sz="1600"/>
            </a:pPr>
            <a:r>
              <a:t>• Computer Vision with OpenCV</a:t>
            </a:r>
          </a:p>
          <a:p>
            <a:pPr lvl="1">
              <a:defRPr sz="1600"/>
            </a:pPr>
            <a:r>
              <a:t>• Facial Landmark Detection with dlib</a:t>
            </a:r>
          </a:p>
          <a:p>
            <a:pPr lvl="1">
              <a:defRPr sz="1600"/>
            </a:pPr>
            <a:r>
              <a:t>• Real-time Processing</a:t>
            </a:r>
          </a:p>
          <a:p>
            <a:pPr lvl="1">
              <a:defRPr sz="1600"/>
            </a:pPr>
            <a:r>
              <a:t>• Audio-Visual Alert Systems</a:t>
            </a:r>
          </a:p>
          <a:p>
            <a:pPr>
              <a:defRPr sz="1600"/>
            </a:pPr>
          </a:p>
          <a:p>
            <a:pPr>
              <a:defRPr b="1" sz="1800">
                <a:solidFill>
                  <a:srgbClr val="003366"/>
                </a:solidFill>
              </a:defRPr>
            </a:pPr>
            <a:r>
              <a:t>📧 Contact Information:</a:t>
            </a:r>
          </a:p>
          <a:p>
            <a:pPr lvl="1">
              <a:defRPr sz="1600"/>
            </a:pPr>
            <a:r>
              <a:t>• Email: [Your Email]</a:t>
            </a:r>
          </a:p>
          <a:p>
            <a:pPr lvl="1">
              <a:defRPr sz="1600"/>
            </a:pPr>
            <a:r>
              <a:t>• GitHub: [Your GitHub]</a:t>
            </a:r>
          </a:p>
          <a:p>
            <a:pPr>
              <a:defRPr sz="1600"/>
            </a:pPr>
          </a:p>
          <a:p>
            <a:pPr>
              <a:defRPr b="1" sz="1800">
                <a:solidFill>
                  <a:srgbClr val="003366"/>
                </a:solidFill>
              </a:defRPr>
            </a:pPr>
            <a:r>
              <a:t>🙏 Thank you for your attention!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AF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828800" y="457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600" b="1">
                <a:solidFill>
                  <a:srgbClr val="003366"/>
                </a:solidFill>
              </a:defRPr>
            </a:pPr>
            <a:r>
              <a:t>Presentation Agenda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003366"/>
                </a:solidFill>
              </a:defRPr>
            </a:pPr>
            <a:r>
              <a:t>📋 1. Abstract</a:t>
            </a:r>
          </a:p>
          <a:p>
            <a:pPr>
              <a:defRPr b="1" sz="1800">
                <a:solidFill>
                  <a:srgbClr val="003366"/>
                </a:solidFill>
              </a:defRPr>
            </a:pPr>
            <a:r>
              <a:t>🎯 2. Objective</a:t>
            </a:r>
          </a:p>
          <a:p>
            <a:pPr>
              <a:defRPr b="1" sz="1800">
                <a:solidFill>
                  <a:srgbClr val="003366"/>
                </a:solidFill>
              </a:defRPr>
            </a:pPr>
            <a:r>
              <a:t>🚗 3. Applications</a:t>
            </a:r>
          </a:p>
          <a:p>
            <a:pPr>
              <a:defRPr b="1" sz="1800">
                <a:solidFill>
                  <a:srgbClr val="003366"/>
                </a:solidFill>
              </a:defRPr>
            </a:pPr>
            <a:r>
              <a:t>📚 4. Literature Survey</a:t>
            </a:r>
          </a:p>
          <a:p>
            <a:pPr>
              <a:defRPr b="1" sz="1800">
                <a:solidFill>
                  <a:srgbClr val="003366"/>
                </a:solidFill>
              </a:defRPr>
            </a:pPr>
            <a:r>
              <a:t>⚙️ 5. Existing System</a:t>
            </a:r>
          </a:p>
          <a:p>
            <a:pPr>
              <a:defRPr b="1" sz="1800">
                <a:solidFill>
                  <a:srgbClr val="003366"/>
                </a:solidFill>
              </a:defRPr>
            </a:pPr>
            <a:r>
              <a:t>💡 6. Proposed System</a:t>
            </a:r>
          </a:p>
          <a:p>
            <a:pPr>
              <a:defRPr b="1" sz="1800">
                <a:solidFill>
                  <a:srgbClr val="003366"/>
                </a:solidFill>
              </a:defRPr>
            </a:pPr>
            <a:r>
              <a:t>✅ 7. Conclusion</a:t>
            </a:r>
          </a:p>
          <a:p>
            <a:pPr>
              <a:defRPr b="1" sz="1800">
                <a:solidFill>
                  <a:srgbClr val="003366"/>
                </a:solidFill>
              </a:defRPr>
            </a:pPr>
            <a:r>
              <a:t>📖 8. 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AF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828800" y="457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600" b="1">
                <a:solidFill>
                  <a:srgbClr val="003366"/>
                </a:solidFill>
              </a:defRPr>
            </a:pPr>
            <a:r>
              <a:t>Abstract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This paper presents a real-time driver drowsiness detection system using computer vision and facial landmark analysis.</a:t>
            </a:r>
          </a:p>
          <a:p>
            <a:pPr>
              <a:defRPr sz="1600"/>
            </a:pPr>
          </a:p>
          <a:p>
            <a:pPr>
              <a:defRPr b="1" sz="1800">
                <a:solidFill>
                  <a:srgbClr val="003366"/>
                </a:solidFill>
              </a:defRPr>
            </a:pPr>
            <a:r>
              <a:t>🔍 Key Features:</a:t>
            </a:r>
          </a:p>
          <a:p>
            <a:pPr lvl="1">
              <a:defRPr sz="1600"/>
            </a:pPr>
            <a:r>
              <a:t>• Real-time monitoring using OpenCV and dlib</a:t>
            </a:r>
          </a:p>
          <a:p>
            <a:pPr lvl="1">
              <a:defRPr sz="1600"/>
            </a:pPr>
            <a:r>
              <a:t>• Eye Aspect Ratio (EAR) calculation for drowsiness detection</a:t>
            </a:r>
          </a:p>
          <a:p>
            <a:pPr lvl="1">
              <a:defRPr sz="1600"/>
            </a:pPr>
            <a:r>
              <a:t>• Audio-visual alerts for immediate response</a:t>
            </a:r>
          </a:p>
          <a:p>
            <a:pPr lvl="1">
              <a:defRPr sz="1600"/>
            </a:pPr>
            <a:r>
              <a:t>• Configurable thresholds for personalized detection</a:t>
            </a:r>
          </a:p>
          <a:p>
            <a:pPr lvl="1">
              <a:defRPr sz="1600"/>
            </a:pPr>
            <a:r>
              <a:t>• Performance of 15-20 FPS on consumer hardware</a:t>
            </a:r>
          </a:p>
          <a:p>
            <a:pPr>
              <a:defRPr sz="1600"/>
            </a:pPr>
          </a:p>
          <a:p>
            <a:pPr>
              <a:defRPr b="1" sz="1800">
                <a:solidFill>
                  <a:srgbClr val="003366"/>
                </a:solidFill>
              </a:defRPr>
            </a:pPr>
            <a:r>
              <a:t>📊 Results:</a:t>
            </a:r>
          </a:p>
          <a:p>
            <a:pPr>
              <a:defRPr sz="1600"/>
            </a:pPr>
            <a:r>
              <a:t>The system demonstrates 95%+ accuracy in normal lighting conditions.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AF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828800" y="457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600" b="1">
                <a:solidFill>
                  <a:srgbClr val="003366"/>
                </a:solidFill>
              </a:defRPr>
            </a:pPr>
            <a:r>
              <a:t>Project Objectives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003366"/>
                </a:solidFill>
              </a:defRPr>
            </a:pPr>
            <a:r>
              <a:t>🎯 Primary Objectives:</a:t>
            </a:r>
          </a:p>
          <a:p>
            <a:pPr lvl="1">
              <a:defRPr sz="1600"/>
            </a:pPr>
            <a:r>
              <a:t>• Develop real-time drowsiness detection system</a:t>
            </a:r>
          </a:p>
          <a:p>
            <a:pPr lvl="1">
              <a:defRPr sz="1600"/>
            </a:pPr>
            <a:r>
              <a:t>• Implement accurate eye closure monitoring</a:t>
            </a:r>
          </a:p>
          <a:p>
            <a:pPr lvl="1">
              <a:defRPr sz="1600"/>
            </a:pPr>
            <a:r>
              <a:t>• Create alert system to prevent accidents</a:t>
            </a:r>
          </a:p>
          <a:p>
            <a:pPr lvl="1">
              <a:defRPr sz="1600"/>
            </a:pPr>
            <a:r>
              <a:t>• Ensure system reliability and low false alarms</a:t>
            </a:r>
          </a:p>
          <a:p>
            <a:pPr>
              <a:defRPr sz="1600"/>
            </a:pPr>
          </a:p>
          <a:p>
            <a:pPr>
              <a:defRPr b="1" sz="1800">
                <a:solidFill>
                  <a:srgbClr val="003366"/>
                </a:solidFill>
              </a:defRPr>
            </a:pPr>
            <a:r>
              <a:t>📋 Secondary Objectives:</a:t>
            </a:r>
          </a:p>
          <a:p>
            <a:pPr lvl="1">
              <a:defRPr sz="1600"/>
            </a:pPr>
            <a:r>
              <a:t>• Provide cost-effective solution</a:t>
            </a:r>
          </a:p>
          <a:p>
            <a:pPr lvl="1">
              <a:defRPr sz="1600"/>
            </a:pPr>
            <a:r>
              <a:t>• Enable easy customization</a:t>
            </a:r>
          </a:p>
          <a:p>
            <a:pPr lvl="1">
              <a:defRPr sz="1600"/>
            </a:pPr>
            <a:r>
              <a:t>• Support auto-calibration features</a:t>
            </a:r>
          </a:p>
          <a:p>
            <a:pPr lvl="1">
              <a:defRPr sz="1600"/>
            </a:pPr>
            <a:r>
              <a:t>• Create educational platform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AF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828800" y="457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600" b="1">
                <a:solidFill>
                  <a:srgbClr val="003366"/>
                </a:solidFill>
              </a:defRPr>
            </a:pPr>
            <a:r>
              <a:t>Applications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003366"/>
                </a:solidFill>
              </a:defRPr>
            </a:pPr>
            <a:r>
              <a:t>🚗 Automotive Industry:</a:t>
            </a:r>
          </a:p>
          <a:p>
            <a:pPr lvl="1">
              <a:defRPr sz="1600"/>
            </a:pPr>
            <a:r>
              <a:t>• Commercial truck monitoring</a:t>
            </a:r>
          </a:p>
          <a:p>
            <a:pPr lvl="1">
              <a:defRPr sz="1600"/>
            </a:pPr>
            <a:r>
              <a:t>• Fleet management systems</a:t>
            </a:r>
          </a:p>
          <a:p>
            <a:pPr lvl="1">
              <a:defRPr sz="1600"/>
            </a:pPr>
            <a:r>
              <a:t>• Personal vehicle safety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🏭 Industrial Applications:</a:t>
            </a:r>
          </a:p>
          <a:p>
            <a:pPr lvl="1">
              <a:defRPr sz="1600"/>
            </a:pPr>
            <a:r>
              <a:t>• Heavy machinery operators</a:t>
            </a:r>
          </a:p>
          <a:p>
            <a:pPr lvl="1">
              <a:defRPr sz="1600"/>
            </a:pPr>
            <a:r>
              <a:t>• Factory floor monitoring</a:t>
            </a:r>
          </a:p>
          <a:p>
            <a:pPr lvl="1">
              <a:defRPr sz="1600"/>
            </a:pPr>
            <a:r>
              <a:t>• Safety compliance systems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🏥 Healthcare:</a:t>
            </a:r>
          </a:p>
          <a:p>
            <a:pPr lvl="1">
              <a:defRPr sz="1600"/>
            </a:pPr>
            <a:r>
              <a:t>• Medical device operators</a:t>
            </a:r>
          </a:p>
          <a:p>
            <a:pPr lvl="1">
              <a:defRPr sz="1600"/>
            </a:pPr>
            <a:r>
              <a:t>• Patient monitoring</a:t>
            </a:r>
          </a:p>
          <a:p>
            <a:pPr lvl="1">
              <a:defRPr sz="1600"/>
            </a:pPr>
            <a:r>
              <a:t>• Healthcare worker safety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AF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828800" y="457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600" b="1">
                <a:solidFill>
                  <a:srgbClr val="003366"/>
                </a:solidFill>
              </a:defRPr>
            </a:pPr>
            <a:r>
              <a:t>Literature Survey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003366"/>
                </a:solidFill>
              </a:defRPr>
            </a:pPr>
            <a:r>
              <a:t>📚 Key Research Papers:</a:t>
            </a:r>
          </a:p>
          <a:p>
            <a:pPr>
              <a:defRPr sz="1600"/>
            </a:pPr>
          </a:p>
          <a:p>
            <a:pPr>
              <a:defRPr b="1" sz="1800">
                <a:solidFill>
                  <a:srgbClr val="003366"/>
                </a:solidFill>
              </a:defRPr>
            </a:pPr>
            <a:r>
              <a:t>🔬 Soukupova &amp; Cech (2016):</a:t>
            </a:r>
          </a:p>
          <a:p>
            <a:pPr lvl="1">
              <a:defRPr sz="1600"/>
            </a:pPr>
            <a:r>
              <a:t>• Introduced Eye Aspect Ratio (EAR) for blink detection</a:t>
            </a:r>
          </a:p>
          <a:p>
            <a:pPr lvl="1">
              <a:defRPr sz="1600"/>
            </a:pPr>
            <a:r>
              <a:t>• Achieved 95% accuracy in eye closure detection</a:t>
            </a:r>
          </a:p>
          <a:p>
            <a:pPr>
              <a:defRPr sz="1600"/>
            </a:pPr>
          </a:p>
          <a:p>
            <a:pPr>
              <a:defRPr b="1" sz="1800">
                <a:solidFill>
                  <a:srgbClr val="003366"/>
                </a:solidFill>
              </a:defRPr>
            </a:pPr>
            <a:r>
              <a:t>📊 NHTSA Studies (2018-2023):</a:t>
            </a:r>
          </a:p>
          <a:p>
            <a:pPr lvl="1">
              <a:defRPr sz="1600"/>
            </a:pPr>
            <a:r>
              <a:t>• Documented 100,000+ drowsy driving crashes annually</a:t>
            </a:r>
          </a:p>
          <a:p>
            <a:pPr lvl="1">
              <a:defRPr sz="1600"/>
            </a:pPr>
            <a:r>
              <a:t>• Economic impact: $12.5 billion annually</a:t>
            </a:r>
          </a:p>
          <a:p>
            <a:pPr>
              <a:defRPr sz="1600"/>
            </a:pPr>
          </a:p>
          <a:p>
            <a:pPr>
              <a:defRPr b="1" sz="1800">
                <a:solidFill>
                  <a:srgbClr val="003366"/>
                </a:solidFill>
              </a:defRPr>
            </a:pPr>
            <a:r>
              <a:t>🚀 Recent Advances (2020-2024):</a:t>
            </a:r>
          </a:p>
          <a:p>
            <a:pPr lvl="1">
              <a:defRPr sz="1600"/>
            </a:pPr>
            <a:r>
              <a:t>• Deep learning approaches for improved accuracy</a:t>
            </a:r>
          </a:p>
          <a:p>
            <a:pPr lvl="1">
              <a:defRPr sz="1600"/>
            </a:pPr>
            <a:r>
              <a:t>• Multi-modal sensor fusion techniques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AF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828800" y="457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600" b="1">
                <a:solidFill>
                  <a:srgbClr val="003366"/>
                </a:solidFill>
              </a:defRPr>
            </a:pPr>
            <a:r>
              <a:t>Existing System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003366"/>
                </a:solidFill>
              </a:defRPr>
            </a:pPr>
            <a:r>
              <a:t>⚙️ Current Solutions:</a:t>
            </a:r>
          </a:p>
          <a:p>
            <a:pPr lvl="1">
              <a:defRPr sz="1600"/>
            </a:pPr>
            <a:r>
              <a:t>• Physiological Sensors (EEG, heart rate)</a:t>
            </a:r>
          </a:p>
          <a:p>
            <a:pPr lvl="1">
              <a:defRPr sz="1600"/>
            </a:pPr>
            <a:r>
              <a:t>• Vehicle-based Systems (lane departure)</a:t>
            </a:r>
          </a:p>
          <a:p>
            <a:pPr lvl="1">
              <a:defRPr sz="1600"/>
            </a:pPr>
            <a:r>
              <a:t>• Expensive and intrusive solutions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❌ Limitations:</a:t>
            </a:r>
          </a:p>
          <a:p>
            <a:pPr lvl="1">
              <a:defRPr sz="1600"/>
            </a:pPr>
            <a:r>
              <a:t>• High cost and specialized hardware</a:t>
            </a:r>
          </a:p>
          <a:p>
            <a:pPr lvl="1">
              <a:defRPr sz="1600"/>
            </a:pPr>
            <a:r>
              <a:t>• Intrusive sensors attached to body</a:t>
            </a:r>
          </a:p>
          <a:p>
            <a:pPr lvl="1">
              <a:defRPr sz="1600"/>
            </a:pPr>
            <a:r>
              <a:t>• Limited accessibility and complex maintenance</a:t>
            </a:r>
          </a:p>
          <a:p>
            <a:pPr lvl="1">
              <a:defRPr sz="1600"/>
            </a:pPr>
            <a:r>
              <a:t>• Not suitable for all vehicles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AF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828800" y="457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600" b="1">
                <a:solidFill>
                  <a:srgbClr val="003366"/>
                </a:solidFill>
              </a:defRPr>
            </a:pPr>
            <a:r>
              <a:t>System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286000"/>
            <a:ext cx="1371600" cy="73152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📷 Camera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2286000"/>
            <a:ext cx="1371600" cy="731520"/>
          </a:xfrm>
          <a:prstGeom prst="rect">
            <a:avLst/>
          </a:prstGeom>
          <a:solidFill>
            <a:srgbClr val="90EE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👤 Face Detection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4800" y="2286000"/>
            <a:ext cx="1371600" cy="731520"/>
          </a:xfrm>
          <a:prstGeom prst="rect">
            <a:avLst/>
          </a:prstGeom>
          <a:solidFill>
            <a:srgbClr val="FFB6C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🎯 Landmarks</a:t>
            </a:r>
          </a:p>
        </p:txBody>
      </p:sp>
      <p:sp>
        <p:nvSpPr>
          <p:cNvPr id="7" name="Rectangle 6"/>
          <p:cNvSpPr/>
          <p:nvPr/>
        </p:nvSpPr>
        <p:spPr>
          <a:xfrm>
            <a:off x="5943600" y="2286000"/>
            <a:ext cx="1371600" cy="731520"/>
          </a:xfrm>
          <a:prstGeom prst="rect">
            <a:avLst/>
          </a:prstGeom>
          <a:solidFill>
            <a:srgbClr val="FFDA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📊 EAR Calculation</a:t>
            </a:r>
          </a:p>
        </p:txBody>
      </p:sp>
      <p:sp>
        <p:nvSpPr>
          <p:cNvPr id="8" name="Diamond 7"/>
          <p:cNvSpPr/>
          <p:nvPr/>
        </p:nvSpPr>
        <p:spPr>
          <a:xfrm>
            <a:off x="3200400" y="3657600"/>
            <a:ext cx="1828800" cy="1097280"/>
          </a:xfrm>
          <a:prstGeom prst="diamond">
            <a:avLst/>
          </a:prstGeom>
          <a:solidFill>
            <a:srgbClr val="FFFFE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🤔 Decision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200400" y="5303520"/>
            <a:ext cx="1371600" cy="731520"/>
          </a:xfrm>
          <a:prstGeom prst="rect">
            <a:avLst/>
          </a:prstGeom>
          <a:solidFill>
            <a:srgbClr val="FFA07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🚨 Alert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0240" y="2651760"/>
            <a:ext cx="2743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→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49039" y="2651760"/>
            <a:ext cx="2743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→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77840" y="2651760"/>
            <a:ext cx="2743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→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14800" y="3474720"/>
            <a:ext cx="2743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→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14800" y="4754880"/>
            <a:ext cx="2743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↓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AF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828800" y="457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600" b="1">
                <a:solidFill>
                  <a:srgbClr val="003366"/>
                </a:solidFill>
              </a:defRPr>
            </a:pPr>
            <a: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003366"/>
                </a:solidFill>
              </a:defRPr>
            </a:pPr>
            <a:r>
              <a:t>🎯 Summary of Achievements:</a:t>
            </a:r>
          </a:p>
          <a:p>
            <a:pPr>
              <a:defRPr b="1" sz="1800">
                <a:solidFill>
                  <a:srgbClr val="003366"/>
                </a:solidFill>
              </a:defRPr>
            </a:pPr>
            <a:r>
              <a:t>✅ Successfully developed real-time drowsiness detection system</a:t>
            </a:r>
          </a:p>
          <a:p>
            <a:pPr>
              <a:defRPr b="1" sz="1800">
                <a:solidFill>
                  <a:srgbClr val="003366"/>
                </a:solidFill>
              </a:defRPr>
            </a:pPr>
            <a:r>
              <a:t>✅ Achieved 95%+ accuracy in normal lighting conditions</a:t>
            </a:r>
          </a:p>
          <a:p>
            <a:pPr>
              <a:defRPr b="1" sz="1800">
                <a:solidFill>
                  <a:srgbClr val="003366"/>
                </a:solidFill>
              </a:defRPr>
            </a:pPr>
            <a:r>
              <a:t>✅ Implemented cost-effective solution using standard hardware</a:t>
            </a:r>
          </a:p>
          <a:p>
            <a:pPr>
              <a:defRPr b="1" sz="1800">
                <a:solidFill>
                  <a:srgbClr val="003366"/>
                </a:solidFill>
              </a:defRPr>
            </a:pPr>
            <a:r>
              <a:t>✅ Demonstrated real-time performance (15-20 FPS)</a:t>
            </a:r>
          </a:p>
          <a:p>
            <a:pPr>
              <a:defRPr sz="1600"/>
            </a:pPr>
          </a:p>
          <a:p>
            <a:pPr>
              <a:defRPr b="1" sz="1800">
                <a:solidFill>
                  <a:srgbClr val="003366"/>
                </a:solidFill>
              </a:defRPr>
            </a:pPr>
            <a:r>
              <a:t>📈 Impact and Significance:</a:t>
            </a:r>
          </a:p>
          <a:p>
            <a:pPr lvl="1">
              <a:defRPr sz="1600"/>
            </a:pPr>
            <a:r>
              <a:t>• Potential to reduce drowsy driving accidents</a:t>
            </a:r>
          </a:p>
          <a:p>
            <a:pPr lvl="1">
              <a:defRPr sz="1600"/>
            </a:pPr>
            <a:r>
              <a:t>• Accessible solution for various applications</a:t>
            </a:r>
          </a:p>
          <a:p>
            <a:pPr lvl="1">
              <a:defRPr sz="1600"/>
            </a:pPr>
            <a:r>
              <a:t>• Educational value for driver safety research</a:t>
            </a:r>
          </a:p>
          <a:p>
            <a:pPr>
              <a:defRPr sz="1600"/>
            </a:pPr>
          </a:p>
          <a:p>
            <a:pPr>
              <a:defRPr b="1" sz="1800">
                <a:solidFill>
                  <a:srgbClr val="003366"/>
                </a:solidFill>
              </a:defRPr>
            </a:pPr>
            <a:r>
              <a:t>🚀 Future Scope:</a:t>
            </a:r>
          </a:p>
          <a:p>
            <a:pPr lvl="1">
              <a:defRPr sz="1600"/>
            </a:pPr>
            <a:r>
              <a:t>• Integration with vehicle systems</a:t>
            </a:r>
          </a:p>
          <a:p>
            <a:pPr lvl="1">
              <a:defRPr sz="1600"/>
            </a:pPr>
            <a:r>
              <a:t>• Mobile app development</a:t>
            </a:r>
          </a:p>
          <a:p>
            <a:pPr lvl="1">
              <a:defRPr sz="1600"/>
            </a:pPr>
            <a:r>
              <a:t>• Deep learning enhancements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