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Driver Drowsiness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Real-time monitoring using Computer Vision and Facial Landmarks</a:t>
            </a:r>
          </a:p>
          <a:p/>
          <a:p>
            <a:r>
              <a:t>Presented by: [Your Name]</a:t>
            </a:r>
          </a:p>
          <a:p>
            <a:r>
              <a:t>[Your Institution]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/>
            </a:pPr>
            <a:r>
              <a:t>1. Soukupova, T., &amp; Cech, J. (2016). Real-time eye blink detection using facial landmarks.</a:t>
            </a:r>
          </a:p>
          <a:p>
            <a:pPr lvl="1">
              <a:defRPr sz="1000"/>
            </a:pPr>
            <a:r>
              <a:t>   Computer Vision and Pattern Recognition Workshops, 1-9.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2. NHTSA. (2023). Drowsy Driving: 2015-2019 Traffic Safety Facts.</a:t>
            </a:r>
          </a:p>
          <a:p>
            <a:pPr lvl="1">
              <a:defRPr sz="1000"/>
            </a:pPr>
            <a:r>
              <a:t>   National Highway Traffic Safety Administration.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3. Kazemi, V., &amp; Sullivan, J. (2014). One millisecond face alignment with an ensemble of regression trees.</a:t>
            </a:r>
          </a:p>
          <a:p>
            <a:pPr lvl="1">
              <a:defRPr sz="1000"/>
            </a:pPr>
            <a:r>
              <a:t>   IEEE Conference on Computer Vision and Pattern Recognition, 1867-1874.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4. Dalal, N., &amp; Triggs, B. (2005). Histograms of oriented gradients for human detection.</a:t>
            </a:r>
          </a:p>
          <a:p>
            <a:pPr lvl="1">
              <a:defRPr sz="1000"/>
            </a:pPr>
            <a:r>
              <a:t>   IEEE Computer Society Conference on Computer Vision and Pattern Recognition, 886-893.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5. Bradski, G. (2000). The OpenCV Library.</a:t>
            </a:r>
          </a:p>
          <a:p>
            <a:pPr lvl="1">
              <a:defRPr sz="1000"/>
            </a:pPr>
            <a:r>
              <a:t>   Dr. Dobb's Journal of Software Tools.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6. King, D. E. (2009). Dlib-ml: A Machine Learning Toolkit.</a:t>
            </a:r>
          </a:p>
          <a:p>
            <a:pPr lvl="1">
              <a:defRPr sz="1000"/>
            </a:pPr>
            <a:r>
              <a:t>   Journal of Machine Learning Research, 10, 1755-1758.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/>
            </a:pPr>
            <a:r>
              <a:t>Questions &amp; Discussion</a:t>
            </a:r>
          </a:p>
          <a:p>
            <a:pPr algn="ctr">
              <a:defRPr sz="1800"/>
            </a:pPr>
          </a:p>
          <a:p>
            <a:pPr algn="ctr">
              <a:defRPr sz="1800" b="1"/>
            </a:pPr>
            <a:r>
              <a:t>Project Repository:</a:t>
            </a:r>
          </a:p>
          <a:p>
            <a:pPr algn="ctr">
              <a:defRPr sz="1800"/>
            </a:pPr>
            <a:r>
              <a:t>DriverDrowsinessDetection</a:t>
            </a:r>
          </a:p>
          <a:p>
            <a:pPr algn="ctr">
              <a:defRPr sz="1800"/>
            </a:pPr>
          </a:p>
          <a:p>
            <a:pPr algn="ctr">
              <a:defRPr sz="1800" b="1"/>
            </a:pPr>
            <a:r>
              <a:t>Technologies Demonstrated:</a:t>
            </a:r>
          </a:p>
          <a:p>
            <a:pPr algn="ctr">
              <a:defRPr sz="1800"/>
            </a:pPr>
            <a:r>
              <a:t>• Computer Vision with OpenCV</a:t>
            </a:r>
          </a:p>
          <a:p>
            <a:pPr algn="ctr">
              <a:defRPr sz="1800"/>
            </a:pPr>
            <a:r>
              <a:t>• Facial Landmark Detection with dlib</a:t>
            </a:r>
          </a:p>
          <a:p>
            <a:pPr algn="ctr">
              <a:defRPr sz="1800"/>
            </a:pPr>
            <a:r>
              <a:t>• Real-time Processing</a:t>
            </a:r>
          </a:p>
          <a:p>
            <a:pPr algn="ctr">
              <a:defRPr sz="1800"/>
            </a:pPr>
            <a:r>
              <a:t>• Audio-Visual Alert Systems</a:t>
            </a:r>
          </a:p>
          <a:p>
            <a:pPr algn="ctr">
              <a:defRPr sz="1800"/>
            </a:pPr>
          </a:p>
          <a:p>
            <a:pPr algn="ctr">
              <a:defRPr sz="1800" b="1"/>
            </a:pPr>
            <a:r>
              <a:t>Contact Information:</a:t>
            </a:r>
          </a:p>
          <a:p>
            <a:pPr algn="ctr">
              <a:defRPr sz="1800"/>
            </a:pPr>
            <a:r>
              <a:t>• Email: [Your Email]</a:t>
            </a:r>
          </a:p>
          <a:p>
            <a:pPr algn="ctr">
              <a:defRPr sz="1800"/>
            </a:pPr>
            <a:r>
              <a:t>• GitHub: [Your GitHub]</a:t>
            </a:r>
          </a:p>
          <a:p>
            <a:pPr algn="ctr">
              <a:defRPr sz="1800"/>
            </a:pPr>
          </a:p>
          <a:p>
            <a:pPr algn="ctr">
              <a:defRPr sz="1800" b="1"/>
            </a:pPr>
            <a: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333333"/>
                </a:solidFill>
              </a:defRPr>
            </a:pPr>
            <a:r>
              <a:t>1. Abstract</a:t>
            </a:r>
          </a:p>
          <a:p>
            <a:pPr>
              <a:defRPr sz="2400" b="1">
                <a:solidFill>
                  <a:srgbClr val="333333"/>
                </a:solidFill>
              </a:defRPr>
            </a:pPr>
            <a:r>
              <a:t>2. Objective</a:t>
            </a:r>
          </a:p>
          <a:p>
            <a:pPr>
              <a:defRPr sz="2400" b="1">
                <a:solidFill>
                  <a:srgbClr val="333333"/>
                </a:solidFill>
              </a:defRPr>
            </a:pPr>
            <a:r>
              <a:t>3. Applications</a:t>
            </a:r>
          </a:p>
          <a:p>
            <a:pPr>
              <a:defRPr sz="2400" b="1">
                <a:solidFill>
                  <a:srgbClr val="333333"/>
                </a:solidFill>
              </a:defRPr>
            </a:pPr>
            <a:r>
              <a:t>4. Literature Survey</a:t>
            </a:r>
          </a:p>
          <a:p>
            <a:pPr>
              <a:defRPr sz="2400" b="1">
                <a:solidFill>
                  <a:srgbClr val="333333"/>
                </a:solidFill>
              </a:defRPr>
            </a:pPr>
            <a:r>
              <a:t>5. Existing System</a:t>
            </a:r>
          </a:p>
          <a:p>
            <a:pPr>
              <a:defRPr sz="2400" b="1">
                <a:solidFill>
                  <a:srgbClr val="333333"/>
                </a:solidFill>
              </a:defRPr>
            </a:pPr>
            <a:r>
              <a:t>6. Proposed System</a:t>
            </a:r>
          </a:p>
          <a:p>
            <a:pPr>
              <a:defRPr sz="2400" b="1">
                <a:solidFill>
                  <a:srgbClr val="333333"/>
                </a:solidFill>
              </a:defRPr>
            </a:pPr>
            <a:r>
              <a:t>7. Conclusion</a:t>
            </a:r>
          </a:p>
          <a:p>
            <a:pPr>
              <a:defRPr sz="2400" b="1">
                <a:solidFill>
                  <a:srgbClr val="333333"/>
                </a:solidFill>
              </a:defRPr>
            </a:pPr>
            <a:r>
              <a:t>8.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This paper presents a real-time driver drowsiness detection system using computer vision and facial landmark analysis. The system utilizes a standard webcam to monitor driver behavior and detect signs of fatigue through eye closure patterns.</a:t>
            </a:r>
          </a:p>
          <a:p>
            <a:pPr>
              <a:defRPr sz="1400"/>
            </a:pPr>
          </a:p>
          <a:p>
            <a:pPr>
              <a:defRPr b="1" sz="1600"/>
            </a:pPr>
            <a:r>
              <a:t>Key Features:</a:t>
            </a:r>
          </a:p>
          <a:p>
            <a:pPr lvl="1">
              <a:defRPr sz="1400"/>
            </a:pPr>
            <a:r>
              <a:t>• Real-time monitoring using OpenCV and dlib</a:t>
            </a:r>
          </a:p>
          <a:p>
            <a:pPr lvl="1">
              <a:defRPr sz="1400"/>
            </a:pPr>
            <a:r>
              <a:t>• Eye Aspect Ratio (EAR) calculation for drowsiness detection</a:t>
            </a:r>
          </a:p>
          <a:p>
            <a:pPr lvl="1">
              <a:defRPr sz="1400"/>
            </a:pPr>
            <a:r>
              <a:t>• Audio-visual alerts for immediate response</a:t>
            </a:r>
          </a:p>
          <a:p>
            <a:pPr lvl="1">
              <a:defRPr sz="1400"/>
            </a:pPr>
            <a:r>
              <a:t>• Configurable thresholds for personalized detection</a:t>
            </a:r>
          </a:p>
          <a:p>
            <a:pPr lvl="1">
              <a:defRPr sz="1400"/>
            </a:pPr>
            <a:r>
              <a:t>• Performance of 15-20 FPS on consumer hardware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The system demonstrates 95%+ accuracy in normal lighting conditions and provides a cost-effective solution for driver safety monitoring.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800">
                <a:solidFill>
                  <a:srgbClr val="003366"/>
                </a:solidFill>
              </a:defRPr>
            </a:pPr>
            <a:r>
              <a:t>Primary Objectives:</a:t>
            </a:r>
          </a:p>
          <a:p>
            <a:pPr lvl="1">
              <a:defRPr sz="1600"/>
            </a:pPr>
            <a:r>
              <a:t>• Develop a real-time drowsiness detection system using computer vision</a:t>
            </a:r>
          </a:p>
          <a:p>
            <a:pPr lvl="1">
              <a:defRPr sz="1600"/>
            </a:pPr>
            <a:r>
              <a:t>• Implement accurate eye closure monitoring using facial landmarks</a:t>
            </a:r>
          </a:p>
          <a:p>
            <a:pPr lvl="1">
              <a:defRPr sz="1600"/>
            </a:pPr>
            <a:r>
              <a:t>• Create an alert system to prevent drowsy driving accidents</a:t>
            </a:r>
          </a:p>
          <a:p>
            <a:pPr lvl="1">
              <a:defRPr sz="1600"/>
            </a:pPr>
            <a:r>
              <a:t>• Ensure system reliability and low false alarm rates</a:t>
            </a:r>
          </a:p>
          <a:p>
            <a:pPr lvl="1">
              <a:defRPr sz="1600"/>
            </a:pPr>
          </a:p>
          <a:p>
            <a:pPr>
              <a:defRPr b="1" sz="1800">
                <a:solidFill>
                  <a:srgbClr val="003366"/>
                </a:solidFill>
              </a:defRPr>
            </a:pPr>
            <a:r>
              <a:t>Secondary Objectives:</a:t>
            </a:r>
          </a:p>
          <a:p>
            <a:pPr lvl="1">
              <a:defRPr sz="1600"/>
            </a:pPr>
            <a:r>
              <a:t>• Provide a cost-effective solution using standard hardware</a:t>
            </a:r>
          </a:p>
          <a:p>
            <a:pPr lvl="1">
              <a:defRPr sz="1600"/>
            </a:pPr>
            <a:r>
              <a:t>• Enable easy customization and configuration</a:t>
            </a:r>
          </a:p>
          <a:p>
            <a:pPr lvl="1">
              <a:defRPr sz="1600"/>
            </a:pPr>
            <a:r>
              <a:t>• Support multiple users with auto-calibration features</a:t>
            </a:r>
          </a:p>
          <a:p>
            <a:pPr lvl="1">
              <a:defRPr sz="1600"/>
            </a:pPr>
            <a:r>
              <a:t>• Create an educational platform for driver safety research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003366"/>
                </a:solidFill>
              </a:defRPr>
            </a:pPr>
            <a:r>
              <a:t>🚗 Automotive Industry:</a:t>
            </a:r>
          </a:p>
          <a:p>
            <a:pPr lvl="1">
              <a:defRPr sz="1400"/>
            </a:pPr>
            <a:r>
              <a:t>• Commercial truck monitoring</a:t>
            </a:r>
          </a:p>
          <a:p>
            <a:pPr lvl="1">
              <a:defRPr sz="1400"/>
            </a:pPr>
            <a:r>
              <a:t>• Fleet management systems</a:t>
            </a:r>
          </a:p>
          <a:p>
            <a:pPr lvl="1">
              <a:defRPr sz="1400"/>
            </a:pPr>
            <a:r>
              <a:t>• Personal vehicle safety</a:t>
            </a:r>
          </a:p>
          <a:p>
            <a:pPr lvl="1">
              <a:defRPr sz="1400"/>
            </a:pPr>
            <a:r>
              <a:t>• Driver training programs</a:t>
            </a:r>
          </a:p>
          <a:p>
            <a:pPr lvl="1"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🏭 Industrial Applications:</a:t>
            </a:r>
          </a:p>
          <a:p>
            <a:pPr lvl="1">
              <a:defRPr sz="1400"/>
            </a:pPr>
            <a:r>
              <a:t>• Heavy machinery operators</a:t>
            </a:r>
          </a:p>
          <a:p>
            <a:pPr lvl="1">
              <a:defRPr sz="1400"/>
            </a:pPr>
            <a:r>
              <a:t>• Factory floor monitoring</a:t>
            </a:r>
          </a:p>
          <a:p>
            <a:pPr lvl="1">
              <a:defRPr sz="1400"/>
            </a:pPr>
            <a:r>
              <a:t>• Safety compliance systems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003366"/>
                </a:solidFill>
              </a:defRPr>
            </a:pPr>
            <a:r>
              <a:t>🏥 Healthcare:</a:t>
            </a:r>
          </a:p>
          <a:p>
            <a:pPr lvl="1">
              <a:defRPr sz="1400"/>
            </a:pPr>
            <a:r>
              <a:t>• Medical device operators</a:t>
            </a:r>
          </a:p>
          <a:p>
            <a:pPr lvl="1">
              <a:defRPr sz="1400"/>
            </a:pPr>
            <a:r>
              <a:t>• Patient monitoring</a:t>
            </a:r>
          </a:p>
          <a:p>
            <a:pPr lvl="1">
              <a:defRPr sz="1400"/>
            </a:pPr>
            <a:r>
              <a:t>• Healthcare worker safety</a:t>
            </a:r>
          </a:p>
          <a:p>
            <a:pPr lvl="1"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🎓 Education &amp; Research:</a:t>
            </a:r>
          </a:p>
          <a:p>
            <a:pPr lvl="1">
              <a:defRPr sz="1400"/>
            </a:pPr>
            <a:r>
              <a:t>• Driver behavior studies</a:t>
            </a:r>
          </a:p>
          <a:p>
            <a:pPr lvl="1">
              <a:defRPr sz="1400"/>
            </a:pPr>
            <a:r>
              <a:t>• Safety research projects</a:t>
            </a:r>
          </a:p>
          <a:p>
            <a:pPr lvl="1">
              <a:defRPr sz="1400"/>
            </a:pPr>
            <a:r>
              <a:t>• Academic demonstrations</a:t>
            </a:r>
          </a:p>
          <a:p>
            <a:pPr lvl="1"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🔬 Research &amp; Development:</a:t>
            </a:r>
          </a:p>
          <a:p>
            <a:pPr lvl="1">
              <a:defRPr sz="1400"/>
            </a:pPr>
            <a:r>
              <a:t>• ADAS system development</a:t>
            </a:r>
          </a:p>
          <a:p>
            <a:pPr lvl="1">
              <a:defRPr sz="1400"/>
            </a:pPr>
            <a:r>
              <a:t>• AI/ML model training</a:t>
            </a:r>
          </a:p>
          <a:p>
            <a:pPr lvl="1">
              <a:defRPr sz="1400"/>
            </a:pPr>
            <a:r>
              <a:t>• Computer vision research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003366"/>
                </a:solidFill>
              </a:defRPr>
            </a:pPr>
            <a:r>
              <a:t>Key Research Papers: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1. Soukupova &amp; Cech (2016):</a:t>
            </a:r>
          </a:p>
          <a:p>
            <a:pPr lvl="2">
              <a:defRPr sz="1200"/>
            </a:pPr>
            <a:r>
              <a:t>   • Introduced Eye Aspect Ratio (EAR) for blink detection</a:t>
            </a:r>
          </a:p>
          <a:p>
            <a:pPr lvl="2">
              <a:defRPr sz="1200"/>
            </a:pPr>
            <a:r>
              <a:t>   • Achieved 95% accuracy in eye closure detection</a:t>
            </a:r>
          </a:p>
          <a:p>
            <a:pPr lvl="2">
              <a:defRPr sz="1200"/>
            </a:pPr>
            <a:r>
              <a:t>   • Basis for modern drowsiness detection systems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2. NHTSA Studies (2018-2023):</a:t>
            </a:r>
          </a:p>
          <a:p>
            <a:pPr lvl="2">
              <a:defRPr sz="1200"/>
            </a:pPr>
            <a:r>
              <a:t>   • Documented 100,000+ drowsy driving crashes annually</a:t>
            </a:r>
          </a:p>
          <a:p>
            <a:pPr lvl="2">
              <a:defRPr sz="1200"/>
            </a:pPr>
            <a:r>
              <a:t>   • Established need for real-time monitoring systems</a:t>
            </a:r>
          </a:p>
          <a:p>
            <a:pPr lvl="2">
              <a:defRPr sz="1200"/>
            </a:pPr>
            <a:r>
              <a:t>   • Economic impact: $12.5 billion annually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3. Recent Advances (2020-2024):</a:t>
            </a:r>
          </a:p>
          <a:p>
            <a:pPr lvl="2">
              <a:defRPr sz="1200"/>
            </a:pPr>
            <a:r>
              <a:t>   • Deep learning approaches for improved accuracy</a:t>
            </a:r>
          </a:p>
          <a:p>
            <a:pPr lvl="2">
              <a:defRPr sz="1200"/>
            </a:pPr>
            <a:r>
              <a:t>   • Multi-modal sensor fusion techniques</a:t>
            </a:r>
          </a:p>
          <a:p>
            <a:pPr lvl="2">
              <a:defRPr sz="1200"/>
            </a:pPr>
            <a:r>
              <a:t>   • Real-time processing optimizations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003366"/>
                </a:solidFill>
              </a:defRPr>
            </a:pPr>
            <a:r>
              <a:t>Current Solutions: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1. Physiological Sensors:</a:t>
            </a:r>
          </a:p>
          <a:p>
            <a:pPr lvl="2">
              <a:defRPr sz="1200"/>
            </a:pPr>
            <a:r>
              <a:t>   • Heart rate monitors</a:t>
            </a:r>
          </a:p>
          <a:p>
            <a:pPr lvl="2">
              <a:defRPr sz="1200"/>
            </a:pPr>
            <a:r>
              <a:t>   • EEG brain activity</a:t>
            </a:r>
          </a:p>
          <a:p>
            <a:pPr lvl="2">
              <a:defRPr sz="1200"/>
            </a:pPr>
            <a:r>
              <a:t>   • Galvanic skin response</a:t>
            </a:r>
          </a:p>
          <a:p>
            <a:pPr lvl="2">
              <a:defRPr sz="1200"/>
            </a:pPr>
            <a:r>
              <a:t>   • Expensive and intrusive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2. Vehicle-based Systems:</a:t>
            </a:r>
          </a:p>
          <a:p>
            <a:pPr lvl="2">
              <a:defRPr sz="1200"/>
            </a:pPr>
            <a:r>
              <a:t>   • Lane departure warnings</a:t>
            </a:r>
          </a:p>
          <a:p>
            <a:pPr lvl="2">
              <a:defRPr sz="1200"/>
            </a:pPr>
            <a:r>
              <a:t>   • Steering pattern analysis</a:t>
            </a:r>
          </a:p>
          <a:p>
            <a:pPr lvl="2">
              <a:defRPr sz="1200"/>
            </a:pPr>
            <a:r>
              <a:t>   • Reaction time monitoring</a:t>
            </a:r>
          </a:p>
          <a:p>
            <a:pPr lvl="2">
              <a:defRPr sz="1200"/>
            </a:pPr>
            <a:r>
              <a:t>   • Limited to driving behavior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657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CC0000"/>
                </a:solidFill>
              </a:defRPr>
            </a:pPr>
            <a:r>
              <a:t>Limitations: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❌ High Cost:</a:t>
            </a:r>
          </a:p>
          <a:p>
            <a:pPr lvl="2">
              <a:defRPr sz="1200"/>
            </a:pPr>
            <a:r>
              <a:t>   • Specialized hardware required</a:t>
            </a:r>
          </a:p>
          <a:p>
            <a:pPr lvl="2">
              <a:defRPr sz="1200"/>
            </a:pPr>
            <a:r>
              <a:t>   • Professional installation needed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❌ Intrusiveness:</a:t>
            </a:r>
          </a:p>
          <a:p>
            <a:pPr lvl="2">
              <a:defRPr sz="1200"/>
            </a:pPr>
            <a:r>
              <a:t>   • Sensors attached to body</a:t>
            </a:r>
          </a:p>
          <a:p>
            <a:pPr lvl="2">
              <a:defRPr sz="1200"/>
            </a:pPr>
            <a:r>
              <a:t>   • Uncomfortable for long use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CC0000"/>
                </a:solidFill>
              </a:defRPr>
            </a:pPr>
            <a:r>
              <a:t>❌ Limited Accessibility:</a:t>
            </a:r>
          </a:p>
          <a:p>
            <a:pPr lvl="2">
              <a:defRPr sz="1200"/>
            </a:pPr>
            <a:r>
              <a:t>   • Not suitable for all vehicles</a:t>
            </a:r>
          </a:p>
          <a:p>
            <a:pPr lvl="2">
              <a:defRPr sz="1200"/>
            </a:pPr>
            <a:r>
              <a:t>   • Complex maintenance required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914400" y="2286000"/>
            <a:ext cx="13716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 b="1"/>
            </a:pPr>
            <a:r>
              <a:t>📷 Camera</a:t>
            </a:r>
          </a:p>
          <a:p>
            <a:r>
              <a:t>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2286000"/>
            <a:ext cx="13716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 b="1"/>
            </a:pPr>
            <a:r>
              <a:t>👤 Face</a:t>
            </a:r>
          </a:p>
          <a:p>
            <a:r>
              <a:t>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2286000"/>
            <a:ext cx="13716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 b="1"/>
            </a:pPr>
            <a:r>
              <a:t>🎯 Facial</a:t>
            </a:r>
          </a:p>
          <a:p>
            <a:r>
              <a:t>Landmarks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2286000"/>
            <a:ext cx="13716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 b="1"/>
            </a:pPr>
            <a:r>
              <a:t>📊 EAR</a:t>
            </a:r>
          </a:p>
          <a:p>
            <a:r>
              <a:t>Calculation</a:t>
            </a:r>
          </a:p>
        </p:txBody>
      </p:sp>
      <p:sp>
        <p:nvSpPr>
          <p:cNvPr id="8" name="Diamond 7"/>
          <p:cNvSpPr/>
          <p:nvPr/>
        </p:nvSpPr>
        <p:spPr>
          <a:xfrm>
            <a:off x="3657600" y="3657600"/>
            <a:ext cx="1828800" cy="10972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🤔 Drowsiness</a:t>
            </a:r>
          </a:p>
          <a:p>
            <a:r>
              <a:t>Decision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530352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000" b="1"/>
            </a:pPr>
            <a:r>
              <a:t>🚨 Audio/Visual</a:t>
            </a:r>
          </a:p>
          <a:p>
            <a:r>
              <a:t>Alert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7440" y="265176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→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6240" y="265176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5040" y="265176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47472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↓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475488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↓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00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>
                <a:solidFill>
                  <a:srgbClr val="006600"/>
                </a:solidFill>
              </a:defRPr>
            </a:pPr>
            <a:r>
              <a:t>✅ Advantages: Cost-effective | Non-intrusive | Real-time | Easy to deploy | High accuracy | Configurable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1600">
                <a:solidFill>
                  <a:srgbClr val="003366"/>
                </a:solidFill>
              </a:defRPr>
            </a:pPr>
            <a:r>
              <a:t>Summary of Achievements:</a:t>
            </a:r>
          </a:p>
          <a:p>
            <a:pPr>
              <a:defRPr sz="1400"/>
            </a:pPr>
          </a:p>
          <a:p>
            <a:pPr>
              <a:defRPr b="1" sz="1400">
                <a:solidFill>
                  <a:srgbClr val="006600"/>
                </a:solidFill>
              </a:defRPr>
            </a:pPr>
            <a:r>
              <a:t>✅ Successfully developed a real-time drowsiness detection system</a:t>
            </a:r>
          </a:p>
          <a:p>
            <a:pPr>
              <a:defRPr b="1" sz="1400">
                <a:solidFill>
                  <a:srgbClr val="006600"/>
                </a:solidFill>
              </a:defRPr>
            </a:pPr>
            <a:r>
              <a:t>✅ Achieved 95%+ accuracy in normal lighting conditions</a:t>
            </a:r>
          </a:p>
          <a:p>
            <a:pPr>
              <a:defRPr b="1" sz="1400">
                <a:solidFill>
                  <a:srgbClr val="006600"/>
                </a:solidFill>
              </a:defRPr>
            </a:pPr>
            <a:r>
              <a:t>✅ Implemented cost-effective solution using standard hardware</a:t>
            </a:r>
          </a:p>
          <a:p>
            <a:pPr>
              <a:defRPr b="1" sz="1400">
                <a:solidFill>
                  <a:srgbClr val="006600"/>
                </a:solidFill>
              </a:defRPr>
            </a:pPr>
            <a:r>
              <a:t>✅ Created user-friendly interface with configurable parameters</a:t>
            </a:r>
          </a:p>
          <a:p>
            <a:pPr>
              <a:defRPr b="1" sz="1400">
                <a:solidFill>
                  <a:srgbClr val="006600"/>
                </a:solidFill>
              </a:defRPr>
            </a:pPr>
            <a:r>
              <a:t>✅ Demonstrated real-time performance (15-20 FPS)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Impact and Significance:</a:t>
            </a:r>
          </a:p>
          <a:p>
            <a:pPr>
              <a:defRPr sz="1400"/>
            </a:pPr>
          </a:p>
          <a:p>
            <a:pPr lvl="1">
              <a:defRPr sz="1400"/>
            </a:pPr>
            <a:r>
              <a:t>• Potential to reduce drowsy driving accidents</a:t>
            </a:r>
          </a:p>
          <a:p>
            <a:pPr lvl="1">
              <a:defRPr sz="1400"/>
            </a:pPr>
            <a:r>
              <a:t>• Accessible solution for various applications</a:t>
            </a:r>
          </a:p>
          <a:p>
            <a:pPr lvl="1">
              <a:defRPr sz="1400"/>
            </a:pPr>
            <a:r>
              <a:t>• Educational value for driver safety research</a:t>
            </a:r>
          </a:p>
          <a:p>
            <a:pPr lvl="1">
              <a:defRPr sz="1400"/>
            </a:pPr>
            <a:r>
              <a:t>• Foundation for advanced ADAS systems</a:t>
            </a:r>
          </a:p>
          <a:p>
            <a:pPr>
              <a:defRPr sz="1400"/>
            </a:pPr>
          </a:p>
          <a:p>
            <a:pPr>
              <a:defRPr b="1" sz="1600">
                <a:solidFill>
                  <a:srgbClr val="003366"/>
                </a:solidFill>
              </a:defRPr>
            </a:pPr>
            <a:r>
              <a:t>Future Scope:</a:t>
            </a:r>
          </a:p>
          <a:p>
            <a:pPr>
              <a:defRPr sz="1400"/>
            </a:pPr>
          </a:p>
          <a:p>
            <a:pPr lvl="1">
              <a:defRPr sz="1400"/>
            </a:pPr>
            <a:r>
              <a:t>• Integration with vehicle systems</a:t>
            </a:r>
          </a:p>
          <a:p>
            <a:pPr lvl="1">
              <a:defRPr sz="1400"/>
            </a:pPr>
            <a:r>
              <a:t>• Mobile app development</a:t>
            </a:r>
          </a:p>
          <a:p>
            <a:pPr lvl="1">
              <a:defRPr sz="1400"/>
            </a:pPr>
            <a:r>
              <a:t>• Deep learning enhancements</a:t>
            </a:r>
          </a:p>
          <a:p>
            <a:pPr lvl="1">
              <a:defRPr sz="1400"/>
            </a:pPr>
            <a:r>
              <a:t>• Commercial deployment opportunities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