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4" r:id="rId6"/>
    <p:sldId id="260" r:id="rId7"/>
    <p:sldId id="266" r:id="rId8"/>
    <p:sldId id="267" r:id="rId9"/>
    <p:sldId id="268" r:id="rId10"/>
    <p:sldId id="265" r:id="rId11"/>
    <p:sldId id="261" r:id="rId12"/>
    <p:sldId id="262" r:id="rId13"/>
    <p:sldId id="263" r:id="rId14"/>
    <p:sldId id="269" r:id="rId15"/>
    <p:sldId id="270" r:id="rId16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8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5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5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5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5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8374D0A-71B6-4958-8521-A589C7A0C0F4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281738" y="847725"/>
            <a:ext cx="7540625" cy="4241800"/>
          </a:xfrm>
          <a:prstGeom prst="rect">
            <a:avLst/>
          </a:prstGeom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2009880" y="5372280"/>
            <a:ext cx="16084080" cy="508932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11387160" y="10742760"/>
            <a:ext cx="8712000" cy="564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9B29F3A-03FC-47BF-91AD-37165E869AA2}" type="slidenum">
              <a:rPr lang="en-IN" sz="1200" b="0" strike="noStrike" spc="-1">
                <a:latin typeface="Times New Roman"/>
              </a:rPr>
              <a:t>1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281738" y="847725"/>
            <a:ext cx="7540625" cy="4241800"/>
          </a:xfrm>
          <a:prstGeom prst="rect">
            <a:avLst/>
          </a:prstGeom>
        </p:spPr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2009880" y="5372280"/>
            <a:ext cx="16084080" cy="508932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11387160" y="10742760"/>
            <a:ext cx="8712000" cy="564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A70C2AB-C156-47A3-BCDD-E646F1B2A01F}" type="slidenum">
              <a:rPr lang="en-IN" sz="1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3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281738" y="847725"/>
            <a:ext cx="7540625" cy="4241800"/>
          </a:xfrm>
          <a:prstGeom prst="rect">
            <a:avLst/>
          </a:prstGeom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2009880" y="5372280"/>
            <a:ext cx="16084080" cy="508932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11387160" y="10742760"/>
            <a:ext cx="8712000" cy="564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A16CD66-F235-4BB1-AB01-91E540D7127C}" type="slidenum">
              <a:rPr lang="en-IN" sz="1200" b="0" strike="noStrike" spc="-1">
                <a:latin typeface="Times New Roman"/>
              </a:rPr>
              <a:t>6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281738" y="847725"/>
            <a:ext cx="7540625" cy="4241800"/>
          </a:xfrm>
          <a:prstGeom prst="rect">
            <a:avLst/>
          </a:prstGeom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2009880" y="5372280"/>
            <a:ext cx="16084080" cy="508932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11387160" y="10742760"/>
            <a:ext cx="8712000" cy="564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A16CD66-F235-4BB1-AB01-91E540D7127C}" type="slidenum">
              <a:rPr lang="en-IN" sz="1200" b="0" strike="noStrike" spc="-1">
                <a:latin typeface="Times New Roman"/>
              </a:rPr>
              <a:t>7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4178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281738" y="847725"/>
            <a:ext cx="7540625" cy="4241800"/>
          </a:xfrm>
          <a:prstGeom prst="rect">
            <a:avLst/>
          </a:prstGeom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2009880" y="5372280"/>
            <a:ext cx="16084080" cy="508932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11387160" y="10742760"/>
            <a:ext cx="8712000" cy="564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A16CD66-F235-4BB1-AB01-91E540D7127C}" type="slidenum">
              <a:rPr lang="en-IN" sz="1200" b="0" strike="noStrike" spc="-1">
                <a:latin typeface="Times New Roman"/>
              </a:rPr>
              <a:t>8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4559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281738" y="847725"/>
            <a:ext cx="7540625" cy="4241800"/>
          </a:xfrm>
          <a:prstGeom prst="rect">
            <a:avLst/>
          </a:prstGeom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2009880" y="5372280"/>
            <a:ext cx="16084080" cy="508932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11387160" y="10742760"/>
            <a:ext cx="8712000" cy="564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A16CD66-F235-4BB1-AB01-91E540D7127C}" type="slidenum">
              <a:rPr lang="en-IN" sz="1200" b="0" strike="noStrike" spc="-1">
                <a:latin typeface="Times New Roman"/>
              </a:rPr>
              <a:t>9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7001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281738" y="847725"/>
            <a:ext cx="7540625" cy="4241800"/>
          </a:xfrm>
          <a:prstGeom prst="rect">
            <a:avLst/>
          </a:prstGeom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2009880" y="5372280"/>
            <a:ext cx="16084080" cy="508932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11387160" y="10742760"/>
            <a:ext cx="8712000" cy="564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A16CD66-F235-4BB1-AB01-91E540D7127C}" type="slidenum">
              <a:rPr lang="en-IN" sz="1200" b="0" strike="noStrike" spc="-1">
                <a:latin typeface="Times New Roman"/>
              </a:rPr>
              <a:t>10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6452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281738" y="847725"/>
            <a:ext cx="7540625" cy="4241800"/>
          </a:xfrm>
          <a:prstGeom prst="rect">
            <a:avLst/>
          </a:prstGeom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2009880" y="5372280"/>
            <a:ext cx="16084080" cy="508932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11387160" y="10742760"/>
            <a:ext cx="8712000" cy="564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3FB43AD-1634-47D3-A16A-8C71514A12C1}" type="slidenum">
              <a:rPr lang="en-IN" sz="1200" b="0" strike="noStrike" spc="-1">
                <a:latin typeface="Times New Roman"/>
              </a:rPr>
              <a:t>12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004760" y="1692360"/>
            <a:ext cx="17962200" cy="136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1004760" y="3184560"/>
            <a:ext cx="17962200" cy="136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004760" y="1692360"/>
            <a:ext cx="8765280" cy="136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0208520" y="1692360"/>
            <a:ext cx="8765280" cy="136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1004760" y="3184560"/>
            <a:ext cx="8765280" cy="136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10208520" y="3184560"/>
            <a:ext cx="8765280" cy="136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004760" y="1692360"/>
            <a:ext cx="5783760" cy="136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7077960" y="1692360"/>
            <a:ext cx="5783760" cy="136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13151520" y="1692360"/>
            <a:ext cx="5783760" cy="136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1004760" y="3184560"/>
            <a:ext cx="5783760" cy="136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body"/>
          </p:nvPr>
        </p:nvSpPr>
        <p:spPr>
          <a:xfrm>
            <a:off x="7077960" y="3184560"/>
            <a:ext cx="5783760" cy="136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body"/>
          </p:nvPr>
        </p:nvSpPr>
        <p:spPr>
          <a:xfrm>
            <a:off x="13151520" y="3184560"/>
            <a:ext cx="5783760" cy="136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1004760" y="1692360"/>
            <a:ext cx="17962200" cy="2855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04760" y="1692360"/>
            <a:ext cx="17962200" cy="2855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004760" y="1692360"/>
            <a:ext cx="8765280" cy="2855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0208520" y="1692360"/>
            <a:ext cx="8765280" cy="2855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subTitle"/>
          </p:nvPr>
        </p:nvSpPr>
        <p:spPr>
          <a:xfrm>
            <a:off x="1005120" y="451080"/>
            <a:ext cx="18093240" cy="875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004760" y="1692360"/>
            <a:ext cx="8765280" cy="136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0208520" y="1692360"/>
            <a:ext cx="8765280" cy="2855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004760" y="3184560"/>
            <a:ext cx="8765280" cy="136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04760" y="1692360"/>
            <a:ext cx="8765280" cy="2855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0208520" y="1692360"/>
            <a:ext cx="8765280" cy="136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0208520" y="3184560"/>
            <a:ext cx="8765280" cy="136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04760" y="1692360"/>
            <a:ext cx="8765280" cy="136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0208520" y="1692360"/>
            <a:ext cx="8765280" cy="136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004760" y="3184560"/>
            <a:ext cx="17962200" cy="1362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stomShape 1" hidden="1"/>
          <p:cNvSpPr/>
          <p:nvPr/>
        </p:nvSpPr>
        <p:spPr>
          <a:xfrm>
            <a:off x="0" y="11296800"/>
            <a:ext cx="20103840" cy="360"/>
          </a:xfrm>
          <a:custGeom>
            <a:avLst/>
            <a:gdLst/>
            <a:ahLst/>
            <a:cxnLst/>
            <a:rect l="l" t="t" r="r" b="b"/>
            <a:pathLst>
              <a:path w="20104100">
                <a:moveTo>
                  <a:pt x="0" y="0"/>
                </a:moveTo>
                <a:lnTo>
                  <a:pt x="20104099" y="0"/>
                </a:lnTo>
              </a:path>
            </a:pathLst>
          </a:custGeom>
          <a:noFill/>
          <a:ln w="22680">
            <a:solidFill>
              <a:srgbClr val="E76A8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2" hidden="1"/>
          <p:cNvSpPr/>
          <p:nvPr/>
        </p:nvSpPr>
        <p:spPr>
          <a:xfrm>
            <a:off x="28440" y="47520"/>
            <a:ext cx="360" cy="11213640"/>
          </a:xfrm>
          <a:custGeom>
            <a:avLst/>
            <a:gdLst/>
            <a:ahLst/>
            <a:cxnLst/>
            <a:rect l="l" t="t" r="r" b="b"/>
            <a:pathLst>
              <a:path h="11215370">
                <a:moveTo>
                  <a:pt x="0" y="0"/>
                </a:moveTo>
                <a:lnTo>
                  <a:pt x="0" y="11215370"/>
                </a:lnTo>
              </a:path>
            </a:pathLst>
          </a:custGeom>
          <a:noFill/>
          <a:ln w="56160">
            <a:solidFill>
              <a:srgbClr val="E76A8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23760"/>
            <a:ext cx="20103840" cy="360"/>
          </a:xfrm>
          <a:custGeom>
            <a:avLst/>
            <a:gdLst/>
            <a:ahLst/>
            <a:cxnLst/>
            <a:rect l="l" t="t" r="r" b="b"/>
            <a:pathLst>
              <a:path w="20104100">
                <a:moveTo>
                  <a:pt x="0" y="0"/>
                </a:moveTo>
                <a:lnTo>
                  <a:pt x="20104099" y="0"/>
                </a:lnTo>
              </a:path>
            </a:pathLst>
          </a:custGeom>
          <a:noFill/>
          <a:ln w="47160">
            <a:solidFill>
              <a:srgbClr val="E76A8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20075400" y="11261880"/>
            <a:ext cx="28080" cy="23400"/>
          </a:xfrm>
          <a:custGeom>
            <a:avLst/>
            <a:gdLst/>
            <a:ahLst/>
            <a:cxnLst/>
            <a:rect l="l" t="t" r="r" b="b"/>
            <a:pathLst>
              <a:path w="28575" h="22859">
                <a:moveTo>
                  <a:pt x="0" y="22856"/>
                </a:moveTo>
                <a:lnTo>
                  <a:pt x="28061" y="22856"/>
                </a:lnTo>
                <a:lnTo>
                  <a:pt x="28061" y="0"/>
                </a:lnTo>
                <a:lnTo>
                  <a:pt x="0" y="0"/>
                </a:lnTo>
                <a:lnTo>
                  <a:pt x="0" y="22856"/>
                </a:lnTo>
                <a:close/>
              </a:path>
            </a:pathLst>
          </a:custGeom>
          <a:solidFill>
            <a:srgbClr val="E76A8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20075400" y="47520"/>
            <a:ext cx="360" cy="11213640"/>
          </a:xfrm>
          <a:custGeom>
            <a:avLst/>
            <a:gdLst/>
            <a:ahLst/>
            <a:cxnLst/>
            <a:rect l="l" t="t" r="r" b="b"/>
            <a:pathLst>
              <a:path h="11215370">
                <a:moveTo>
                  <a:pt x="0" y="0"/>
                </a:moveTo>
                <a:lnTo>
                  <a:pt x="0" y="11215370"/>
                </a:lnTo>
              </a:path>
            </a:pathLst>
          </a:custGeom>
          <a:noFill/>
          <a:ln w="56160">
            <a:solidFill>
              <a:srgbClr val="E76A8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6835680" y="10517040"/>
            <a:ext cx="6432120" cy="27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Master of Computer Applications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0" y="15840"/>
            <a:ext cx="20103840" cy="11309040"/>
          </a:xfrm>
          <a:prstGeom prst="rect">
            <a:avLst/>
          </a:prstGeom>
          <a:solidFill>
            <a:schemeClr val="lt1">
              <a:alpha val="99000"/>
            </a:schemeClr>
          </a:solidFill>
          <a:ln w="76320">
            <a:solidFill>
              <a:srgbClr val="005893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08000" y="1192320"/>
            <a:ext cx="18527400" cy="360"/>
          </a:xfrm>
          <a:custGeom>
            <a:avLst/>
            <a:gdLst/>
            <a:ahLst/>
            <a:cxnLst/>
            <a:rect l="l" t="t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840">
            <a:solidFill>
              <a:srgbClr val="5E6DB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04760" y="301680"/>
            <a:ext cx="707760" cy="70920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2982960" y="712800"/>
            <a:ext cx="56880" cy="56880"/>
          </a:xfrm>
          <a:custGeom>
            <a:avLst/>
            <a:gdLst/>
            <a:ahLst/>
            <a:cxnLst/>
            <a:rect l="l" t="t" r="r" b="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2998800" y="725400"/>
            <a:ext cx="25200" cy="31320"/>
          </a:xfrm>
          <a:custGeom>
            <a:avLst/>
            <a:gdLst/>
            <a:ahLst/>
            <a:cxnLst/>
            <a:rect l="l" t="t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1822320" y="438120"/>
            <a:ext cx="1371240" cy="94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280" rIns="0" bIns="0"/>
          <a:lstStyle/>
          <a:p>
            <a:pPr marL="12600">
              <a:lnSpc>
                <a:spcPts val="1786"/>
              </a:lnSpc>
              <a:spcBef>
                <a:spcPts val="136"/>
              </a:spcBef>
            </a:pPr>
            <a:r>
              <a:rPr lang="en-IN" sz="1600" b="1" strike="noStrike" spc="4">
                <a:solidFill>
                  <a:srgbClr val="231F20"/>
                </a:solidFill>
                <a:latin typeface="Helvetica-Bold"/>
              </a:rPr>
              <a:t>RV College of</a:t>
            </a:r>
            <a:endParaRPr lang="en-IN" sz="1600" b="0" strike="noStrike" spc="-1">
              <a:latin typeface="Arial"/>
            </a:endParaRPr>
          </a:p>
          <a:p>
            <a:pPr marL="12600">
              <a:lnSpc>
                <a:spcPts val="1786"/>
              </a:lnSpc>
              <a:spcBef>
                <a:spcPts val="136"/>
              </a:spcBef>
            </a:pPr>
            <a:r>
              <a:rPr lang="en-IN" sz="1600" b="1" strike="noStrike" spc="4">
                <a:solidFill>
                  <a:srgbClr val="231F20"/>
                </a:solidFill>
                <a:latin typeface="Helvetica-Bold"/>
              </a:rPr>
              <a:t>Engineering 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12" name="CustomShape 13"/>
          <p:cNvSpPr/>
          <p:nvPr/>
        </p:nvSpPr>
        <p:spPr>
          <a:xfrm>
            <a:off x="16376760" y="511200"/>
            <a:ext cx="2773080" cy="56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800" b="1" strike="noStrike" spc="-1">
                <a:solidFill>
                  <a:srgbClr val="005893"/>
                </a:solidFill>
                <a:latin typeface="Calibri"/>
                <a:ea typeface="MS PGothic"/>
              </a:rPr>
              <a:t>Go, Change the world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3" name="CustomShape 14"/>
          <p:cNvSpPr/>
          <p:nvPr/>
        </p:nvSpPr>
        <p:spPr>
          <a:xfrm>
            <a:off x="8223120" y="10760040"/>
            <a:ext cx="6933960" cy="7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2400" b="1" strike="noStrike" spc="-1">
                <a:solidFill>
                  <a:srgbClr val="005893"/>
                </a:solidFill>
                <a:latin typeface="Calibri"/>
                <a:ea typeface="MS PGothic"/>
              </a:rPr>
              <a:t>Department of Master of Computer Applications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body"/>
          </p:nvPr>
        </p:nvSpPr>
        <p:spPr>
          <a:xfrm>
            <a:off x="1004760" y="1692360"/>
            <a:ext cx="17962200" cy="2855880"/>
          </a:xfrm>
          <a:prstGeom prst="rect">
            <a:avLst/>
          </a:prstGeom>
        </p:spPr>
        <p:txBody>
          <a:bodyPr lIns="0" tIns="0" rIns="0" bIns="0"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457200" indent="-342720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914400" indent="-342720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1371600" indent="-342720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1828800" indent="-342720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dt"/>
          </p:nvPr>
        </p:nvSpPr>
        <p:spPr>
          <a:xfrm>
            <a:off x="907920" y="10788480"/>
            <a:ext cx="4624200" cy="2757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fld id="{0B384993-00A1-48B7-A456-9F07C612ABA1}" type="datetime1">
              <a:rPr lang="en-IN" sz="1400" b="0" strike="noStrike" spc="-1">
                <a:solidFill>
                  <a:srgbClr val="898989"/>
                </a:solidFill>
                <a:latin typeface="Calibri"/>
                <a:ea typeface="ＭＳ Ｐゴシック"/>
              </a:rPr>
              <a:t>29-11-2021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sldNum"/>
          </p:nvPr>
        </p:nvSpPr>
        <p:spPr>
          <a:xfrm>
            <a:off x="17138520" y="10623600"/>
            <a:ext cx="2719080" cy="29664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60CA2346-A8EC-4808-A7D8-0311737E76BD}" type="slidenum">
              <a:rPr lang="en-IN" sz="1400" b="0" strike="noStrike" spc="-1">
                <a:solidFill>
                  <a:srgbClr val="898989"/>
                </a:solidFill>
                <a:latin typeface="Calibri"/>
                <a:ea typeface="ＭＳ Ｐゴシック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17" name="PlaceHolder 18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0" y="0"/>
            <a:ext cx="20103840" cy="11309040"/>
          </a:xfrm>
          <a:prstGeom prst="rect">
            <a:avLst/>
          </a:prstGeom>
          <a:solidFill>
            <a:schemeClr val="lt1">
              <a:alpha val="99000"/>
            </a:schemeClr>
          </a:solidFill>
          <a:ln w="76320">
            <a:solidFill>
              <a:srgbClr val="005893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-6480" y="15840"/>
            <a:ext cx="9376920" cy="6476760"/>
          </a:xfrm>
          <a:custGeom>
            <a:avLst/>
            <a:gdLst/>
            <a:ahLst/>
            <a:cxnLst/>
            <a:rect l="l" t="t" r="r" b="b"/>
            <a:pathLst>
              <a:path w="7436484" h="5134610">
                <a:moveTo>
                  <a:pt x="7435941" y="0"/>
                </a:moveTo>
                <a:lnTo>
                  <a:pt x="0" y="0"/>
                </a:lnTo>
                <a:lnTo>
                  <a:pt x="0" y="5134513"/>
                </a:lnTo>
                <a:lnTo>
                  <a:pt x="7435941" y="0"/>
                </a:lnTo>
                <a:close/>
              </a:path>
            </a:pathLst>
          </a:custGeom>
          <a:solidFill>
            <a:srgbClr val="00589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3"/>
          <p:cNvSpPr/>
          <p:nvPr/>
        </p:nvSpPr>
        <p:spPr>
          <a:xfrm>
            <a:off x="471600" y="415800"/>
            <a:ext cx="1846080" cy="18410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4"/>
          <p:cNvSpPr/>
          <p:nvPr/>
        </p:nvSpPr>
        <p:spPr>
          <a:xfrm>
            <a:off x="5603760" y="1336680"/>
            <a:ext cx="145800" cy="1472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5"/>
          <p:cNvSpPr/>
          <p:nvPr/>
        </p:nvSpPr>
        <p:spPr>
          <a:xfrm>
            <a:off x="2508120" y="720720"/>
            <a:ext cx="3809520" cy="18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/>
          <a:lstStyle/>
          <a:p>
            <a:pPr marL="12600">
              <a:lnSpc>
                <a:spcPts val="4694"/>
              </a:lnSpc>
              <a:spcBef>
                <a:spcPts val="105"/>
              </a:spcBef>
            </a:pPr>
            <a:r>
              <a:rPr lang="en-IN" sz="4250" b="1" strike="noStrike" spc="-32">
                <a:solidFill>
                  <a:srgbClr val="FFFFFF"/>
                </a:solidFill>
                <a:latin typeface="Helvetica-Bold"/>
                <a:ea typeface="ＭＳ Ｐゴシック"/>
              </a:rPr>
              <a:t>RV College of </a:t>
            </a:r>
            <a:endParaRPr lang="en-IN" sz="4250" b="0" strike="noStrike" spc="-1">
              <a:latin typeface="Arial"/>
            </a:endParaRPr>
          </a:p>
          <a:p>
            <a:pPr marL="12600">
              <a:lnSpc>
                <a:spcPts val="4694"/>
              </a:lnSpc>
              <a:spcBef>
                <a:spcPts val="105"/>
              </a:spcBef>
            </a:pPr>
            <a:r>
              <a:rPr lang="en-IN" sz="4250" b="1" strike="noStrike" spc="-32">
                <a:solidFill>
                  <a:srgbClr val="FFFFFF"/>
                </a:solidFill>
                <a:latin typeface="Helvetica-Bold"/>
                <a:ea typeface="ＭＳ Ｐゴシック"/>
              </a:rPr>
              <a:t>Engineering</a:t>
            </a:r>
            <a:endParaRPr lang="en-IN" sz="4250" b="0" strike="noStrike" spc="-1">
              <a:latin typeface="Arial"/>
            </a:endParaRPr>
          </a:p>
        </p:txBody>
      </p:sp>
      <p:sp>
        <p:nvSpPr>
          <p:cNvPr id="65" name="CustomShape 6"/>
          <p:cNvSpPr/>
          <p:nvPr/>
        </p:nvSpPr>
        <p:spPr>
          <a:xfrm>
            <a:off x="16117920" y="407880"/>
            <a:ext cx="3404880" cy="92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3000" b="0" i="1" strike="noStrike" spc="-4">
                <a:solidFill>
                  <a:srgbClr val="422C75"/>
                </a:solidFill>
                <a:latin typeface="Playfair Display"/>
                <a:ea typeface="ＭＳ Ｐゴシック"/>
              </a:rPr>
              <a:t>Go, change </a:t>
            </a:r>
            <a:r>
              <a:rPr lang="en-IN" sz="3000" b="0" i="1" strike="noStrike" spc="-1">
                <a:solidFill>
                  <a:srgbClr val="422C75"/>
                </a:solidFill>
                <a:latin typeface="Playfair Display"/>
                <a:ea typeface="ＭＳ Ｐゴシック"/>
              </a:rPr>
              <a:t>the</a:t>
            </a:r>
            <a:r>
              <a:rPr lang="en-IN" sz="3000" b="0" i="1" strike="noStrike" spc="-77">
                <a:solidFill>
                  <a:srgbClr val="422C75"/>
                </a:solidFill>
                <a:latin typeface="Playfair Display"/>
                <a:ea typeface="ＭＳ Ｐゴシック"/>
              </a:rPr>
              <a:t> </a:t>
            </a:r>
            <a:r>
              <a:rPr lang="en-IN" sz="3000" b="0" i="1" strike="noStrike" spc="-4">
                <a:solidFill>
                  <a:srgbClr val="422C75"/>
                </a:solidFill>
                <a:latin typeface="Playfair Display"/>
                <a:ea typeface="ＭＳ Ｐゴシック"/>
              </a:rPr>
              <a:t>world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66" name="CustomShape 7"/>
          <p:cNvSpPr/>
          <p:nvPr/>
        </p:nvSpPr>
        <p:spPr>
          <a:xfrm>
            <a:off x="6318360" y="2073240"/>
            <a:ext cx="13204440" cy="13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/>
          <a:lstStyle/>
          <a:p>
            <a:pPr marL="12600" algn="r">
              <a:lnSpc>
                <a:spcPct val="100000"/>
              </a:lnSpc>
              <a:spcBef>
                <a:spcPts val="88"/>
              </a:spcBef>
            </a:pPr>
            <a:r>
              <a:rPr lang="en-IN" sz="4400" b="1" strike="noStrike" spc="-1">
                <a:solidFill>
                  <a:srgbClr val="002060"/>
                </a:solidFill>
                <a:latin typeface="Helvetica-Bold"/>
                <a:ea typeface="ＭＳ Ｐゴシック"/>
              </a:rPr>
              <a:t>Department of Master of Computer Applications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67" name="CustomShape 8"/>
          <p:cNvSpPr/>
          <p:nvPr/>
        </p:nvSpPr>
        <p:spPr>
          <a:xfrm>
            <a:off x="6939000" y="4526640"/>
            <a:ext cx="11963160" cy="223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/>
          <a:lstStyle/>
          <a:p>
            <a:pPr marL="12600">
              <a:lnSpc>
                <a:spcPct val="100000"/>
              </a:lnSpc>
              <a:spcBef>
                <a:spcPts val="88"/>
              </a:spcBef>
            </a:pPr>
            <a:r>
              <a:rPr lang="en-IN" sz="7300" b="0" strike="noStrike" spc="-1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Resources Website for RVCE</a:t>
            </a:r>
            <a:endParaRPr lang="en-IN" sz="7300" b="0" strike="noStrike" spc="-1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8" name="CustomShape 9"/>
          <p:cNvSpPr/>
          <p:nvPr/>
        </p:nvSpPr>
        <p:spPr>
          <a:xfrm>
            <a:off x="1666800" y="8317980"/>
            <a:ext cx="8019720" cy="23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/>
          <a:lstStyle/>
          <a:p>
            <a:pPr marL="12600" algn="ctr">
              <a:lnSpc>
                <a:spcPct val="100000"/>
              </a:lnSpc>
              <a:spcBef>
                <a:spcPts val="88"/>
              </a:spcBef>
            </a:pPr>
            <a:r>
              <a:rPr lang="en-IN" sz="4400" b="0" strike="noStrike" spc="-1" dirty="0">
                <a:solidFill>
                  <a:srgbClr val="000000"/>
                </a:solidFill>
                <a:latin typeface="Helvetica-Bold"/>
                <a:ea typeface="ＭＳ Ｐゴシック"/>
              </a:rPr>
              <a:t>Mohan Pujari (1RV20MC052)</a:t>
            </a:r>
          </a:p>
          <a:p>
            <a:pPr marL="12600" algn="ctr">
              <a:lnSpc>
                <a:spcPct val="100000"/>
              </a:lnSpc>
              <a:spcBef>
                <a:spcPts val="88"/>
              </a:spcBef>
            </a:pPr>
            <a:r>
              <a:rPr lang="en-IN" sz="4400" b="0" strike="noStrike" spc="-1" dirty="0">
                <a:solidFill>
                  <a:srgbClr val="000000"/>
                </a:solidFill>
                <a:latin typeface="Helvetica-Bold"/>
                <a:ea typeface="ＭＳ Ｐゴシック"/>
              </a:rPr>
              <a:t>Ashish Bisht (1RV20MC012)</a:t>
            </a:r>
            <a:endParaRPr lang="en-IN" sz="4400" b="0" strike="noStrike" spc="-1" dirty="0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88"/>
              </a:spcBef>
            </a:pPr>
            <a:endParaRPr lang="en-IN" sz="4400" b="0" strike="noStrike" spc="-1" dirty="0">
              <a:latin typeface="Arial"/>
            </a:endParaRPr>
          </a:p>
        </p:txBody>
      </p:sp>
      <p:sp>
        <p:nvSpPr>
          <p:cNvPr id="69" name="CustomShape 10"/>
          <p:cNvSpPr/>
          <p:nvPr/>
        </p:nvSpPr>
        <p:spPr>
          <a:xfrm>
            <a:off x="11674440" y="6992640"/>
            <a:ext cx="7848360" cy="415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/>
          <a:lstStyle/>
          <a:p>
            <a:pPr marL="12600" algn="ctr">
              <a:lnSpc>
                <a:spcPct val="100000"/>
              </a:lnSpc>
              <a:spcBef>
                <a:spcPts val="88"/>
              </a:spcBef>
            </a:pPr>
            <a:r>
              <a:rPr lang="en-IN" sz="3800" b="0" strike="noStrike" spc="-1" dirty="0">
                <a:solidFill>
                  <a:srgbClr val="000000"/>
                </a:solidFill>
                <a:latin typeface="Helvetica-Bold"/>
                <a:ea typeface="ＭＳ Ｐゴシック"/>
              </a:rPr>
              <a:t>Under the Guidance </a:t>
            </a:r>
            <a:endParaRPr lang="en-IN" sz="3800" b="0" strike="noStrike" spc="-1" dirty="0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88"/>
              </a:spcBef>
            </a:pPr>
            <a:r>
              <a:rPr lang="en-IN" sz="3800" b="0" strike="noStrike" spc="-1" dirty="0">
                <a:solidFill>
                  <a:srgbClr val="000000"/>
                </a:solidFill>
                <a:latin typeface="Helvetica-Bold"/>
                <a:ea typeface="ＭＳ Ｐゴシック"/>
              </a:rPr>
              <a:t>of</a:t>
            </a:r>
            <a:endParaRPr lang="en-IN" sz="3800" b="0" strike="noStrike" spc="-1" dirty="0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88"/>
              </a:spcBef>
            </a:pPr>
            <a:r>
              <a:rPr lang="en-IN" sz="3800" b="1" strike="noStrike" spc="-1" dirty="0">
                <a:solidFill>
                  <a:srgbClr val="000000"/>
                </a:solidFill>
                <a:latin typeface="Helvetica-Bold"/>
                <a:ea typeface="ＭＳ Ｐゴシック"/>
              </a:rPr>
              <a:t>Dr.Divya T L</a:t>
            </a:r>
            <a:endParaRPr lang="en-IN" sz="3800" b="0" strike="noStrike" spc="-1" dirty="0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88"/>
              </a:spcBef>
            </a:pPr>
            <a:r>
              <a:rPr lang="en-IN" sz="3600" b="1" strike="noStrike" spc="-1" dirty="0">
                <a:solidFill>
                  <a:srgbClr val="333333"/>
                </a:solidFill>
                <a:latin typeface="Arial"/>
                <a:ea typeface="ＭＳ Ｐゴシック"/>
              </a:rPr>
              <a:t>Assistant Professor</a:t>
            </a:r>
            <a:r>
              <a:rPr lang="en-IN" sz="3600" b="1" strike="noStrike" spc="-1" dirty="0">
                <a:solidFill>
                  <a:srgbClr val="000000"/>
                </a:solidFill>
                <a:latin typeface="Helvetica-Bold"/>
                <a:ea typeface="ＭＳ Ｐゴシック"/>
              </a:rPr>
              <a:t> </a:t>
            </a:r>
            <a:endParaRPr lang="en-IN" sz="3600" b="0" strike="noStrike" spc="-1" dirty="0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88"/>
              </a:spcBef>
            </a:pPr>
            <a:r>
              <a:rPr lang="en-IN" sz="3600" b="1" strike="noStrike" spc="-1" dirty="0">
                <a:solidFill>
                  <a:srgbClr val="000000"/>
                </a:solidFill>
                <a:latin typeface="Helvetica-Bold"/>
                <a:ea typeface="ＭＳ Ｐゴシック"/>
              </a:rPr>
              <a:t>RV College of Engineering, Bangalore,560059</a:t>
            </a:r>
            <a:endParaRPr lang="en-IN" sz="3600" b="0" strike="noStrike" spc="-1" dirty="0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88"/>
              </a:spcBef>
            </a:pPr>
            <a:endParaRPr lang="en-IN" sz="3800" b="0" strike="noStrike" spc="-1" dirty="0">
              <a:latin typeface="Arial"/>
            </a:endParaRPr>
          </a:p>
        </p:txBody>
      </p:sp>
      <p:sp>
        <p:nvSpPr>
          <p:cNvPr id="70" name="CustomShape 11"/>
          <p:cNvSpPr/>
          <p:nvPr/>
        </p:nvSpPr>
        <p:spPr>
          <a:xfrm>
            <a:off x="6748560" y="3254400"/>
            <a:ext cx="11963160" cy="74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/>
          <a:lstStyle/>
          <a:p>
            <a:pPr marL="12600" algn="ctr">
              <a:lnSpc>
                <a:spcPct val="100000"/>
              </a:lnSpc>
              <a:spcBef>
                <a:spcPts val="88"/>
              </a:spcBef>
            </a:pPr>
            <a:r>
              <a:rPr lang="en-IN" sz="4800" b="0" strike="noStrike" spc="-1" dirty="0">
                <a:solidFill>
                  <a:srgbClr val="005893"/>
                </a:solidFill>
                <a:latin typeface="Segoe UI Semibold" panose="020B0702040204020203" pitchFamily="34" charset="0"/>
                <a:ea typeface="ＭＳ Ｐゴシック"/>
                <a:cs typeface="Segoe UI Semibold" panose="020B0702040204020203" pitchFamily="34" charset="0"/>
              </a:rPr>
              <a:t>20MCA 36 - Minor Project – Phase 1</a:t>
            </a:r>
            <a:endParaRPr lang="en-IN" sz="4800" b="0" strike="noStrike" spc="-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217334" y="151510"/>
            <a:ext cx="12767734" cy="8983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/>
            <a:r>
              <a:rPr lang="en-US" sz="5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Proposed Solution approach with diagram</a:t>
            </a:r>
          </a:p>
          <a:p>
            <a:pPr algn="ctr">
              <a:lnSpc>
                <a:spcPct val="100000"/>
              </a:lnSpc>
            </a:pPr>
            <a:endParaRPr lang="en-IN" sz="6000" b="0" strike="noStrike" spc="-1" dirty="0"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907920" y="10788480"/>
            <a:ext cx="4624200" cy="369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16/11/2021</a:t>
            </a:r>
            <a:endParaRPr lang="en-IN" sz="2400" b="0" strike="noStrike" spc="-1">
              <a:latin typeface="Times New Roman"/>
            </a:endParaRPr>
          </a:p>
        </p:txBody>
      </p:sp>
      <p:sp>
        <p:nvSpPr>
          <p:cNvPr id="84" name="TextShape 3"/>
          <p:cNvSpPr txBox="1"/>
          <p:nvPr/>
        </p:nvSpPr>
        <p:spPr>
          <a:xfrm>
            <a:off x="17138520" y="10623600"/>
            <a:ext cx="2719080" cy="36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B346AF54-3D72-4681-9F82-417928AEE7AD}" type="slidenum">
              <a:rPr lang="en-IN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10</a:t>
            </a:fld>
            <a:endParaRPr lang="en-IN" sz="2400" b="0" strike="noStrike" spc="-1">
              <a:latin typeface="Times New Roman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1518020" y="1522080"/>
            <a:ext cx="17678160" cy="94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00" algn="just">
              <a:lnSpc>
                <a:spcPct val="114000"/>
              </a:lnSpc>
            </a:pPr>
            <a:endParaRPr lang="en-IN" sz="4800" spc="-1" dirty="0">
              <a:solidFill>
                <a:srgbClr val="000000"/>
              </a:solidFill>
              <a:latin typeface="New roman "/>
              <a:ea typeface="ＭＳ Ｐゴシック"/>
            </a:endParaRPr>
          </a:p>
          <a:p>
            <a:pPr marL="1800" algn="just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 algn="just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 algn="just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 algn="just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 algn="just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 algn="just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 algn="just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 algn="just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 algn="just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 algn="just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A9E058-35F4-4321-814E-4704CFAAA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50" y="2405755"/>
            <a:ext cx="15240000" cy="649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858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907920" y="10788480"/>
            <a:ext cx="4624200" cy="369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16/11/2021</a:t>
            </a:r>
            <a:endParaRPr lang="en-IN" sz="2400" b="0" strike="noStrike" spc="-1">
              <a:latin typeface="Times New Roman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7138520" y="10623600"/>
            <a:ext cx="2719080" cy="36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0D97CC4-63E4-49A2-BE64-50801EB71BEF}" type="slidenum">
              <a:rPr lang="en-IN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11</a:t>
            </a:fld>
            <a:endParaRPr lang="en-IN" sz="2400" b="0" strike="noStrike" spc="-1">
              <a:latin typeface="Times New Roman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679320" y="1387440"/>
            <a:ext cx="18059040" cy="914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4000"/>
              </a:lnSpc>
            </a:pPr>
            <a:r>
              <a:rPr lang="en-IN" sz="4400" b="1" strike="noStrike" spc="-1" dirty="0">
                <a:solidFill>
                  <a:srgbClr val="222222"/>
                </a:solidFill>
                <a:latin typeface="Arvo"/>
                <a:ea typeface="ＭＳ Ｐゴシック"/>
              </a:rPr>
              <a:t>Recommended Operating Systems</a:t>
            </a:r>
            <a:endParaRPr lang="en-IN" sz="4400" b="0" strike="noStrike" spc="-1" dirty="0">
              <a:latin typeface="Arial"/>
            </a:endParaRPr>
          </a:p>
          <a:p>
            <a:pPr>
              <a:lnSpc>
                <a:spcPct val="114000"/>
              </a:lnSpc>
            </a:pPr>
            <a:endParaRPr lang="en-IN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4000" b="1" strike="noStrike" spc="-1" dirty="0">
                <a:solidFill>
                  <a:srgbClr val="222222"/>
                </a:solidFill>
                <a:latin typeface="Lato"/>
                <a:ea typeface="ＭＳ Ｐゴシック"/>
              </a:rPr>
              <a:t>                 Windows: </a:t>
            </a:r>
            <a:r>
              <a:rPr lang="en-IN" sz="4000" b="0" strike="noStrike" spc="-1" dirty="0">
                <a:solidFill>
                  <a:srgbClr val="222222"/>
                </a:solidFill>
                <a:latin typeface="Lato"/>
                <a:ea typeface="ＭＳ Ｐゴシック"/>
              </a:rPr>
              <a:t>7 ,10,11 or newer </a:t>
            </a:r>
            <a:endParaRPr lang="en-IN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4000" b="1" strike="noStrike" spc="-1" dirty="0">
                <a:solidFill>
                  <a:srgbClr val="222222"/>
                </a:solidFill>
                <a:latin typeface="Lato"/>
                <a:ea typeface="ＭＳ Ｐゴシック"/>
              </a:rPr>
              <a:t>                 MAC:</a:t>
            </a:r>
            <a:r>
              <a:rPr lang="en-IN" sz="4000" b="0" strike="noStrike" spc="-1" dirty="0">
                <a:solidFill>
                  <a:srgbClr val="222222"/>
                </a:solidFill>
                <a:latin typeface="Lato"/>
                <a:ea typeface="ＭＳ Ｐゴシック"/>
              </a:rPr>
              <a:t> OS X v10.7 or higher</a:t>
            </a:r>
            <a:endParaRPr lang="en-IN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600" b="1" strike="noStrike" spc="-1" dirty="0">
                <a:solidFill>
                  <a:srgbClr val="222222"/>
                </a:solidFill>
                <a:latin typeface="Lato"/>
                <a:ea typeface="ＭＳ Ｐゴシック"/>
              </a:rPr>
              <a:t>                   </a:t>
            </a:r>
            <a:r>
              <a:rPr lang="en-IN" sz="4000" b="1" strike="noStrike" spc="-1" dirty="0">
                <a:solidFill>
                  <a:srgbClr val="222222"/>
                </a:solidFill>
                <a:latin typeface="Lato"/>
                <a:ea typeface="ＭＳ Ｐゴシック"/>
              </a:rPr>
              <a:t>Linux:</a:t>
            </a:r>
            <a:r>
              <a:rPr lang="en-IN" sz="4000" b="0" strike="noStrike" spc="-1" dirty="0">
                <a:solidFill>
                  <a:srgbClr val="222222"/>
                </a:solidFill>
                <a:latin typeface="Lato"/>
                <a:ea typeface="ＭＳ Ｐゴシック"/>
              </a:rPr>
              <a:t> Ubuntu</a:t>
            </a:r>
            <a:r>
              <a:rPr lang="en-IN" sz="4000" spc="-1" dirty="0">
                <a:solidFill>
                  <a:srgbClr val="222222"/>
                </a:solidFill>
                <a:latin typeface="Lato"/>
                <a:ea typeface="ＭＳ Ｐゴシック"/>
              </a:rPr>
              <a:t>.</a:t>
            </a:r>
            <a:endParaRPr lang="en-IN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4400" b="1" strike="noStrike" spc="-1" dirty="0">
                <a:solidFill>
                  <a:srgbClr val="000000"/>
                </a:solidFill>
                <a:latin typeface="Arvo"/>
                <a:ea typeface="ＭＳ Ｐゴシック"/>
              </a:rPr>
              <a:t>Supported Browsers</a:t>
            </a:r>
            <a:endParaRPr lang="en-IN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600" spc="-1" dirty="0">
                <a:solidFill>
                  <a:srgbClr val="222222"/>
                </a:solidFill>
                <a:latin typeface="Lato"/>
                <a:ea typeface="ＭＳ Ｐゴシック"/>
              </a:rPr>
              <a:t>                   </a:t>
            </a:r>
            <a:r>
              <a:rPr lang="en-IN" sz="3600" b="0" strike="noStrike" spc="-1" dirty="0">
                <a:solidFill>
                  <a:srgbClr val="222222"/>
                </a:solidFill>
                <a:latin typeface="Lato"/>
                <a:ea typeface="ＭＳ Ｐゴシック"/>
              </a:rPr>
              <a:t> </a:t>
            </a:r>
            <a:r>
              <a:rPr lang="en-IN" sz="3600" spc="-1" dirty="0">
                <a:solidFill>
                  <a:srgbClr val="222222"/>
                </a:solidFill>
                <a:latin typeface="Wingdings"/>
                <a:ea typeface="ＭＳ Ｐゴシック"/>
                <a:sym typeface="Wingdings" panose="05000000000000000000" pitchFamily="2" charset="2"/>
              </a:rPr>
              <a:t></a:t>
            </a:r>
            <a:r>
              <a:rPr lang="en-IN" sz="3600" b="0" strike="noStrike" spc="-1" dirty="0">
                <a:solidFill>
                  <a:srgbClr val="222222"/>
                </a:solidFill>
                <a:latin typeface="Lato"/>
                <a:ea typeface="ＭＳ Ｐゴシック"/>
              </a:rPr>
              <a:t>Chrome Version </a:t>
            </a:r>
            <a:r>
              <a:rPr lang="en-IN" sz="3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59.0.3071, 60.0.3112</a:t>
            </a:r>
            <a:endParaRPr lang="en-IN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600" b="0" strike="noStrike" spc="-1" dirty="0">
                <a:solidFill>
                  <a:srgbClr val="222222"/>
                </a:solidFill>
                <a:latin typeface="Lato"/>
                <a:ea typeface="ＭＳ Ｐゴシック"/>
              </a:rPr>
              <a:t>		</a:t>
            </a:r>
            <a:r>
              <a:rPr lang="en-IN" sz="3600" spc="-1" dirty="0">
                <a:solidFill>
                  <a:srgbClr val="222222"/>
                </a:solidFill>
                <a:latin typeface="Lato"/>
                <a:ea typeface="ＭＳ Ｐゴシック"/>
              </a:rPr>
              <a:t>    </a:t>
            </a:r>
            <a:r>
              <a:rPr lang="en-IN" sz="3600" b="0" strike="noStrike" spc="-1" dirty="0">
                <a:solidFill>
                  <a:srgbClr val="222222"/>
                </a:solidFill>
                <a:latin typeface="Wingdings"/>
                <a:ea typeface="ＭＳ Ｐゴシック"/>
              </a:rPr>
              <a:t></a:t>
            </a:r>
            <a:r>
              <a:rPr lang="en-IN" sz="3600" b="0" strike="noStrike" spc="-1" dirty="0">
                <a:solidFill>
                  <a:srgbClr val="222222"/>
                </a:solidFill>
                <a:latin typeface="Lato"/>
                <a:ea typeface="ＭＳ Ｐゴシック"/>
              </a:rPr>
              <a:t>Firefox   Version </a:t>
            </a:r>
            <a:r>
              <a:rPr lang="en-IN" sz="3600" b="1" i="0" dirty="0">
                <a:solidFill>
                  <a:srgbClr val="42425A"/>
                </a:solidFill>
                <a:effectLst/>
                <a:latin typeface="Inter"/>
              </a:rPr>
              <a:t> </a:t>
            </a:r>
            <a:r>
              <a:rPr lang="en-IN" sz="360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59.0.3</a:t>
            </a:r>
            <a:r>
              <a:rPr lang="en-IN" sz="3600" i="0" dirty="0">
                <a:effectLst/>
                <a:latin typeface="Inter"/>
              </a:rPr>
              <a:t>, </a:t>
            </a:r>
            <a:r>
              <a:rPr lang="en-IN" sz="3600" b="0" strike="noStrike" spc="-1" dirty="0">
                <a:solidFill>
                  <a:srgbClr val="222222"/>
                </a:solidFill>
                <a:latin typeface="Lato"/>
                <a:ea typeface="ＭＳ Ｐゴシック"/>
              </a:rPr>
              <a:t>60.7.0</a:t>
            </a:r>
            <a:r>
              <a:rPr lang="en-IN" sz="3600" spc="-1" dirty="0">
                <a:solidFill>
                  <a:srgbClr val="222222"/>
                </a:solidFill>
                <a:latin typeface="Lato"/>
                <a:ea typeface="ＭＳ Ｐゴシック"/>
              </a:rPr>
              <a:t>		     </a:t>
            </a:r>
          </a:p>
          <a:p>
            <a:pPr>
              <a:lnSpc>
                <a:spcPct val="100000"/>
              </a:lnSpc>
            </a:pPr>
            <a:endParaRPr lang="en-IN" sz="3600" b="0" strike="noStrike" spc="-1" dirty="0">
              <a:solidFill>
                <a:srgbClr val="222222"/>
              </a:solidFill>
              <a:latin typeface="Lato"/>
              <a:ea typeface="ＭＳ Ｐゴシック"/>
            </a:endParaRPr>
          </a:p>
          <a:p>
            <a:pPr>
              <a:lnSpc>
                <a:spcPct val="100000"/>
              </a:lnSpc>
            </a:pPr>
            <a:r>
              <a:rPr lang="en-IN" sz="3600" b="1" i="0" spc="-1" dirty="0">
                <a:solidFill>
                  <a:srgbClr val="222222"/>
                </a:solidFill>
                <a:effectLst/>
                <a:latin typeface="Lato"/>
                <a:ea typeface="ＭＳ Ｐゴシック"/>
              </a:rPr>
              <a:t>G</a:t>
            </a:r>
            <a:r>
              <a:rPr lang="en-IN" sz="3600" b="1" spc="-1" dirty="0">
                <a:solidFill>
                  <a:srgbClr val="222222"/>
                </a:solidFill>
                <a:latin typeface="Lato"/>
                <a:ea typeface="ＭＳ Ｐゴシック"/>
              </a:rPr>
              <a:t>oDaddy Web Hosting</a:t>
            </a:r>
            <a:endParaRPr lang="en-IN" sz="3600" b="0" i="0" dirty="0">
              <a:solidFill>
                <a:srgbClr val="333333"/>
              </a:solidFill>
              <a:effectLst/>
              <a:latin typeface="Qanelas Soft Light"/>
            </a:endParaRPr>
          </a:p>
          <a:p>
            <a:pPr>
              <a:lnSpc>
                <a:spcPct val="100000"/>
              </a:lnSpc>
            </a:pPr>
            <a:endParaRPr lang="en-IN" sz="3600" b="0" strike="noStrike" spc="-1" dirty="0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175360" y="268200"/>
            <a:ext cx="10210320" cy="158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5200" b="1" strike="noStrike" spc="-1">
                <a:solidFill>
                  <a:srgbClr val="1F497D"/>
                </a:solidFill>
                <a:latin typeface="Calibri"/>
                <a:ea typeface="ＭＳ Ｐゴシック"/>
              </a:rPr>
              <a:t>Hardware &amp; Software Requirements</a:t>
            </a:r>
            <a:endParaRPr lang="en-IN" sz="5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78040" y="1387440"/>
            <a:ext cx="17962200" cy="1008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IN" sz="4400" b="1" strike="noStrike" spc="-1" dirty="0">
                <a:solidFill>
                  <a:srgbClr val="222222"/>
                </a:solidFill>
                <a:latin typeface="Arvo"/>
                <a:ea typeface="ＭＳ Ｐゴシック"/>
              </a:rPr>
              <a:t>Hardware Requirements</a:t>
            </a:r>
          </a:p>
          <a:p>
            <a:pPr>
              <a:lnSpc>
                <a:spcPct val="100000"/>
              </a:lnSpc>
            </a:pPr>
            <a:endParaRPr lang="en-IN" sz="4400" b="0" strike="noStrike" spc="-1" dirty="0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222222"/>
              </a:buClr>
              <a:buFont typeface="Arial"/>
              <a:buChar char="•"/>
            </a:pPr>
            <a:r>
              <a:rPr lang="en-IN" sz="3600" b="1" strike="noStrike" spc="-1" dirty="0">
                <a:solidFill>
                  <a:srgbClr val="222222"/>
                </a:solidFill>
                <a:latin typeface="Raleway"/>
                <a:ea typeface="ＭＳ Ｐゴシック"/>
              </a:rPr>
              <a:t>Memory (RAM)</a:t>
            </a:r>
            <a:endParaRPr lang="en-IN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222222"/>
                </a:solidFill>
                <a:latin typeface="Lato"/>
                <a:ea typeface="ＭＳ Ｐゴシック"/>
              </a:rPr>
              <a:t>                         </a:t>
            </a:r>
            <a:r>
              <a:rPr lang="en-IN" sz="3600" b="0" strike="noStrike" spc="-1" dirty="0">
                <a:solidFill>
                  <a:srgbClr val="222222"/>
                </a:solidFill>
                <a:latin typeface="Wingdings"/>
                <a:ea typeface="ＭＳ Ｐゴシック"/>
              </a:rPr>
              <a:t></a:t>
            </a:r>
            <a:r>
              <a:rPr lang="en-IN" sz="3600" b="0" strike="noStrike" spc="-1" dirty="0">
                <a:solidFill>
                  <a:srgbClr val="222222"/>
                </a:solidFill>
                <a:latin typeface="Lato"/>
                <a:ea typeface="ＭＳ Ｐゴシック"/>
              </a:rPr>
              <a:t> </a:t>
            </a:r>
            <a:r>
              <a:rPr lang="en-IN" sz="4000" b="0" strike="noStrike" spc="-1" dirty="0">
                <a:solidFill>
                  <a:srgbClr val="222222"/>
                </a:solidFill>
                <a:latin typeface="Lato"/>
                <a:ea typeface="ＭＳ Ｐゴシック"/>
              </a:rPr>
              <a:t>Minimum 2 GB; Recommended 4 GB or above</a:t>
            </a:r>
            <a:endParaRPr lang="en-IN" sz="40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571320">
              <a:lnSpc>
                <a:spcPct val="100000"/>
              </a:lnSpc>
              <a:spcBef>
                <a:spcPts val="720"/>
              </a:spcBef>
              <a:buClr>
                <a:srgbClr val="222222"/>
              </a:buClr>
              <a:buFont typeface="Arial"/>
              <a:buChar char="•"/>
            </a:pPr>
            <a:r>
              <a:rPr lang="en-US" sz="4400" b="1" strike="noStrike" spc="-1" dirty="0">
                <a:solidFill>
                  <a:srgbClr val="222222"/>
                </a:solidFill>
                <a:latin typeface="Raleway"/>
                <a:ea typeface="ＭＳ Ｐゴシック"/>
              </a:rPr>
              <a:t>Hard Drive</a:t>
            </a:r>
            <a:r>
              <a:rPr lang="en-US" sz="4000" b="0" strike="noStrike" spc="-1" dirty="0">
                <a:solidFill>
                  <a:srgbClr val="222222"/>
                </a:solidFill>
                <a:latin typeface="Lato"/>
                <a:ea typeface="ＭＳ Ｐゴシック"/>
              </a:rPr>
              <a:t>: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 dirty="0">
                <a:solidFill>
                  <a:srgbClr val="222222"/>
                </a:solidFill>
                <a:latin typeface="Lato"/>
                <a:ea typeface="ＭＳ Ｐゴシック"/>
              </a:rPr>
              <a:t>           	</a:t>
            </a:r>
            <a:r>
              <a:rPr lang="en-US" sz="3200" b="0" strike="noStrike" spc="-1" dirty="0">
                <a:solidFill>
                  <a:srgbClr val="222222"/>
                </a:solidFill>
                <a:latin typeface="Lato"/>
                <a:ea typeface="ＭＳ Ｐゴシック"/>
                <a:sym typeface="Wingdings" panose="05000000000000000000" pitchFamily="2" charset="2"/>
              </a:rPr>
              <a:t></a:t>
            </a:r>
            <a:r>
              <a:rPr lang="en-US" sz="3200" b="0" strike="noStrike" spc="-1" dirty="0">
                <a:solidFill>
                  <a:srgbClr val="222222"/>
                </a:solidFill>
                <a:latin typeface="Lato"/>
                <a:ea typeface="ＭＳ Ｐゴシック"/>
              </a:rPr>
              <a:t> </a:t>
            </a:r>
            <a:r>
              <a:rPr lang="en-US" sz="4000" b="0" strike="noStrike" spc="-1" dirty="0">
                <a:solidFill>
                  <a:srgbClr val="222222"/>
                </a:solidFill>
                <a:latin typeface="Lato"/>
                <a:ea typeface="ＭＳ Ｐゴシック"/>
              </a:rPr>
              <a:t>Minimum 32 GB; Recommended 64 GB or more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100000"/>
              </a:lnSpc>
              <a:spcBef>
                <a:spcPts val="641"/>
              </a:spcBef>
              <a:buClr>
                <a:srgbClr val="333333"/>
              </a:buClr>
              <a:buFont typeface="Arial"/>
              <a:buChar char="•"/>
            </a:pPr>
            <a:r>
              <a:rPr lang="en-US" sz="4000" b="1" strike="noStrike" spc="-1" dirty="0">
                <a:solidFill>
                  <a:srgbClr val="333333"/>
                </a:solidFill>
                <a:latin typeface="Raleway"/>
                <a:ea typeface="ＭＳ Ｐゴシック"/>
              </a:rPr>
              <a:t>Processor</a:t>
            </a:r>
            <a:r>
              <a:rPr lang="en-US" sz="4000" b="0" strike="noStrike" spc="-1" dirty="0">
                <a:solidFill>
                  <a:srgbClr val="333333"/>
                </a:solidFill>
                <a:latin typeface="Raleway"/>
                <a:ea typeface="ＭＳ Ｐゴシック"/>
              </a:rPr>
              <a:t>: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560" lvl="1">
              <a:lnSpc>
                <a:spcPct val="100000"/>
              </a:lnSpc>
              <a:spcBef>
                <a:spcPts val="641"/>
              </a:spcBef>
              <a:buClr>
                <a:srgbClr val="333333"/>
              </a:buClr>
            </a:pPr>
            <a:r>
              <a:rPr lang="en-US" sz="4000" b="0" strike="noStrike" spc="-1" dirty="0">
                <a:solidFill>
                  <a:srgbClr val="333333"/>
                </a:solidFill>
                <a:latin typeface="Lato"/>
                <a:ea typeface="Lato"/>
              </a:rPr>
              <a:t>		</a:t>
            </a:r>
            <a:r>
              <a:rPr lang="en-US" sz="4000" b="0" strike="noStrike" spc="-1" dirty="0">
                <a:solidFill>
                  <a:srgbClr val="333333"/>
                </a:solidFill>
                <a:latin typeface="Lato"/>
                <a:ea typeface="Lato"/>
                <a:sym typeface="Wingdings" panose="05000000000000000000" pitchFamily="2" charset="2"/>
              </a:rPr>
              <a:t></a:t>
            </a:r>
            <a:r>
              <a:rPr lang="en-US" sz="4000" b="0" strike="noStrike" spc="-1" dirty="0">
                <a:solidFill>
                  <a:srgbClr val="333333"/>
                </a:solidFill>
                <a:latin typeface="Lato"/>
                <a:ea typeface="Lato"/>
              </a:rPr>
              <a:t>Intel® Core i5 4th generation (or an equivalent AMD processor)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560" lvl="1">
              <a:lnSpc>
                <a:spcPct val="100000"/>
              </a:lnSpc>
              <a:spcBef>
                <a:spcPts val="641"/>
              </a:spcBef>
              <a:buClr>
                <a:srgbClr val="333333"/>
              </a:buClr>
            </a:pPr>
            <a:r>
              <a:rPr lang="en-US" sz="4000" b="0" strike="noStrike" spc="-1" dirty="0">
                <a:solidFill>
                  <a:srgbClr val="333333"/>
                </a:solidFill>
                <a:latin typeface="Lato"/>
                <a:ea typeface="Lato"/>
                <a:sym typeface="Wingdings" panose="05000000000000000000" pitchFamily="2" charset="2"/>
              </a:rPr>
              <a:t>		</a:t>
            </a:r>
            <a:r>
              <a:rPr lang="en-US" sz="4000" b="0" strike="noStrike" spc="-1" dirty="0">
                <a:solidFill>
                  <a:srgbClr val="333333"/>
                </a:solidFill>
                <a:latin typeface="Lato"/>
                <a:ea typeface="Lato"/>
              </a:rPr>
              <a:t>Intel® Core i3 </a:t>
            </a:r>
            <a:r>
              <a:rPr lang="en-US" sz="4000" b="1" strike="noStrike" spc="-1" dirty="0">
                <a:solidFill>
                  <a:srgbClr val="333333"/>
                </a:solidFill>
                <a:latin typeface="Lato"/>
                <a:ea typeface="Lato"/>
              </a:rPr>
              <a:t>8th generation (8109U)</a:t>
            </a:r>
            <a:r>
              <a:rPr lang="en-US" sz="4000" b="0" strike="noStrike" spc="-1" dirty="0">
                <a:solidFill>
                  <a:srgbClr val="333333"/>
                </a:solidFill>
                <a:latin typeface="Lato"/>
                <a:ea typeface="Lato"/>
              </a:rPr>
              <a:t> or above.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</a:pP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222222"/>
              </a:buClr>
              <a:buFont typeface="Arial"/>
              <a:buChar char="•"/>
            </a:pPr>
            <a:r>
              <a:rPr lang="en-US" sz="4000" b="0" strike="noStrike" spc="-1" dirty="0">
                <a:solidFill>
                  <a:srgbClr val="222222"/>
                </a:solidFill>
                <a:latin typeface="Lato"/>
                <a:ea typeface="ＭＳ Ｐゴシック"/>
              </a:rPr>
              <a:t>Ethernet connection (LAN) OR a wireless adapter (Wi-Fi).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14000"/>
              </a:lnSpc>
              <a:spcBef>
                <a:spcPts val="641"/>
              </a:spcBef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907920" y="10584000"/>
            <a:ext cx="4624200" cy="480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898989"/>
                </a:solidFill>
                <a:latin typeface="Calibri"/>
                <a:ea typeface="ＭＳ Ｐゴシック"/>
              </a:rPr>
              <a:t>16/11/2021</a:t>
            </a:r>
            <a:endParaRPr lang="en-IN" sz="1400" b="0" strike="noStrike" spc="-1">
              <a:latin typeface="Times New Roman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17138520" y="10623600"/>
            <a:ext cx="2719080" cy="296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7DC2E8D5-4067-4128-8F60-C62572481250}" type="slidenum">
              <a:rPr lang="en-IN" sz="1400" b="0" strike="noStrike" spc="-1">
                <a:solidFill>
                  <a:srgbClr val="898989"/>
                </a:solidFill>
                <a:latin typeface="Calibri"/>
                <a:ea typeface="ＭＳ Ｐゴシック"/>
              </a:rPr>
              <a:t>12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907920" y="10788480"/>
            <a:ext cx="4624200" cy="369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16/11/2021</a:t>
            </a:r>
            <a:endParaRPr lang="en-IN" sz="24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7138520" y="10623600"/>
            <a:ext cx="2719080" cy="36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5E25E854-1E1A-4A56-9CF6-7BB7F92EBE9F}" type="slidenum">
              <a:rPr lang="en-IN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13</a:t>
            </a:fld>
            <a:endParaRPr lang="en-IN" sz="2400" b="0" strike="noStrike" spc="-1">
              <a:latin typeface="Times New Roman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1485200" y="1593360"/>
            <a:ext cx="17438000" cy="88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742950" indent="-742950">
              <a:lnSpc>
                <a:spcPct val="114000"/>
              </a:lnSpc>
              <a:buFont typeface="+mj-lt"/>
              <a:buAutoNum type="arabicPeriod"/>
            </a:pP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Kumari, </a:t>
            </a:r>
            <a:r>
              <a:rPr lang="en-US" sz="3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Punam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US" sz="3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Rainu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Nandal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"A Research Paper </a:t>
            </a:r>
            <a:r>
              <a:rPr lang="en-US" sz="3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OnWebsite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Development Optimization Using </a:t>
            </a:r>
            <a:r>
              <a:rPr lang="en-US" sz="3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Xampp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/PHP." </a:t>
            </a:r>
            <a:r>
              <a:rPr lang="en-US" sz="3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Journal of Advanced Research in Computer Science</a:t>
            </a:r>
            <a:r>
              <a:rPr lang="en-US" sz="36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(2017), Vol 8.5 p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p1231-1235.</a:t>
            </a:r>
          </a:p>
          <a:p>
            <a:pPr marL="742950" indent="-742950">
              <a:lnSpc>
                <a:spcPct val="114000"/>
              </a:lnSpc>
              <a:buFont typeface="+mj-lt"/>
              <a:buAutoNum type="arabicPeriod"/>
            </a:pPr>
            <a:endParaRPr lang="en-US" sz="3600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 marL="742950" indent="-742950">
              <a:lnSpc>
                <a:spcPct val="114000"/>
              </a:lnSpc>
              <a:buFont typeface="+mj-lt"/>
              <a:buAutoNum type="arabicPeriod"/>
            </a:pP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Hong, S.H. and Cho, K.S. Full Stack Platform Design with MongoDB. </a:t>
            </a:r>
            <a:r>
              <a:rPr lang="en-US" sz="3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The Institute of Electronics and Information Engineers</a:t>
            </a:r>
            <a:r>
              <a:rPr lang="en-US" sz="36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3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53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(12), 2016, pp.152-158.</a:t>
            </a:r>
            <a:endParaRPr lang="en-US" sz="3600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pPr marL="742950" indent="-742950">
              <a:lnSpc>
                <a:spcPct val="114000"/>
              </a:lnSpc>
              <a:buFont typeface="+mj-lt"/>
              <a:buAutoNum type="arabicPeriod"/>
            </a:pPr>
            <a:endParaRPr lang="en-US" sz="3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742950" indent="-742950">
              <a:lnSpc>
                <a:spcPct val="114000"/>
              </a:lnSpc>
              <a:buFont typeface="+mj-lt"/>
              <a:buAutoNum type="arabicPeriod"/>
            </a:pPr>
            <a:r>
              <a:rPr lang="en-IN" sz="3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Laaziri</a:t>
            </a:r>
            <a:r>
              <a:rPr lang="en-IN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</a:t>
            </a:r>
            <a:r>
              <a:rPr lang="en-IN" sz="3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Benmoussa</a:t>
            </a:r>
            <a:r>
              <a:rPr lang="en-IN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K., </a:t>
            </a:r>
            <a:r>
              <a:rPr lang="en-IN" sz="3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Khoulji</a:t>
            </a:r>
            <a:r>
              <a:rPr lang="en-IN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and </a:t>
            </a:r>
            <a:r>
              <a:rPr lang="en-IN" sz="3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Kerkeb</a:t>
            </a:r>
            <a:r>
              <a:rPr lang="en-IN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M.L. A Comparative study of PHP frameworks performance. </a:t>
            </a:r>
            <a:r>
              <a:rPr lang="en-IN" sz="3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Procedia Manufacturing</a:t>
            </a:r>
            <a:r>
              <a:rPr lang="en-IN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IN" sz="3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32</a:t>
            </a:r>
            <a:r>
              <a:rPr lang="en-IN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(2019), pp.864-871.</a:t>
            </a:r>
          </a:p>
          <a:p>
            <a:pPr marL="742950" indent="-742950">
              <a:lnSpc>
                <a:spcPct val="114000"/>
              </a:lnSpc>
              <a:buFont typeface="+mj-lt"/>
              <a:buAutoNum type="arabicPeriod"/>
            </a:pPr>
            <a:endParaRPr lang="en-US" sz="3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742950" indent="-742950">
              <a:lnSpc>
                <a:spcPct val="114000"/>
              </a:lnSpc>
              <a:buFont typeface="+mj-lt"/>
              <a:buAutoNum type="arabicPeriod"/>
            </a:pPr>
            <a:r>
              <a:rPr lang="en-IN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Thakur, R., 2021. </a:t>
            </a:r>
            <a:r>
              <a:rPr lang="en-IN" sz="3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Xampp</a:t>
            </a:r>
            <a:r>
              <a:rPr lang="en-IN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/PHP Website Optimization. </a:t>
            </a:r>
            <a:r>
              <a:rPr lang="en-IN" sz="3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IJICTDC</a:t>
            </a:r>
            <a:r>
              <a:rPr lang="en-IN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IN" sz="3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6</a:t>
            </a:r>
            <a:r>
              <a:rPr lang="en-IN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(1), pp.26-31.</a:t>
            </a:r>
            <a:endParaRPr lang="en-US" sz="3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endParaRPr lang="en-IN" sz="3600" spc="-1" dirty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 marL="742950" indent="-742950">
              <a:lnSpc>
                <a:spcPct val="114000"/>
              </a:lnSpc>
              <a:buFont typeface="+mj-lt"/>
              <a:buAutoNum type="arabicPeriod"/>
            </a:pPr>
            <a:endParaRPr lang="en-IN" sz="3600" spc="-1" dirty="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5099040" y="168120"/>
            <a:ext cx="10210320" cy="109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7200" b="1" strike="noStrike" spc="-1">
                <a:solidFill>
                  <a:srgbClr val="1F497D"/>
                </a:solidFill>
                <a:latin typeface="Calibri"/>
                <a:ea typeface="ＭＳ Ｐゴシック"/>
              </a:rPr>
              <a:t>References</a:t>
            </a:r>
            <a:endParaRPr lang="en-IN" sz="7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907920" y="10788480"/>
            <a:ext cx="4624200" cy="369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16/11/2021</a:t>
            </a:r>
            <a:endParaRPr lang="en-IN" sz="24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7138520" y="10623600"/>
            <a:ext cx="2719080" cy="36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5E25E854-1E1A-4A56-9CF6-7BB7F92EBE9F}" type="slidenum">
              <a:rPr lang="en-IN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14</a:t>
            </a:fld>
            <a:endParaRPr lang="en-IN" sz="2400" b="0" strike="noStrike" spc="-1">
              <a:latin typeface="Times New Roman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1485200" y="1604061"/>
            <a:ext cx="17438000" cy="88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>
              <a:lnSpc>
                <a:spcPct val="114000"/>
              </a:lnSpc>
            </a:pPr>
            <a:r>
              <a:rPr lang="en-US" sz="3600" dirty="0">
                <a:solidFill>
                  <a:srgbClr val="222222"/>
                </a:solidFill>
                <a:latin typeface="Arial" panose="020B0604020202020204" pitchFamily="34" charset="0"/>
              </a:rPr>
              <a:t>5. </a:t>
            </a:r>
            <a:r>
              <a:rPr lang="en-IN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López-</a:t>
            </a:r>
            <a:r>
              <a:rPr lang="en-IN" sz="3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Gorozabel</a:t>
            </a:r>
            <a:r>
              <a:rPr lang="en-IN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O, Cedeño-Palma E, </a:t>
            </a:r>
            <a:r>
              <a:rPr lang="en-IN" sz="3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Pinargote</a:t>
            </a:r>
            <a:r>
              <a:rPr lang="en-IN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-Ortega J, Zambrano-Romero W,</a:t>
            </a:r>
          </a:p>
          <a:p>
            <a:pPr>
              <a:lnSpc>
                <a:spcPct val="114000"/>
              </a:lnSpc>
            </a:pPr>
            <a:r>
              <a:rPr lang="en-IN" sz="3600" dirty="0">
                <a:solidFill>
                  <a:srgbClr val="222222"/>
                </a:solidFill>
                <a:latin typeface="Arial" panose="020B0604020202020204" pitchFamily="34" charset="0"/>
              </a:rPr>
              <a:t>    </a:t>
            </a:r>
            <a:r>
              <a:rPr lang="en-IN" sz="3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Pazmiño-Campuzano</a:t>
            </a:r>
            <a:r>
              <a:rPr lang="en-IN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M. </a:t>
            </a:r>
            <a:r>
              <a:rPr lang="en-IN" sz="3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Bootstrap as a Tool for Web Development and Graphic</a:t>
            </a:r>
          </a:p>
          <a:p>
            <a:pPr>
              <a:lnSpc>
                <a:spcPct val="114000"/>
              </a:lnSpc>
            </a:pPr>
            <a:r>
              <a:rPr lang="en-IN" sz="3600" i="1" dirty="0">
                <a:solidFill>
                  <a:srgbClr val="222222"/>
                </a:solidFill>
                <a:latin typeface="Arial" panose="020B0604020202020204" pitchFamily="34" charset="0"/>
              </a:rPr>
              <a:t>    </a:t>
            </a:r>
            <a:r>
              <a:rPr lang="en-IN" sz="3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Optimization on Mobile Devices</a:t>
            </a:r>
            <a:r>
              <a:rPr lang="en-IN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IN" sz="3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InXV</a:t>
            </a:r>
            <a:r>
              <a:rPr lang="en-IN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Multidisciplinary International Congress on</a:t>
            </a:r>
          </a:p>
          <a:p>
            <a:pPr>
              <a:lnSpc>
                <a:spcPct val="114000"/>
              </a:lnSpc>
            </a:pPr>
            <a:r>
              <a:rPr lang="en-IN" sz="3600" dirty="0">
                <a:solidFill>
                  <a:srgbClr val="222222"/>
                </a:solidFill>
                <a:latin typeface="Arial" panose="020B0604020202020204" pitchFamily="34" charset="0"/>
              </a:rPr>
              <a:t>    </a:t>
            </a:r>
            <a:r>
              <a:rPr lang="en-IN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Science and Technology 2020 Oct 19 (pp. 290-302).</a:t>
            </a:r>
          </a:p>
          <a:p>
            <a:pPr>
              <a:lnSpc>
                <a:spcPct val="114000"/>
              </a:lnSpc>
            </a:pPr>
            <a:endParaRPr lang="en-US" sz="3600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6. </a:t>
            </a:r>
            <a:r>
              <a:rPr lang="en-IN" sz="3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Yuvaraj</a:t>
            </a:r>
            <a:r>
              <a:rPr lang="en-IN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S., &amp; Sangeetha, M, Smart supply chain management </a:t>
            </a:r>
          </a:p>
          <a:p>
            <a:pPr>
              <a:lnSpc>
                <a:spcPct val="114000"/>
              </a:lnSpc>
            </a:pPr>
            <a:r>
              <a:rPr lang="en-IN" sz="3600" dirty="0">
                <a:solidFill>
                  <a:srgbClr val="222222"/>
                </a:solidFill>
                <a:latin typeface="Arial" panose="020B0604020202020204" pitchFamily="34" charset="0"/>
              </a:rPr>
              <a:t>  </a:t>
            </a:r>
            <a:r>
              <a:rPr lang="en-IN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using internet of things (IoT) and low power wireless communication systems. </a:t>
            </a:r>
          </a:p>
          <a:p>
            <a:pPr>
              <a:lnSpc>
                <a:spcPct val="114000"/>
              </a:lnSpc>
            </a:pPr>
            <a:r>
              <a:rPr lang="en-IN" sz="3600" dirty="0">
                <a:solidFill>
                  <a:srgbClr val="222222"/>
                </a:solidFill>
                <a:latin typeface="Arial" panose="020B0604020202020204" pitchFamily="34" charset="0"/>
              </a:rPr>
              <a:t>    </a:t>
            </a:r>
            <a:r>
              <a:rPr lang="en-IN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IN" sz="3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2016 international conference on wireless communications, signal processing</a:t>
            </a:r>
          </a:p>
          <a:p>
            <a:pPr>
              <a:lnSpc>
                <a:spcPct val="114000"/>
              </a:lnSpc>
            </a:pPr>
            <a:r>
              <a:rPr lang="en-IN" sz="3600" i="1" dirty="0">
                <a:solidFill>
                  <a:srgbClr val="222222"/>
                </a:solidFill>
                <a:latin typeface="Arial" panose="020B0604020202020204" pitchFamily="34" charset="0"/>
              </a:rPr>
              <a:t>   </a:t>
            </a:r>
            <a:r>
              <a:rPr lang="en-IN" sz="3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and networking (</a:t>
            </a:r>
            <a:r>
              <a:rPr lang="en-IN" sz="36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WiSPNET</a:t>
            </a:r>
            <a:r>
              <a:rPr lang="en-IN" sz="3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IN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(2016, March). (pp. 555-558).</a:t>
            </a:r>
          </a:p>
          <a:p>
            <a:pPr>
              <a:lnSpc>
                <a:spcPct val="114000"/>
              </a:lnSpc>
            </a:pPr>
            <a:r>
              <a:rPr lang="en-IN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endParaRPr lang="en-US" sz="3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7. Macaulay, Michael. </a:t>
            </a:r>
            <a:r>
              <a:rPr lang="en-US" sz="3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Introduction to web interaction design: With HTML and CSS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14000"/>
              </a:lnSpc>
            </a:pPr>
            <a:r>
              <a:rPr lang="en-US" sz="3600" dirty="0">
                <a:solidFill>
                  <a:srgbClr val="222222"/>
                </a:solidFill>
                <a:latin typeface="Arial" panose="020B0604020202020204" pitchFamily="34" charset="0"/>
              </a:rPr>
              <a:t>    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Chapman and Hall/CRC, 2017. </a:t>
            </a:r>
            <a:r>
              <a:rPr lang="en-IN" sz="3600" b="0" i="0" dirty="0">
                <a:effectLst/>
                <a:latin typeface="Open Sans" panose="020B0604020202020204" pitchFamily="34" charset="0"/>
              </a:rPr>
              <a:t>eBook ISBN 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9781315692333.</a:t>
            </a:r>
            <a:endParaRPr lang="en-US" sz="3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endParaRPr lang="en-US" sz="3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endParaRPr lang="en-IN" sz="3600" spc="-1" dirty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 marL="742950" indent="-742950">
              <a:lnSpc>
                <a:spcPct val="114000"/>
              </a:lnSpc>
              <a:buFont typeface="+mj-lt"/>
              <a:buAutoNum type="arabicPeriod"/>
            </a:pPr>
            <a:endParaRPr lang="en-IN" sz="3600" spc="-1" dirty="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5099040" y="168120"/>
            <a:ext cx="10210320" cy="109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7200" b="1" strike="noStrike" spc="-1">
                <a:solidFill>
                  <a:srgbClr val="1F497D"/>
                </a:solidFill>
                <a:latin typeface="Calibri"/>
                <a:ea typeface="ＭＳ Ｐゴシック"/>
              </a:rPr>
              <a:t>References</a:t>
            </a:r>
            <a:endParaRPr lang="en-IN" sz="7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71507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907920" y="10788480"/>
            <a:ext cx="4624200" cy="369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16/11/2021</a:t>
            </a:r>
            <a:endParaRPr lang="en-IN" sz="2400" b="0" strike="noStrike" spc="-1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7138520" y="10623600"/>
            <a:ext cx="2719080" cy="36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5E25E854-1E1A-4A56-9CF6-7BB7F92EBE9F}" type="slidenum">
              <a:rPr lang="en-IN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15</a:t>
            </a:fld>
            <a:endParaRPr lang="en-IN" sz="2400" b="0" strike="noStrike" spc="-1">
              <a:latin typeface="Times New Roman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1485200" y="1604061"/>
            <a:ext cx="17438000" cy="88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>
              <a:lnSpc>
                <a:spcPct val="114000"/>
              </a:lnSpc>
            </a:pPr>
            <a:r>
              <a:rPr lang="en-US" sz="3600" dirty="0">
                <a:solidFill>
                  <a:srgbClr val="222222"/>
                </a:solidFill>
                <a:latin typeface="Arial" panose="020B0604020202020204" pitchFamily="34" charset="0"/>
              </a:rPr>
              <a:t>8. </a:t>
            </a:r>
            <a:r>
              <a:rPr lang="en-US" sz="3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Beaird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Jason, Alex Walker, and James George. </a:t>
            </a:r>
            <a:r>
              <a:rPr lang="en-US" sz="3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principles of beautiful web</a:t>
            </a:r>
          </a:p>
          <a:p>
            <a:pPr>
              <a:lnSpc>
                <a:spcPct val="114000"/>
              </a:lnSpc>
            </a:pPr>
            <a:r>
              <a:rPr lang="en-US" sz="3600" i="1" dirty="0">
                <a:solidFill>
                  <a:srgbClr val="222222"/>
                </a:solidFill>
                <a:latin typeface="Arial" panose="020B0604020202020204" pitchFamily="34" charset="0"/>
              </a:rPr>
              <a:t>  </a:t>
            </a:r>
            <a:r>
              <a:rPr lang="en-US" sz="3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design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sz="3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Sitepoint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2020. </a:t>
            </a:r>
            <a:r>
              <a:rPr lang="en-US" sz="3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Ebook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ISBN: 9781925836370</a:t>
            </a:r>
          </a:p>
          <a:p>
            <a:pPr>
              <a:lnSpc>
                <a:spcPct val="114000"/>
              </a:lnSpc>
            </a:pPr>
            <a:endParaRPr lang="en-US" sz="3600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sz="3600" dirty="0">
                <a:solidFill>
                  <a:srgbClr val="222222"/>
                </a:solidFill>
                <a:latin typeface="Arial" panose="020B0604020202020204" pitchFamily="34" charset="0"/>
              </a:rPr>
              <a:t>9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IN" sz="3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Dragoni</a:t>
            </a:r>
            <a:r>
              <a:rPr lang="en-IN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N, </a:t>
            </a:r>
            <a:r>
              <a:rPr lang="en-IN" sz="3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Giallorenzo</a:t>
            </a:r>
            <a:r>
              <a:rPr lang="en-IN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S, </a:t>
            </a:r>
            <a:r>
              <a:rPr lang="en-IN" sz="3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Lafuente</a:t>
            </a:r>
            <a:r>
              <a:rPr lang="en-IN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AL, </a:t>
            </a:r>
            <a:r>
              <a:rPr lang="en-IN" sz="3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Mazzara</a:t>
            </a:r>
            <a:r>
              <a:rPr lang="en-IN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M, </a:t>
            </a:r>
            <a:r>
              <a:rPr lang="en-IN" sz="3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Montesi</a:t>
            </a:r>
            <a:r>
              <a:rPr lang="en-IN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F, </a:t>
            </a:r>
            <a:r>
              <a:rPr lang="en-IN" sz="3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Mustafin</a:t>
            </a:r>
            <a:r>
              <a:rPr lang="en-IN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R, Safina</a:t>
            </a:r>
          </a:p>
          <a:p>
            <a:pPr>
              <a:lnSpc>
                <a:spcPct val="114000"/>
              </a:lnSpc>
            </a:pPr>
            <a:r>
              <a:rPr lang="en-IN" sz="3600" dirty="0">
                <a:solidFill>
                  <a:srgbClr val="222222"/>
                </a:solidFill>
                <a:latin typeface="Arial" panose="020B0604020202020204" pitchFamily="34" charset="0"/>
              </a:rPr>
              <a:t>    </a:t>
            </a:r>
            <a:r>
              <a:rPr lang="en-IN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L. Microservices: yesterday, today, and tomorrow. Present and ulterior software</a:t>
            </a:r>
          </a:p>
          <a:p>
            <a:pPr>
              <a:lnSpc>
                <a:spcPct val="114000"/>
              </a:lnSpc>
            </a:pPr>
            <a:r>
              <a:rPr lang="en-IN" sz="3600" dirty="0">
                <a:solidFill>
                  <a:srgbClr val="222222"/>
                </a:solidFill>
                <a:latin typeface="Arial" panose="020B0604020202020204" pitchFamily="34" charset="0"/>
              </a:rPr>
              <a:t>    </a:t>
            </a:r>
            <a:r>
              <a:rPr lang="en-IN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engineering. 2017: pp:195-216.</a:t>
            </a:r>
          </a:p>
          <a:p>
            <a:pPr>
              <a:lnSpc>
                <a:spcPct val="114000"/>
              </a:lnSpc>
            </a:pPr>
            <a:endParaRPr lang="en-US" sz="3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sz="3600" dirty="0">
                <a:solidFill>
                  <a:srgbClr val="222222"/>
                </a:solidFill>
                <a:latin typeface="Arial" panose="020B0604020202020204" pitchFamily="34" charset="0"/>
              </a:rPr>
              <a:t>10. </a:t>
            </a:r>
            <a:r>
              <a:rPr lang="en-US" sz="3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Shadija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Dharmendra, Mo </a:t>
            </a:r>
            <a:r>
              <a:rPr lang="en-US" sz="3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Rezai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Richard Hill. "Towards an understanding of     </a:t>
            </a:r>
          </a:p>
          <a:p>
            <a:pPr>
              <a:lnSpc>
                <a:spcPct val="114000"/>
              </a:lnSpc>
            </a:pPr>
            <a:r>
              <a:rPr lang="en-US" sz="3600" dirty="0">
                <a:solidFill>
                  <a:srgbClr val="222222"/>
                </a:solidFill>
                <a:latin typeface="Arial" panose="020B0604020202020204" pitchFamily="34" charset="0"/>
              </a:rPr>
              <a:t>     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microservices." In </a:t>
            </a:r>
            <a:r>
              <a:rPr lang="en-US" sz="3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2017 23rd International Conference on Automation and</a:t>
            </a:r>
          </a:p>
          <a:p>
            <a:pPr>
              <a:lnSpc>
                <a:spcPct val="114000"/>
              </a:lnSpc>
            </a:pPr>
            <a:r>
              <a:rPr lang="en-US" sz="3600" i="1" dirty="0">
                <a:solidFill>
                  <a:srgbClr val="222222"/>
                </a:solidFill>
                <a:latin typeface="Arial" panose="020B0604020202020204" pitchFamily="34" charset="0"/>
              </a:rPr>
              <a:t>    </a:t>
            </a:r>
            <a:r>
              <a:rPr lang="en-US" sz="3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Computing (ICAC, 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IEEE, 2017, pp. 1-6. </a:t>
            </a:r>
          </a:p>
          <a:p>
            <a:pPr>
              <a:lnSpc>
                <a:spcPct val="114000"/>
              </a:lnSpc>
            </a:pPr>
            <a:endParaRPr lang="en-IN" sz="3600" spc="-1" dirty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 marL="742950" indent="-742950">
              <a:lnSpc>
                <a:spcPct val="114000"/>
              </a:lnSpc>
              <a:buFont typeface="+mj-lt"/>
              <a:buAutoNum type="arabicPeriod"/>
            </a:pPr>
            <a:endParaRPr lang="en-IN" sz="3600" spc="-1" dirty="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5099040" y="168120"/>
            <a:ext cx="10210320" cy="109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7200" b="1" strike="noStrike" spc="-1">
                <a:solidFill>
                  <a:srgbClr val="1F497D"/>
                </a:solidFill>
                <a:latin typeface="Calibri"/>
                <a:ea typeface="ＭＳ Ｐゴシック"/>
              </a:rPr>
              <a:t>References</a:t>
            </a:r>
            <a:endParaRPr lang="en-IN" sz="7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06677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1004760" y="1692360"/>
            <a:ext cx="18267120" cy="6573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857160" indent="-856800">
              <a:lnSpc>
                <a:spcPct val="100000"/>
              </a:lnSpc>
              <a:spcBef>
                <a:spcPts val="1199"/>
              </a:spcBef>
              <a:buClr>
                <a:srgbClr val="16355A"/>
              </a:buClr>
              <a:buFont typeface="Arial"/>
              <a:buChar char="•"/>
            </a:pPr>
            <a:r>
              <a:rPr lang="en-US" sz="6000" b="0" strike="noStrike" spc="-1" dirty="0">
                <a:solidFill>
                  <a:srgbClr val="16355A"/>
                </a:solidFill>
                <a:latin typeface="Arial"/>
                <a:ea typeface="ＭＳ Ｐゴシック"/>
              </a:rPr>
              <a:t>Introduction </a:t>
            </a:r>
            <a:endParaRPr lang="en-US" sz="6000" b="0" strike="noStrike" spc="-1" dirty="0">
              <a:solidFill>
                <a:srgbClr val="000000"/>
              </a:solidFill>
              <a:latin typeface="Calibri"/>
            </a:endParaRPr>
          </a:p>
          <a:p>
            <a:pPr marL="857160" indent="-856800">
              <a:lnSpc>
                <a:spcPct val="100000"/>
              </a:lnSpc>
              <a:spcBef>
                <a:spcPts val="1199"/>
              </a:spcBef>
              <a:buClr>
                <a:srgbClr val="16355A"/>
              </a:buClr>
              <a:buFont typeface="Arial"/>
              <a:buChar char="•"/>
            </a:pPr>
            <a:r>
              <a:rPr lang="en-US" sz="6000" b="0" strike="noStrike" spc="-1" dirty="0">
                <a:solidFill>
                  <a:srgbClr val="16355A"/>
                </a:solidFill>
                <a:latin typeface="Arial"/>
                <a:ea typeface="ＭＳ Ｐゴシック"/>
              </a:rPr>
              <a:t>Literature Survey </a:t>
            </a:r>
            <a:endParaRPr lang="en-US" sz="6000" b="0" strike="noStrike" spc="-1" dirty="0">
              <a:solidFill>
                <a:srgbClr val="000000"/>
              </a:solidFill>
              <a:latin typeface="Calibri"/>
            </a:endParaRPr>
          </a:p>
          <a:p>
            <a:pPr marL="857160" indent="-856800">
              <a:lnSpc>
                <a:spcPct val="100000"/>
              </a:lnSpc>
              <a:spcBef>
                <a:spcPts val="1199"/>
              </a:spcBef>
              <a:buClr>
                <a:srgbClr val="16355A"/>
              </a:buClr>
              <a:buFont typeface="Arial"/>
              <a:buChar char="•"/>
            </a:pPr>
            <a:r>
              <a:rPr lang="en-US" sz="6000" b="0" strike="noStrike" spc="-1" dirty="0">
                <a:solidFill>
                  <a:srgbClr val="16355A"/>
                </a:solidFill>
                <a:latin typeface="Arial"/>
                <a:ea typeface="ＭＳ Ｐゴシック"/>
              </a:rPr>
              <a:t>Objectives of the Project Work </a:t>
            </a:r>
            <a:endParaRPr lang="en-US" sz="6000" b="0" strike="noStrike" spc="-1" dirty="0">
              <a:solidFill>
                <a:srgbClr val="000000"/>
              </a:solidFill>
              <a:latin typeface="Calibri"/>
            </a:endParaRPr>
          </a:p>
          <a:p>
            <a:pPr marL="857160" indent="-856800">
              <a:lnSpc>
                <a:spcPct val="100000"/>
              </a:lnSpc>
              <a:spcBef>
                <a:spcPts val="1199"/>
              </a:spcBef>
              <a:buClr>
                <a:srgbClr val="16355A"/>
              </a:buClr>
              <a:buFont typeface="Arial"/>
              <a:buChar char="•"/>
            </a:pPr>
            <a:r>
              <a:rPr lang="en-US" sz="6000" b="0" strike="noStrike" spc="-1" dirty="0">
                <a:solidFill>
                  <a:srgbClr val="16355A"/>
                </a:solidFill>
                <a:latin typeface="Arial"/>
                <a:ea typeface="ＭＳ Ｐゴシック"/>
              </a:rPr>
              <a:t>Proposed Methodology </a:t>
            </a:r>
            <a:endParaRPr lang="en-US" sz="6000" b="0" strike="noStrike" spc="-1" dirty="0">
              <a:solidFill>
                <a:srgbClr val="000000"/>
              </a:solidFill>
              <a:latin typeface="Calibri"/>
            </a:endParaRPr>
          </a:p>
          <a:p>
            <a:pPr marL="857160" indent="-856800">
              <a:lnSpc>
                <a:spcPct val="100000"/>
              </a:lnSpc>
              <a:spcBef>
                <a:spcPts val="1199"/>
              </a:spcBef>
              <a:buClr>
                <a:srgbClr val="16355A"/>
              </a:buClr>
              <a:buFont typeface="Arial"/>
              <a:buChar char="•"/>
            </a:pPr>
            <a:r>
              <a:rPr lang="en-US" sz="6000" b="0" strike="noStrike" spc="-1" dirty="0">
                <a:solidFill>
                  <a:srgbClr val="16355A"/>
                </a:solidFill>
                <a:latin typeface="Arial"/>
                <a:ea typeface="ＭＳ Ｐゴシック"/>
              </a:rPr>
              <a:t>Hardware &amp; Software Requirements</a:t>
            </a:r>
            <a:endParaRPr lang="en-US" sz="6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321"/>
              </a:spcBef>
            </a:pPr>
            <a:endParaRPr lang="en-US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4108320" y="96840"/>
            <a:ext cx="11277360" cy="1230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8000" b="1" strike="noStrike" spc="-1">
                <a:solidFill>
                  <a:srgbClr val="1F497D"/>
                </a:solidFill>
                <a:latin typeface="Calibri"/>
                <a:ea typeface="ＭＳ Ｐゴシック"/>
              </a:rPr>
              <a:t>Agenda</a:t>
            </a:r>
            <a:endParaRPr lang="en-US" sz="8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TextShape 3"/>
          <p:cNvSpPr txBox="1"/>
          <p:nvPr/>
        </p:nvSpPr>
        <p:spPr>
          <a:xfrm>
            <a:off x="907920" y="10694880"/>
            <a:ext cx="4624200" cy="369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16/11/2021</a:t>
            </a:r>
            <a:endParaRPr lang="en-IN" sz="2400" b="0" strike="noStrike" spc="-1">
              <a:latin typeface="Times New Roman"/>
            </a:endParaRPr>
          </a:p>
        </p:txBody>
      </p:sp>
      <p:sp>
        <p:nvSpPr>
          <p:cNvPr id="74" name="TextShape 4"/>
          <p:cNvSpPr txBox="1"/>
          <p:nvPr/>
        </p:nvSpPr>
        <p:spPr>
          <a:xfrm>
            <a:off x="17138520" y="10623600"/>
            <a:ext cx="2719080" cy="36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461F40AE-13F6-4855-A0AF-33B1EE4CF266}" type="slidenum">
              <a:rPr lang="en-IN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2</a:t>
            </a:fld>
            <a:endParaRPr lang="en-IN" sz="2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108320" y="96840"/>
            <a:ext cx="11277360" cy="121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8000" b="1" strike="noStrike" spc="-1">
                <a:solidFill>
                  <a:srgbClr val="1F497D"/>
                </a:solidFill>
                <a:latin typeface="Calibri"/>
                <a:ea typeface="ＭＳ Ｐゴシック"/>
              </a:rPr>
              <a:t>Introduction</a:t>
            </a:r>
            <a:endParaRPr lang="en-IN" sz="8000" b="0" strike="noStrike" spc="-1"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1154160" y="1581120"/>
            <a:ext cx="17584200" cy="90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00">
              <a:lnSpc>
                <a:spcPct val="114000"/>
              </a:lnSpc>
            </a:pPr>
            <a:r>
              <a:rPr lang="en-IN" sz="4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Every website needs to maintain Databases of the students and data related to the subjects and textbooks, Journal’s for sufficient use of student, In </a:t>
            </a:r>
            <a:r>
              <a:rPr lang="en-IN" sz="4800" spc="-1" dirty="0">
                <a:solidFill>
                  <a:srgbClr val="000000"/>
                </a:solidFill>
                <a:latin typeface="Times New Roman"/>
                <a:ea typeface="Calibri"/>
              </a:rPr>
              <a:t>r</a:t>
            </a:r>
            <a:r>
              <a:rPr lang="en-IN" sz="4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vce college website few of the resources(question paper, IEEE Journals) data can’t be </a:t>
            </a:r>
            <a:r>
              <a:rPr lang="en-IN" sz="4800" spc="-1" dirty="0">
                <a:solidFill>
                  <a:srgbClr val="000000"/>
                </a:solidFill>
                <a:latin typeface="Times New Roman"/>
                <a:ea typeface="Calibri"/>
              </a:rPr>
              <a:t>accessed</a:t>
            </a:r>
            <a:r>
              <a:rPr lang="en-IN" sz="4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outside of the college premises, and only can be accessed with the college Wi-Fi connectivity, which can be only done in college premises</a:t>
            </a:r>
            <a:r>
              <a:rPr lang="en-IN" sz="36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.</a:t>
            </a:r>
            <a:endParaRPr lang="en-IN" sz="3600" b="0" strike="noStrike" spc="-1" dirty="0">
              <a:latin typeface="Arial"/>
            </a:endParaRPr>
          </a:p>
          <a:p>
            <a:pPr marL="1800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>
              <a:lnSpc>
                <a:spcPct val="114000"/>
              </a:lnSpc>
            </a:pPr>
            <a:r>
              <a:rPr lang="en-IN" sz="4800" spc="-1" dirty="0">
                <a:solidFill>
                  <a:srgbClr val="000000"/>
                </a:solidFill>
                <a:latin typeface="Times New Roman"/>
                <a:ea typeface="Calibri"/>
              </a:rPr>
              <a:t>W</a:t>
            </a:r>
            <a:r>
              <a:rPr lang="en-IN" sz="4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orking specifically on the previous year </a:t>
            </a:r>
            <a:r>
              <a:rPr lang="en-IN" sz="4800" spc="-1" dirty="0">
                <a:solidFill>
                  <a:srgbClr val="000000"/>
                </a:solidFill>
                <a:latin typeface="Times New Roman"/>
                <a:ea typeface="Calibri"/>
              </a:rPr>
              <a:t>resources</a:t>
            </a:r>
            <a:r>
              <a:rPr lang="en-IN" sz="4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which can be helpful for the rvce mca students who are </a:t>
            </a:r>
            <a:r>
              <a:rPr lang="en-IN" sz="4800" spc="-1" dirty="0">
                <a:solidFill>
                  <a:srgbClr val="000000"/>
                </a:solidFill>
                <a:latin typeface="Times New Roman"/>
                <a:ea typeface="Calibri"/>
              </a:rPr>
              <a:t>residing outside</a:t>
            </a:r>
            <a:r>
              <a:rPr lang="en-IN" sz="4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of college premises. </a:t>
            </a:r>
            <a:r>
              <a:rPr lang="en-IN" sz="4800" spc="-1" dirty="0">
                <a:solidFill>
                  <a:srgbClr val="000000"/>
                </a:solidFill>
                <a:latin typeface="Times New Roman"/>
              </a:rPr>
              <a:t>Admin provide access to rvce mca students based on the mail-id provided  by mca department.</a:t>
            </a:r>
          </a:p>
          <a:p>
            <a:pPr marL="1800">
              <a:lnSpc>
                <a:spcPct val="114000"/>
              </a:lnSpc>
            </a:pPr>
            <a:endParaRPr lang="en-IN" sz="4800" spc="-1" dirty="0">
              <a:solidFill>
                <a:srgbClr val="000000"/>
              </a:solidFill>
              <a:latin typeface="Times New Roman"/>
            </a:endParaRPr>
          </a:p>
          <a:p>
            <a:pPr marL="1800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</p:txBody>
      </p:sp>
      <p:sp>
        <p:nvSpPr>
          <p:cNvPr id="77" name="TextShape 3"/>
          <p:cNvSpPr txBox="1"/>
          <p:nvPr/>
        </p:nvSpPr>
        <p:spPr>
          <a:xfrm>
            <a:off x="907920" y="10788480"/>
            <a:ext cx="4624200" cy="369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16/11/2021</a:t>
            </a:r>
            <a:endParaRPr lang="en-IN" sz="2400" b="0" strike="noStrike" spc="-1">
              <a:latin typeface="Times New Roman"/>
            </a:endParaRPr>
          </a:p>
        </p:txBody>
      </p:sp>
      <p:sp>
        <p:nvSpPr>
          <p:cNvPr id="78" name="TextShape 4"/>
          <p:cNvSpPr txBox="1"/>
          <p:nvPr/>
        </p:nvSpPr>
        <p:spPr>
          <a:xfrm>
            <a:off x="17138520" y="10623600"/>
            <a:ext cx="2719080" cy="36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517D7650-6208-4143-8F2F-D58D19ADEFE0}" type="slidenum">
              <a:rPr lang="en-IN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3</a:t>
            </a:fld>
            <a:endParaRPr lang="en-IN" sz="2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927830" y="1692360"/>
            <a:ext cx="18248440" cy="8831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5040">
              <a:lnSpc>
                <a:spcPct val="114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endParaRPr lang="en-US" sz="4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455040">
              <a:lnSpc>
                <a:spcPct val="114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lang="en-US" sz="4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marL="2160">
              <a:lnSpc>
                <a:spcPct val="114000"/>
              </a:lnSpc>
              <a:spcBef>
                <a:spcPts val="720"/>
              </a:spcBef>
              <a:buClr>
                <a:srgbClr val="000000"/>
              </a:buClr>
            </a:pPr>
            <a:endParaRPr lang="en-IN" sz="4800" b="0" strike="noStrike" spc="-1" dirty="0">
              <a:solidFill>
                <a:srgbClr val="000000"/>
              </a:solidFill>
              <a:latin typeface="Times New Roman"/>
              <a:ea typeface="Calibri"/>
            </a:endParaRPr>
          </a:p>
          <a:p>
            <a:pPr marL="2160">
              <a:lnSpc>
                <a:spcPct val="114000"/>
              </a:lnSpc>
              <a:spcBef>
                <a:spcPts val="720"/>
              </a:spcBef>
              <a:buClr>
                <a:srgbClr val="000000"/>
              </a:buClr>
            </a:pPr>
            <a:r>
              <a:rPr lang="en-IN" sz="4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r>
              <a:rPr lang="en-US" sz="4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Students who stay outside the college premises, face issues while 	accessing previous year question papers, IEEE journals, study 	material. </a:t>
            </a:r>
          </a:p>
        </p:txBody>
      </p:sp>
      <p:sp>
        <p:nvSpPr>
          <p:cNvPr id="80" name="TextShape 2"/>
          <p:cNvSpPr txBox="1"/>
          <p:nvPr/>
        </p:nvSpPr>
        <p:spPr>
          <a:xfrm>
            <a:off x="559800" y="10524240"/>
            <a:ext cx="4624200" cy="41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898989"/>
                </a:solidFill>
                <a:latin typeface="Calibri"/>
                <a:ea typeface="ＭＳ Ｐゴシック"/>
              </a:rPr>
              <a:t>16/11/2021</a:t>
            </a:r>
            <a:endParaRPr lang="en-IN" sz="1400" b="0" strike="noStrike" spc="-1">
              <a:latin typeface="Times New Roman"/>
            </a:endParaRPr>
          </a:p>
        </p:txBody>
      </p:sp>
      <p:sp>
        <p:nvSpPr>
          <p:cNvPr id="81" name="TextShape 3"/>
          <p:cNvSpPr txBox="1"/>
          <p:nvPr/>
        </p:nvSpPr>
        <p:spPr>
          <a:xfrm>
            <a:off x="17138520" y="10623600"/>
            <a:ext cx="2719080" cy="296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F4F5A788-79BF-43C7-BCD2-B61538AD5DBF}" type="slidenum">
              <a:rPr lang="en-IN" sz="1400" b="0" strike="noStrike" spc="-1">
                <a:solidFill>
                  <a:srgbClr val="898989"/>
                </a:solidFill>
                <a:latin typeface="Calibri"/>
                <a:ea typeface="ＭＳ Ｐゴシック"/>
              </a:rPr>
              <a:t>4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1004760" y="1692360"/>
            <a:ext cx="18248440" cy="8831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">
              <a:lnSpc>
                <a:spcPct val="114000"/>
              </a:lnSpc>
              <a:spcBef>
                <a:spcPts val="720"/>
              </a:spcBef>
              <a:buClr>
                <a:srgbClr val="000000"/>
              </a:buClr>
            </a:pPr>
            <a:r>
              <a:rPr lang="en-US" sz="4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 of the project</a:t>
            </a:r>
          </a:p>
          <a:p>
            <a:pPr marL="2160">
              <a:lnSpc>
                <a:spcPct val="114000"/>
              </a:lnSpc>
              <a:spcBef>
                <a:spcPts val="720"/>
              </a:spcBef>
              <a:buClr>
                <a:srgbClr val="000000"/>
              </a:buClr>
            </a:pPr>
            <a:endParaRPr lang="en-US" sz="1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160">
              <a:lnSpc>
                <a:spcPct val="114000"/>
              </a:lnSpc>
              <a:spcBef>
                <a:spcPts val="720"/>
              </a:spcBef>
              <a:buClr>
                <a:srgbClr val="000000"/>
              </a:buClr>
            </a:pPr>
            <a:r>
              <a:rPr lang="en-US" sz="4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will build a website which allows mca students to access previous year question papers, IEEE journals and study material</a:t>
            </a:r>
            <a:r>
              <a:rPr lang="en-US" sz="4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2160">
              <a:lnSpc>
                <a:spcPct val="114000"/>
              </a:lnSpc>
              <a:spcBef>
                <a:spcPts val="720"/>
              </a:spcBef>
              <a:buClr>
                <a:srgbClr val="000000"/>
              </a:buClr>
            </a:pPr>
            <a:endParaRPr lang="en-US" sz="4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160">
              <a:lnSpc>
                <a:spcPct val="114000"/>
              </a:lnSpc>
              <a:spcBef>
                <a:spcPts val="720"/>
              </a:spcBef>
              <a:buClr>
                <a:srgbClr val="000000"/>
              </a:buClr>
            </a:pPr>
            <a:r>
              <a:rPr lang="en-US" sz="4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Expected Outcome</a:t>
            </a:r>
          </a:p>
          <a:p>
            <a:pPr marL="2160">
              <a:lnSpc>
                <a:spcPct val="114000"/>
              </a:lnSpc>
              <a:spcBef>
                <a:spcPts val="720"/>
              </a:spcBef>
              <a:buClr>
                <a:srgbClr val="000000"/>
              </a:buClr>
            </a:pPr>
            <a:endParaRPr lang="en-US" sz="1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160">
              <a:lnSpc>
                <a:spcPct val="114000"/>
              </a:lnSpc>
              <a:spcBef>
                <a:spcPts val="720"/>
              </a:spcBef>
              <a:buClr>
                <a:srgbClr val="000000"/>
              </a:buClr>
            </a:pPr>
            <a:r>
              <a:rPr lang="en-US" sz="4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web application which will be deployed where the mca students can check the previous year question papers and other resources.</a:t>
            </a:r>
            <a:endParaRPr lang="en-US" sz="4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160">
              <a:lnSpc>
                <a:spcPct val="114000"/>
              </a:lnSpc>
              <a:spcBef>
                <a:spcPts val="720"/>
              </a:spcBef>
              <a:buClr>
                <a:srgbClr val="000000"/>
              </a:buClr>
            </a:pPr>
            <a:r>
              <a:rPr lang="en-IN" sz="4800" spc="-1" dirty="0">
                <a:solidFill>
                  <a:srgbClr val="000000"/>
                </a:solidFill>
                <a:latin typeface="Times New Roman"/>
                <a:ea typeface="Calibri"/>
              </a:rPr>
              <a:t>      </a:t>
            </a:r>
          </a:p>
          <a:p>
            <a:pPr marL="2160">
              <a:lnSpc>
                <a:spcPct val="114000"/>
              </a:lnSpc>
              <a:spcBef>
                <a:spcPts val="720"/>
              </a:spcBef>
              <a:buClr>
                <a:srgbClr val="000000"/>
              </a:buClr>
            </a:pPr>
            <a:r>
              <a:rPr lang="en-IN" sz="4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endParaRPr lang="en-IN" sz="3600" spc="-1" dirty="0">
              <a:solidFill>
                <a:srgbClr val="000000"/>
              </a:solidFill>
              <a:latin typeface="Times New Roman"/>
              <a:ea typeface="Calibri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559800" y="10524240"/>
            <a:ext cx="4624200" cy="419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898989"/>
                </a:solidFill>
                <a:latin typeface="Calibri"/>
                <a:ea typeface="ＭＳ Ｐゴシック"/>
              </a:rPr>
              <a:t>16/11/2021</a:t>
            </a:r>
            <a:endParaRPr lang="en-IN" sz="1400" b="0" strike="noStrike" spc="-1">
              <a:latin typeface="Times New Roman"/>
            </a:endParaRPr>
          </a:p>
        </p:txBody>
      </p:sp>
      <p:sp>
        <p:nvSpPr>
          <p:cNvPr id="81" name="TextShape 3"/>
          <p:cNvSpPr txBox="1"/>
          <p:nvPr/>
        </p:nvSpPr>
        <p:spPr>
          <a:xfrm>
            <a:off x="17138520" y="10623600"/>
            <a:ext cx="2719080" cy="296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F4F5A788-79BF-43C7-BCD2-B61538AD5DBF}" type="slidenum">
              <a:rPr lang="en-IN" sz="1400" b="0" strike="noStrike" spc="-1">
                <a:solidFill>
                  <a:srgbClr val="898989"/>
                </a:solidFill>
                <a:latin typeface="Calibri"/>
                <a:ea typeface="ＭＳ Ｐゴシック"/>
              </a:rPr>
              <a:t>5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91190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575160" y="158760"/>
            <a:ext cx="12572640" cy="18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6000" b="1" strike="noStrike" spc="-1" dirty="0">
                <a:solidFill>
                  <a:srgbClr val="1F497D"/>
                </a:solidFill>
                <a:latin typeface="Calibri"/>
                <a:ea typeface="ＭＳ Ｐゴシック"/>
              </a:rPr>
              <a:t>Objectives and Proposed Methodology</a:t>
            </a:r>
            <a:endParaRPr lang="en-IN" sz="6000" b="0" strike="noStrike" spc="-1" dirty="0"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907920" y="10788480"/>
            <a:ext cx="4624200" cy="369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16/11/2021</a:t>
            </a:r>
            <a:endParaRPr lang="en-IN" sz="2400" b="0" strike="noStrike" spc="-1">
              <a:latin typeface="Times New Roman"/>
            </a:endParaRPr>
          </a:p>
        </p:txBody>
      </p:sp>
      <p:sp>
        <p:nvSpPr>
          <p:cNvPr id="84" name="TextShape 3"/>
          <p:cNvSpPr txBox="1"/>
          <p:nvPr/>
        </p:nvSpPr>
        <p:spPr>
          <a:xfrm>
            <a:off x="17138520" y="10623600"/>
            <a:ext cx="2719080" cy="36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B346AF54-3D72-4681-9F82-417928AEE7AD}" type="slidenum">
              <a:rPr lang="en-IN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6</a:t>
            </a:fld>
            <a:endParaRPr lang="en-IN" sz="2400" b="0" strike="noStrike" spc="-1">
              <a:latin typeface="Times New Roman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1441440" y="1652040"/>
            <a:ext cx="17678160" cy="94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00" algn="just">
              <a:lnSpc>
                <a:spcPct val="114000"/>
              </a:lnSpc>
            </a:pPr>
            <a:endParaRPr lang="en-US" sz="4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00" algn="just">
              <a:lnSpc>
                <a:spcPct val="114000"/>
              </a:lnSpc>
            </a:pPr>
            <a:r>
              <a:rPr lang="en-US" sz="4800" b="1" dirty="0">
                <a:latin typeface="Times New Roman"/>
                <a:ea typeface="Times New Roman"/>
                <a:cs typeface="Times New Roman"/>
                <a:sym typeface="Times New Roman"/>
              </a:rPr>
              <a:t>Project Objectives</a:t>
            </a:r>
          </a:p>
          <a:p>
            <a:pPr marL="1800" algn="just">
              <a:lnSpc>
                <a:spcPct val="114000"/>
              </a:lnSpc>
            </a:pPr>
            <a:endParaRPr lang="en-US" sz="4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3300" indent="-57150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Collecting the Resources</a:t>
            </a:r>
          </a:p>
          <a:p>
            <a:pPr marL="573300" indent="-57150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Creation of web application</a:t>
            </a:r>
          </a:p>
          <a:p>
            <a:pPr marL="573300" indent="-57150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Providing the resources to the web application.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" algn="just">
              <a:lnSpc>
                <a:spcPct val="114000"/>
              </a:lnSpc>
            </a:pP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" algn="just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 algn="just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 algn="just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 algn="just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 algn="just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 algn="just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 algn="just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 algn="just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 algn="just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457630" y="133687"/>
            <a:ext cx="12884040" cy="18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8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Literature Survey</a:t>
            </a:r>
            <a:endParaRPr lang="en-IN" sz="8000" b="1" strike="noStrike" spc="-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907920" y="10788480"/>
            <a:ext cx="4624200" cy="369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16/11/2021</a:t>
            </a:r>
            <a:endParaRPr lang="en-IN" sz="2400" b="0" strike="noStrike" spc="-1">
              <a:latin typeface="Times New Roman"/>
            </a:endParaRPr>
          </a:p>
        </p:txBody>
      </p:sp>
      <p:sp>
        <p:nvSpPr>
          <p:cNvPr id="84" name="TextShape 3"/>
          <p:cNvSpPr txBox="1"/>
          <p:nvPr/>
        </p:nvSpPr>
        <p:spPr>
          <a:xfrm>
            <a:off x="17138520" y="10623600"/>
            <a:ext cx="2719080" cy="36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B346AF54-3D72-4681-9F82-417928AEE7AD}" type="slidenum">
              <a:rPr lang="en-IN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7</a:t>
            </a:fld>
            <a:endParaRPr lang="en-IN" sz="2400" b="0" strike="noStrike" spc="-1">
              <a:latin typeface="Times New Roman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729222" y="1193994"/>
            <a:ext cx="18645656" cy="95944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00" algn="just">
              <a:lnSpc>
                <a:spcPct val="114000"/>
              </a:lnSpc>
            </a:pPr>
            <a:endParaRPr lang="en-US" sz="4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algn="l" fontAlgn="t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spc="-1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S No 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fontAlgn="t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spc="-1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Author and Paper title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1800" algn="just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 algn="just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 algn="just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 algn="just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 algn="just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 algn="just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 algn="just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 algn="just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8C337392-8C92-4C62-B5E4-D643AF4B5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0782010"/>
              </p:ext>
            </p:extLst>
          </p:nvPr>
        </p:nvGraphicFramePr>
        <p:xfrm>
          <a:off x="907918" y="1381097"/>
          <a:ext cx="18645656" cy="9789601"/>
        </p:xfrm>
        <a:graphic>
          <a:graphicData uri="http://schemas.openxmlformats.org/drawingml/2006/table">
            <a:tbl>
              <a:tblPr/>
              <a:tblGrid>
                <a:gridCol w="148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8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9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3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8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3200" b="1" strike="noStrike" spc="-1" dirty="0">
                          <a:solidFill>
                            <a:srgbClr val="FFFFFF"/>
                          </a:solidFill>
                          <a:latin typeface="Times New Roman"/>
                        </a:rPr>
                        <a:t>S No </a:t>
                      </a:r>
                      <a:endParaRPr lang="en-IN" sz="3200" b="0" strike="noStrike" spc="-1" dirty="0">
                        <a:latin typeface="Arial"/>
                      </a:endParaRPr>
                    </a:p>
                  </a:txBody>
                  <a:tcPr marL="182358" marR="182358" marT="68405" marB="68405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3600" b="1" strike="noStrike" spc="-1" dirty="0">
                          <a:solidFill>
                            <a:srgbClr val="FFFFFF"/>
                          </a:solidFill>
                          <a:latin typeface="Times New Roman"/>
                        </a:rPr>
                        <a:t>Author and Paper title</a:t>
                      </a:r>
                      <a:endParaRPr lang="en-IN" sz="3600" b="0" strike="noStrike" spc="-1" dirty="0">
                        <a:latin typeface="Arial"/>
                      </a:endParaRPr>
                    </a:p>
                  </a:txBody>
                  <a:tcPr marL="182358" marR="182358" marT="68405" marB="68405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3400" b="1" strike="noStrike" spc="-1" dirty="0">
                          <a:solidFill>
                            <a:srgbClr val="FFFFFF"/>
                          </a:solidFill>
                          <a:latin typeface="Times New Roman"/>
                        </a:rPr>
                        <a:t>Details of Publication </a:t>
                      </a:r>
                      <a:endParaRPr lang="en-IN" sz="3400" b="0" strike="noStrike" spc="-1" dirty="0">
                        <a:latin typeface="Arial"/>
                      </a:endParaRPr>
                    </a:p>
                  </a:txBody>
                  <a:tcPr marL="182358" marR="182358" marT="68405" marB="68405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3400" b="1" strike="noStrike" spc="-1" dirty="0">
                          <a:solidFill>
                            <a:srgbClr val="FFFFFF"/>
                          </a:solidFill>
                          <a:latin typeface="Times New Roman"/>
                        </a:rPr>
                        <a:t>Summary of the Paper </a:t>
                      </a:r>
                      <a:endParaRPr lang="en-IN" sz="3400" b="0" strike="noStrike" spc="-1" dirty="0">
                        <a:latin typeface="Arial"/>
                      </a:endParaRPr>
                    </a:p>
                  </a:txBody>
                  <a:tcPr marL="182358" marR="182358" marT="68405" marB="68405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54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30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3000" b="0" strike="noStrike" spc="-1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3000" b="0" strike="noStrike" spc="-1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3000" b="0" strike="noStrike" spc="-1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3000" b="0" strike="noStrike" spc="-1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3000" b="0" strike="noStrike" spc="-1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3000" b="0" strike="noStrike" spc="-1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3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3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3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3000" b="0" strike="noStrike" spc="-1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182358" marR="182358" marT="68405" marB="68405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32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Author name : </a:t>
                      </a:r>
                      <a:r>
                        <a:rPr lang="en-IN" sz="3200" b="0" strike="noStrike" spc="-1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Haidi</a:t>
                      </a:r>
                      <a:r>
                        <a:rPr lang="en-IN" sz="32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IN" sz="3200" b="0" strike="noStrike" spc="-1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Bozikovic</a:t>
                      </a:r>
                      <a:r>
                        <a:rPr lang="en-IN" sz="32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, Maja </a:t>
                      </a:r>
                    </a:p>
                    <a:p>
                      <a:pPr algn="l"/>
                      <a:r>
                        <a:rPr lang="en-IN" sz="3200" b="0" strike="noStrike" spc="-1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Stula</a:t>
                      </a:r>
                      <a:r>
                        <a:rPr lang="en-IN" sz="32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.</a:t>
                      </a:r>
                    </a:p>
                    <a:p>
                      <a:pPr algn="l"/>
                      <a:endParaRPr lang="en-IN" sz="3200" b="0" i="0" dirty="0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3200" b="1" strike="noStrike" spc="-1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Title of Paper :</a:t>
                      </a:r>
                      <a:r>
                        <a:rPr lang="en-US" sz="3200" b="0" i="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design - Past, present and future.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3200" b="0" i="0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3200" b="0" i="0" strike="noStrike" spc="-1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IN" sz="3200" b="1" strike="noStrike" spc="-1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32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Author name :</a:t>
                      </a:r>
                      <a:r>
                        <a:rPr lang="en-IN" sz="3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Hou, </a:t>
                      </a:r>
                      <a:r>
                        <a:rPr lang="en-IN" sz="32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Boyu</a:t>
                      </a:r>
                      <a:r>
                        <a:rPr lang="en-IN" sz="3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Kai Qian, Lei Li, Yong Shi, </a:t>
                      </a:r>
                      <a:r>
                        <a:rPr lang="en-IN" sz="32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Lixin</a:t>
                      </a:r>
                      <a:r>
                        <a:rPr lang="en-IN" sz="3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Tao, and </a:t>
                      </a:r>
                      <a:r>
                        <a:rPr lang="en-IN" sz="32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Jigang</a:t>
                      </a:r>
                      <a:r>
                        <a:rPr lang="en-IN" sz="3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Liu.</a:t>
                      </a:r>
                      <a:endParaRPr lang="en-IN" sz="3200" b="0" i="0" dirty="0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IN" sz="3200" b="1" strike="noStrike" spc="-1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32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Title of Paper :</a:t>
                      </a:r>
                      <a:r>
                        <a:rPr lang="en-US" sz="3200" b="0" i="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MongoDB NoSQL injection analysis and detection</a:t>
                      </a:r>
                      <a:endParaRPr lang="en-US" sz="3200" b="0" i="0" strike="noStrike" spc="-1" dirty="0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IN" sz="3200" b="1" i="0" strike="noStrike" spc="-1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30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               </a:t>
                      </a:r>
                      <a:endParaRPr lang="en-IN" sz="3000" b="0" strike="noStrike" spc="-1" dirty="0">
                        <a:latin typeface="Arial"/>
                      </a:endParaRPr>
                    </a:p>
                  </a:txBody>
                  <a:tcPr marL="182358" marR="182358" marT="68405" marB="68405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0" b="1" i="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Conference</a:t>
                      </a:r>
                      <a:r>
                        <a:rPr lang="en-US" sz="30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</a:t>
                      </a:r>
                      <a:r>
                        <a:rPr lang="en-US" sz="30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2018 41st International Convention on Information and Communication Technology, Electronics and Microelectronics (MIPRO).</a:t>
                      </a:r>
                      <a:endParaRPr lang="en-US" sz="3000" b="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3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Date of Publication:</a:t>
                      </a:r>
                      <a:r>
                        <a:rPr lang="en-US" sz="3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IN" sz="2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July 2018</a:t>
                      </a:r>
                      <a:endParaRPr lang="en-IN" sz="2800" b="0" strike="noStrike" spc="-1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3000" b="0" u="none" strike="noStrike" cap="none" spc="-1" dirty="0">
                        <a:latin typeface="Arial"/>
                        <a:ea typeface="Arial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3000" b="0" u="none" strike="noStrike" cap="none" spc="-1" dirty="0">
                        <a:latin typeface="Arial"/>
                        <a:ea typeface="Arial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5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30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30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Conference: </a:t>
                      </a:r>
                      <a:r>
                        <a:rPr lang="en-US" sz="30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 2016 IEEE 3rd International Conference on Cyber Security and Cloud Computing </a:t>
                      </a:r>
                      <a:r>
                        <a:rPr lang="en-US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CSCloud</a:t>
                      </a:r>
                      <a:r>
                        <a:rPr lang="en-US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).</a:t>
                      </a:r>
                      <a:endParaRPr 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8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Date of Publication: </a:t>
                      </a:r>
                      <a:r>
                        <a:rPr lang="en-US" sz="28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2016</a:t>
                      </a:r>
                      <a:endParaRPr lang="en-IN" sz="2800" b="1" strike="noStrike" spc="-1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3000" b="0" u="none" strike="noStrike" cap="none" spc="-1" dirty="0">
                        <a:latin typeface="Arial"/>
                        <a:ea typeface="Arial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3000" b="0" u="none" strike="noStrike" cap="none" dirty="0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2358" marR="182358" marT="68405" marB="68405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3200" b="0" strike="noStrike" spc="-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paper gives us idea about development of web design from its beginning to nowadays modern design, and what we can expect in future.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32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2000" b="0" i="0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900" b="0" i="0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3200" b="0" i="0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3200" b="0" i="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paper examines the maturity of security measures for MongoDB, a typical NoSQL database system, with aspects in both attack and defense at the code level.</a:t>
                      </a:r>
                      <a:endParaRPr lang="en-IN" sz="30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358" marR="182358" marT="68405" marB="68405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3796FF-1236-47FD-811C-25A3A0000EB8}"/>
              </a:ext>
            </a:extLst>
          </p:cNvPr>
          <p:cNvCxnSpPr>
            <a:cxnSpLocks/>
          </p:cNvCxnSpPr>
          <p:nvPr/>
        </p:nvCxnSpPr>
        <p:spPr>
          <a:xfrm>
            <a:off x="1196048" y="6073678"/>
            <a:ext cx="18357527" cy="121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349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457630" y="133687"/>
            <a:ext cx="12884040" cy="18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8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Literature Survey</a:t>
            </a:r>
            <a:endParaRPr lang="en-IN" sz="8000" b="1" strike="noStrike" spc="-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907920" y="10788480"/>
            <a:ext cx="4624200" cy="369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16/11/2021</a:t>
            </a:r>
            <a:endParaRPr lang="en-IN" sz="2400" b="0" strike="noStrike" spc="-1">
              <a:latin typeface="Times New Roman"/>
            </a:endParaRPr>
          </a:p>
        </p:txBody>
      </p:sp>
      <p:sp>
        <p:nvSpPr>
          <p:cNvPr id="84" name="TextShape 3"/>
          <p:cNvSpPr txBox="1"/>
          <p:nvPr/>
        </p:nvSpPr>
        <p:spPr>
          <a:xfrm>
            <a:off x="17138520" y="10623600"/>
            <a:ext cx="2719080" cy="36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B346AF54-3D72-4681-9F82-417928AEE7AD}" type="slidenum">
              <a:rPr lang="en-IN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8</a:t>
            </a:fld>
            <a:endParaRPr lang="en-IN" sz="2400" b="0" strike="noStrike" spc="-1">
              <a:latin typeface="Times New Roman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729222" y="1193994"/>
            <a:ext cx="18645656" cy="95944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00" algn="just">
              <a:lnSpc>
                <a:spcPct val="114000"/>
              </a:lnSpc>
            </a:pPr>
            <a:endParaRPr lang="en-US" sz="4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algn="l" fontAlgn="t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spc="-1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S No 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fontAlgn="t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spc="-1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Author and Paper title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1800" algn="just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 algn="just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 algn="just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 algn="just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 algn="just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 algn="just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 algn="just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 algn="just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8C337392-8C92-4C62-B5E4-D643AF4B5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286546"/>
              </p:ext>
            </p:extLst>
          </p:nvPr>
        </p:nvGraphicFramePr>
        <p:xfrm>
          <a:off x="938774" y="1431904"/>
          <a:ext cx="18436104" cy="9219500"/>
        </p:xfrm>
        <a:graphic>
          <a:graphicData uri="http://schemas.openxmlformats.org/drawingml/2006/table">
            <a:tbl>
              <a:tblPr/>
              <a:tblGrid>
                <a:gridCol w="1468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81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82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3200" b="1" strike="noStrike" spc="-1" dirty="0">
                          <a:solidFill>
                            <a:srgbClr val="FFFFFF"/>
                          </a:solidFill>
                          <a:latin typeface="Times New Roman"/>
                        </a:rPr>
                        <a:t>S No </a:t>
                      </a:r>
                      <a:endParaRPr lang="en-IN" sz="3200" b="0" strike="noStrike" spc="-1" dirty="0">
                        <a:latin typeface="Arial"/>
                      </a:endParaRPr>
                    </a:p>
                  </a:txBody>
                  <a:tcPr marL="182358" marR="182358" marT="68405" marB="68405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3600" b="1" strike="noStrike" spc="-1" dirty="0">
                          <a:solidFill>
                            <a:srgbClr val="FFFFFF"/>
                          </a:solidFill>
                          <a:latin typeface="Times New Roman"/>
                        </a:rPr>
                        <a:t>Author and Paper title</a:t>
                      </a:r>
                      <a:endParaRPr lang="en-IN" sz="3600" b="0" strike="noStrike" spc="-1" dirty="0">
                        <a:latin typeface="Arial"/>
                      </a:endParaRPr>
                    </a:p>
                  </a:txBody>
                  <a:tcPr marL="182358" marR="182358" marT="68405" marB="68405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3400" b="1" strike="noStrike" spc="-1" dirty="0">
                          <a:solidFill>
                            <a:srgbClr val="FFFFFF"/>
                          </a:solidFill>
                          <a:latin typeface="Times New Roman"/>
                        </a:rPr>
                        <a:t>Details of Publication </a:t>
                      </a:r>
                      <a:endParaRPr lang="en-IN" sz="3400" b="0" strike="noStrike" spc="-1" dirty="0">
                        <a:latin typeface="Arial"/>
                      </a:endParaRPr>
                    </a:p>
                  </a:txBody>
                  <a:tcPr marL="182358" marR="182358" marT="68405" marB="68405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3400" b="1" strike="noStrike" spc="-1" dirty="0">
                          <a:solidFill>
                            <a:srgbClr val="FFFFFF"/>
                          </a:solidFill>
                          <a:latin typeface="Times New Roman"/>
                        </a:rPr>
                        <a:t>Summary of the Paper </a:t>
                      </a:r>
                      <a:endParaRPr lang="en-IN" sz="3400" b="0" strike="noStrike" spc="-1" dirty="0">
                        <a:latin typeface="Arial"/>
                      </a:endParaRPr>
                    </a:p>
                  </a:txBody>
                  <a:tcPr marL="182358" marR="182358" marT="68405" marB="68405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20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30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3000" b="0" strike="noStrike" spc="-1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3000" b="0" strike="noStrike" spc="-1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3000" b="0" strike="noStrike" spc="-1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3000" b="0" strike="noStrike" spc="-1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3000" b="0" strike="noStrike" spc="-1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3000" b="0" strike="noStrike" spc="-1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3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7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3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lang="en-IN" sz="3000" b="0" strike="noStrike" spc="-1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182358" marR="182358" marT="68405" marB="68405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32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Author name : </a:t>
                      </a:r>
                      <a:r>
                        <a:rPr lang="en-IN" sz="3200" b="0" i="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Agrawal, </a:t>
                      </a:r>
                      <a:r>
                        <a:rPr lang="en-IN" sz="3200" b="0" i="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Smita</a:t>
                      </a:r>
                      <a:r>
                        <a:rPr lang="en-IN" sz="3200" b="0" i="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Jai Prakash Verma, Brijesh </a:t>
                      </a:r>
                      <a:r>
                        <a:rPr lang="en-IN" sz="3200" b="0" i="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Mahidhariya</a:t>
                      </a:r>
                      <a:r>
                        <a:rPr lang="en-IN" sz="3200" b="0" i="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3200" b="0" i="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Nimesh</a:t>
                      </a:r>
                      <a:r>
                        <a:rPr lang="en-IN" sz="3200" b="0" i="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Patel, and Atul Patel.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IN" sz="3200" b="0" i="0" dirty="0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32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Title of Paper :</a:t>
                      </a:r>
                      <a:r>
                        <a:rPr lang="en-US" sz="3200" b="0" i="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Survey on </a:t>
                      </a:r>
                      <a:r>
                        <a:rPr lang="en-US" sz="3200" b="0" i="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Mongodb</a:t>
                      </a:r>
                      <a:r>
                        <a:rPr lang="en-US" sz="3200" b="0" i="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an open-source document database</a:t>
                      </a:r>
                      <a:r>
                        <a:rPr lang="en-US" sz="3200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3200" b="0" i="0" strike="noStrike" spc="-1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IN" sz="1600" b="1" strike="noStrike" spc="-1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IN" sz="500" b="1" strike="noStrike" spc="-1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32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Author name : </a:t>
                      </a:r>
                      <a:r>
                        <a:rPr lang="en-IN" sz="32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M J Taylor.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IN" sz="3200" b="1" strike="noStrike" spc="-1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IN" sz="3200" b="1" strike="noStrike" spc="-1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algn="l"/>
                      <a:endParaRPr lang="en-IN" sz="3200" b="1" strike="noStrike" spc="-1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algn="l"/>
                      <a:endParaRPr lang="en-IN" sz="2000" b="1" strike="noStrike" spc="-1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algn="l"/>
                      <a:r>
                        <a:rPr lang="en-IN" sz="32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Title of Paper : </a:t>
                      </a:r>
                      <a:r>
                        <a:rPr lang="en-IN" sz="3200" b="0" i="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 retrieval techniques.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3200" b="0" i="0" strike="noStrike" spc="-1" dirty="0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IN" sz="3200" b="1" i="0" strike="noStrike" spc="-1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30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               </a:t>
                      </a:r>
                      <a:endParaRPr lang="en-IN" sz="3000" b="0" strike="noStrike" spc="-1" dirty="0">
                        <a:latin typeface="Arial"/>
                      </a:endParaRPr>
                    </a:p>
                  </a:txBody>
                  <a:tcPr marL="182358" marR="182358" marT="68405" marB="68405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of Journal: 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 Journal of Advanced Research in Engineering and Technology.</a:t>
                      </a:r>
                      <a:endParaRPr lang="en-US" sz="30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3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Volume:</a:t>
                      </a:r>
                      <a:r>
                        <a:rPr lang="en-US" sz="3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6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Date of Publication:</a:t>
                      </a:r>
                      <a:r>
                        <a:rPr lang="en-US" sz="3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Dec 2015</a:t>
                      </a:r>
                      <a:endParaRPr lang="en-IN" sz="3000" b="0" strike="noStrike" spc="-1" dirty="0">
                        <a:latin typeface="Arial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3000" b="0" u="none" strike="noStrike" cap="none" spc="-1" dirty="0">
                        <a:latin typeface="Arial"/>
                        <a:ea typeface="Arial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Conference: </a:t>
                      </a:r>
                      <a:r>
                        <a:rPr lang="en-US" sz="3200" b="0" i="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Proceedings of the 23rd EUROMICRO Conference: New Frontiers of Information Technology.</a:t>
                      </a:r>
                      <a:endParaRPr lang="en-US" sz="3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8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Date of Publication: </a:t>
                      </a:r>
                      <a:r>
                        <a:rPr lang="en-IN" sz="2800" b="0" i="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Sept 2018</a:t>
                      </a:r>
                      <a:endParaRPr lang="en-IN" sz="2800" b="1" strike="noStrike" spc="-1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3000" b="0" u="none" strike="noStrike" cap="none" spc="-1" dirty="0">
                        <a:latin typeface="Arial"/>
                        <a:ea typeface="Arial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3000" b="0" u="none" strike="noStrike" cap="none" dirty="0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2358" marR="182358" marT="68405" marB="68405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MongoDB database indicates that it does provide those features more efficient than other databases.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32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32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2000" b="0" i="0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3000" b="0" strike="noStrike" spc="-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RDBMS have found a wide application and now the more recent object-orientated database methodologies are finding increased application. Issues relating to database technology include: storage management, particularly in multimedia</a:t>
                      </a:r>
                      <a:endParaRPr lang="en-IN" sz="30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358" marR="182358" marT="68405" marB="68405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3796FF-1236-47FD-811C-25A3A0000EB8}"/>
              </a:ext>
            </a:extLst>
          </p:cNvPr>
          <p:cNvCxnSpPr>
            <a:cxnSpLocks/>
          </p:cNvCxnSpPr>
          <p:nvPr/>
        </p:nvCxnSpPr>
        <p:spPr>
          <a:xfrm>
            <a:off x="1074239" y="5654675"/>
            <a:ext cx="18300639" cy="486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3629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457630" y="133687"/>
            <a:ext cx="12884040" cy="18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IN" sz="8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Literature Survey</a:t>
            </a:r>
            <a:endParaRPr lang="en-IN" sz="8000" b="1" strike="noStrike" spc="-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907920" y="10788480"/>
            <a:ext cx="4624200" cy="369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16/11/2021</a:t>
            </a:r>
            <a:endParaRPr lang="en-IN" sz="2400" b="0" strike="noStrike" spc="-1">
              <a:latin typeface="Times New Roman"/>
            </a:endParaRPr>
          </a:p>
        </p:txBody>
      </p:sp>
      <p:sp>
        <p:nvSpPr>
          <p:cNvPr id="84" name="TextShape 3"/>
          <p:cNvSpPr txBox="1"/>
          <p:nvPr/>
        </p:nvSpPr>
        <p:spPr>
          <a:xfrm>
            <a:off x="17138520" y="10623600"/>
            <a:ext cx="2719080" cy="36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B346AF54-3D72-4681-9F82-417928AEE7AD}" type="slidenum">
              <a:rPr lang="en-IN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9</a:t>
            </a:fld>
            <a:endParaRPr lang="en-IN" sz="2400" b="0" strike="noStrike" spc="-1">
              <a:latin typeface="Times New Roman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729222" y="1193994"/>
            <a:ext cx="18645656" cy="95944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00" algn="just">
              <a:lnSpc>
                <a:spcPct val="114000"/>
              </a:lnSpc>
            </a:pPr>
            <a:endParaRPr lang="en-US" sz="4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algn="l" fontAlgn="t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spc="-1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S No 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fontAlgn="t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spc="-1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Author and Paper title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1800" algn="just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 algn="just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 algn="just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 algn="just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 algn="just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 algn="just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 algn="just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 algn="just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  <a:p>
            <a:pPr marL="1800">
              <a:lnSpc>
                <a:spcPct val="114000"/>
              </a:lnSpc>
            </a:pPr>
            <a:endParaRPr lang="en-IN" sz="3600" b="0" strike="noStrike" spc="-1" dirty="0">
              <a:latin typeface="Arial"/>
            </a:endParaRPr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8C337392-8C92-4C62-B5E4-D643AF4B5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629100"/>
              </p:ext>
            </p:extLst>
          </p:nvPr>
        </p:nvGraphicFramePr>
        <p:xfrm>
          <a:off x="1032933" y="1482698"/>
          <a:ext cx="18474267" cy="8196697"/>
        </p:xfrm>
        <a:graphic>
          <a:graphicData uri="http://schemas.openxmlformats.org/drawingml/2006/table">
            <a:tbl>
              <a:tblPr/>
              <a:tblGrid>
                <a:gridCol w="1471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4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0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51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3200" b="1" strike="noStrike" spc="-1" dirty="0">
                          <a:solidFill>
                            <a:srgbClr val="FFFFFF"/>
                          </a:solidFill>
                          <a:latin typeface="Times New Roman"/>
                        </a:rPr>
                        <a:t>S No </a:t>
                      </a:r>
                      <a:endParaRPr lang="en-IN" sz="3200" b="0" strike="noStrike" spc="-1" dirty="0">
                        <a:latin typeface="Arial"/>
                      </a:endParaRPr>
                    </a:p>
                  </a:txBody>
                  <a:tcPr marL="182358" marR="182358" marT="68405" marB="68405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3600" b="1" strike="noStrike" spc="-1" dirty="0">
                          <a:solidFill>
                            <a:srgbClr val="FFFFFF"/>
                          </a:solidFill>
                          <a:latin typeface="Times New Roman"/>
                        </a:rPr>
                        <a:t>Author and Paper title</a:t>
                      </a:r>
                      <a:endParaRPr lang="en-IN" sz="3600" b="0" strike="noStrike" spc="-1" dirty="0">
                        <a:latin typeface="Arial"/>
                      </a:endParaRPr>
                    </a:p>
                  </a:txBody>
                  <a:tcPr marL="182358" marR="182358" marT="68405" marB="68405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3400" b="1" strike="noStrike" spc="-1" dirty="0">
                          <a:solidFill>
                            <a:srgbClr val="FFFFFF"/>
                          </a:solidFill>
                          <a:latin typeface="Times New Roman"/>
                        </a:rPr>
                        <a:t>Details of Publication </a:t>
                      </a:r>
                      <a:endParaRPr lang="en-IN" sz="3400" b="0" strike="noStrike" spc="-1" dirty="0">
                        <a:latin typeface="Arial"/>
                      </a:endParaRPr>
                    </a:p>
                  </a:txBody>
                  <a:tcPr marL="182358" marR="182358" marT="68405" marB="68405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3400" b="1" strike="noStrike" spc="-1" dirty="0">
                          <a:solidFill>
                            <a:srgbClr val="FFFFFF"/>
                          </a:solidFill>
                          <a:latin typeface="Times New Roman"/>
                        </a:rPr>
                        <a:t>Summary of the Paper </a:t>
                      </a:r>
                      <a:endParaRPr lang="en-IN" sz="3400" b="0" strike="noStrike" spc="-1" dirty="0">
                        <a:latin typeface="Arial"/>
                      </a:endParaRPr>
                    </a:p>
                  </a:txBody>
                  <a:tcPr marL="182358" marR="182358" marT="68405" marB="68405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84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30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3000" b="0" strike="noStrike" spc="-1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3000" b="0" strike="noStrike" spc="-1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3000" b="0" strike="noStrike" spc="-1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3000" b="0" strike="noStrike" spc="-1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3000" b="0" strike="noStrike" spc="-1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3000" b="0" strike="noStrike" spc="-1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3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3000" b="0" strike="noStrike" spc="-1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182358" marR="182358" marT="68405" marB="68405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32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Author name : </a:t>
                      </a:r>
                      <a:r>
                        <a:rPr lang="en-IN" sz="32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Yehia </a:t>
                      </a:r>
                      <a:r>
                        <a:rPr lang="en-IN" sz="3200" b="0" strike="noStrike" spc="-1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Elshater</a:t>
                      </a:r>
                      <a:r>
                        <a:rPr lang="en-IN" sz="32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, Patrick Martin, Ehab </a:t>
                      </a:r>
                      <a:r>
                        <a:rPr lang="en-IN" sz="3200" b="0" strike="noStrike" spc="-1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Hassanein</a:t>
                      </a:r>
                      <a:r>
                        <a:rPr lang="en-IN" sz="32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.</a:t>
                      </a:r>
                      <a:endParaRPr lang="en-IN" sz="3200" b="0" i="0" dirty="0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IN" sz="3200" b="1" strike="noStrike" spc="-1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algn="l"/>
                      <a:endParaRPr lang="en-IN" sz="3200" b="1" strike="noStrike" spc="-1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algn="l"/>
                      <a:endParaRPr lang="en-IN" sz="3200" b="1" strike="noStrike" spc="-1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algn="l"/>
                      <a:r>
                        <a:rPr lang="en-IN" sz="32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Title of Paper  : </a:t>
                      </a:r>
                      <a:r>
                        <a:rPr lang="en-US" sz="3200" b="0" i="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Design Patterns to Improve Web Service Performance</a:t>
                      </a:r>
                    </a:p>
                    <a:p>
                      <a:pPr algn="l"/>
                      <a:endParaRPr lang="en-IN" sz="3200" b="1" strike="noStrike" spc="-1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algn="l"/>
                      <a:endParaRPr lang="en-IN" sz="3200" b="1" i="0" strike="noStrike" spc="-1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Times New Roman"/>
                      </a:endParaRPr>
                    </a:p>
                    <a:p>
                      <a:pPr algn="l"/>
                      <a:endParaRPr lang="en-IN" sz="3200" b="1" i="0" strike="noStrike" spc="-1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Times New Roman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3200" b="0" i="0" strike="noStrike" spc="-1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IN" sz="3200" b="1" strike="noStrike" spc="-1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3200" b="0" i="0" strike="noStrike" spc="-1" dirty="0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IN" sz="3200" b="1" i="0" strike="noStrike" spc="-1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30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               </a:t>
                      </a:r>
                      <a:endParaRPr lang="en-IN" sz="3000" b="0" strike="noStrike" spc="-1" dirty="0">
                        <a:latin typeface="Arial"/>
                      </a:endParaRPr>
                    </a:p>
                  </a:txBody>
                  <a:tcPr marL="182358" marR="182358" marT="68405" marB="68405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Conference :</a:t>
                      </a:r>
                      <a:r>
                        <a:rPr lang="en-IN" sz="3200" b="1" i="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IN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 IEEE International Conference on Services Computing.</a:t>
                      </a:r>
                      <a:endParaRPr 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30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5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3000" b="1" strike="noStrik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strike="noStrik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Date of Publication: </a:t>
                      </a:r>
                      <a:r>
                        <a:rPr lang="en-IN" sz="3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July 2015</a:t>
                      </a:r>
                      <a:endParaRPr lang="en-IN" sz="3200" b="0" strike="noStrike" spc="-1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3000" b="0" u="none" strike="noStrike" cap="none" spc="-1" dirty="0">
                        <a:latin typeface="Arial"/>
                        <a:ea typeface="Arial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3000" b="0" u="none" strike="noStrike" cap="none" spc="-1" dirty="0">
                        <a:latin typeface="Arial"/>
                        <a:ea typeface="Arial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5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0" b="1" u="none" strike="noStrike" cap="none" spc="-1" dirty="0">
                          <a:latin typeface="+mn-lt"/>
                          <a:ea typeface="Arial"/>
                          <a:cs typeface="Times New Roman"/>
                          <a:sym typeface="Times New Roman"/>
                        </a:rPr>
                        <a:t>DOI </a:t>
                      </a:r>
                      <a:r>
                        <a:rPr lang="en-IN" sz="3000" b="0" u="none" strike="noStrike" cap="none" spc="-1" dirty="0">
                          <a:latin typeface="+mn-lt"/>
                          <a:ea typeface="Arial"/>
                          <a:cs typeface="Times New Roman"/>
                          <a:sym typeface="Times New Roman"/>
                        </a:rPr>
                        <a:t>: 10.1109/SCC.2015.106</a:t>
                      </a:r>
                      <a:endParaRPr lang="en-IN" sz="3000" b="0" u="none" strike="noStrike" cap="none" spc="-1" dirty="0">
                        <a:latin typeface="Arial"/>
                        <a:ea typeface="Arial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3000" b="0" u="none" strike="noStrike" cap="none" dirty="0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2358" marR="182358" marT="68405" marB="68405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3200" b="0" i="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paper focus on how to efficiently build lookup web services using design patterns. Our goal is to improve the response time (latency) and throughput of lookup web services.</a:t>
                      </a:r>
                      <a:endParaRPr lang="en-US" sz="32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2000" b="0" i="0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1200" b="0" i="0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358" marR="182358" marT="68405" marB="68405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5686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6083</TotalTime>
  <Words>1292</Words>
  <Application>Microsoft Office PowerPoint</Application>
  <PresentationFormat>Custom</PresentationFormat>
  <Paragraphs>335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31" baseType="lpstr">
      <vt:lpstr>Arial</vt:lpstr>
      <vt:lpstr>Arvo</vt:lpstr>
      <vt:lpstr>Calibri</vt:lpstr>
      <vt:lpstr>Helvetica</vt:lpstr>
      <vt:lpstr>Helvetica-Bold</vt:lpstr>
      <vt:lpstr>Inter</vt:lpstr>
      <vt:lpstr>Lato</vt:lpstr>
      <vt:lpstr>New roman </vt:lpstr>
      <vt:lpstr>Open Sans</vt:lpstr>
      <vt:lpstr>Playfair Display</vt:lpstr>
      <vt:lpstr>Qanelas Soft Light</vt:lpstr>
      <vt:lpstr>Raleway</vt:lpstr>
      <vt:lpstr>Segoe UI Semibold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RV PPT</dc:title>
  <dc:subject/>
  <dc:creator>Srobona Das</dc:creator>
  <dc:description/>
  <cp:lastModifiedBy>Mohan Pujari</cp:lastModifiedBy>
  <cp:revision>350</cp:revision>
  <dcterms:created xsi:type="dcterms:W3CDTF">2019-11-25T06:56:12Z</dcterms:created>
  <dcterms:modified xsi:type="dcterms:W3CDTF">2021-11-29T03:54:10Z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2019-11-25T00:00:00Z</vt:filetime>
  </property>
  <property fmtid="{D5CDD505-2E9C-101B-9397-08002B2CF9AE}" pid="4" name="Creator">
    <vt:lpwstr>Adobe Illustrator CC 23.1 (Macintosh)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astSaved">
    <vt:filetime>2019-11-25T00:00:00Z</vt:filetime>
  </property>
  <property fmtid="{D5CDD505-2E9C-101B-9397-08002B2CF9AE}" pid="8" name="LinksUpToDate">
    <vt:bool>false</vt:bool>
  </property>
  <property fmtid="{D5CDD505-2E9C-101B-9397-08002B2CF9AE}" pid="9" name="MMClips">
    <vt:i4>0</vt:i4>
  </property>
  <property fmtid="{D5CDD505-2E9C-101B-9397-08002B2CF9AE}" pid="10" name="Notes">
    <vt:i4>4</vt:i4>
  </property>
  <property fmtid="{D5CDD505-2E9C-101B-9397-08002B2CF9AE}" pid="11" name="PresentationFormat">
    <vt:lpwstr>Custom</vt:lpwstr>
  </property>
  <property fmtid="{D5CDD505-2E9C-101B-9397-08002B2CF9AE}" pid="12" name="ScaleCrop">
    <vt:bool>false</vt:bool>
  </property>
  <property fmtid="{D5CDD505-2E9C-101B-9397-08002B2CF9AE}" pid="13" name="ShareDoc">
    <vt:bool>false</vt:bool>
  </property>
  <property fmtid="{D5CDD505-2E9C-101B-9397-08002B2CF9AE}" pid="14" name="Slides">
    <vt:i4>8</vt:i4>
  </property>
</Properties>
</file>