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notesMasterIdLst>
    <p:notesMasterId r:id="rId21"/>
  </p:notesMasterIdLst>
  <p:sldIdLst>
    <p:sldId id="256" r:id="rId2"/>
    <p:sldId id="257" r:id="rId3"/>
    <p:sldId id="271" r:id="rId4"/>
    <p:sldId id="274" r:id="rId5"/>
    <p:sldId id="272" r:id="rId6"/>
    <p:sldId id="259" r:id="rId7"/>
    <p:sldId id="260" r:id="rId8"/>
    <p:sldId id="261" r:id="rId9"/>
    <p:sldId id="262" r:id="rId10"/>
    <p:sldId id="264" r:id="rId11"/>
    <p:sldId id="279" r:id="rId12"/>
    <p:sldId id="265" r:id="rId13"/>
    <p:sldId id="266" r:id="rId14"/>
    <p:sldId id="275" r:id="rId15"/>
    <p:sldId id="276" r:id="rId16"/>
    <p:sldId id="277" r:id="rId17"/>
    <p:sldId id="278" r:id="rId18"/>
    <p:sldId id="268" r:id="rId19"/>
    <p:sldId id="27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2" autoAdjust="0"/>
    <p:restoredTop sz="94673"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49C275-BD63-4B9D-9617-FD97B566A331}" type="datetimeFigureOut">
              <a:rPr lang="en-US" smtClean="0"/>
              <a:pPr/>
              <a:t>6/30/2020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997452-99F1-4ECE-844D-F577083F00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997452-99F1-4ECE-844D-F577083F0033}"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5D9E34F7-48AF-4AC8-9EE8-7CCEDBCADC88}" type="datetimeFigureOut">
              <a:rPr lang="en-US" smtClean="0"/>
              <a:pPr/>
              <a:t>6/30/2020</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4582101D-9512-4D02-9D6D-AEDF5EB070CA}"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D9E34F7-48AF-4AC8-9EE8-7CCEDBCADC88}" type="datetimeFigureOut">
              <a:rPr lang="en-US" smtClean="0"/>
              <a:pPr/>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2101D-9512-4D02-9D6D-AEDF5EB070C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D9E34F7-48AF-4AC8-9EE8-7CCEDBCADC88}" type="datetimeFigureOut">
              <a:rPr lang="en-US" smtClean="0"/>
              <a:pPr/>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2101D-9512-4D02-9D6D-AEDF5EB070CA}"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D9E34F7-48AF-4AC8-9EE8-7CCEDBCADC88}" type="datetimeFigureOut">
              <a:rPr lang="en-US" smtClean="0"/>
              <a:pPr/>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2101D-9512-4D02-9D6D-AEDF5EB070CA}"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5D9E34F7-48AF-4AC8-9EE8-7CCEDBCADC88}" type="datetimeFigureOut">
              <a:rPr lang="en-US" smtClean="0"/>
              <a:pPr/>
              <a:t>6/30/2020</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4582101D-9512-4D02-9D6D-AEDF5EB070CA}"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D9E34F7-48AF-4AC8-9EE8-7CCEDBCADC88}" type="datetimeFigureOut">
              <a:rPr lang="en-US" smtClean="0"/>
              <a:pPr/>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82101D-9512-4D02-9D6D-AEDF5EB070CA}"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D9E34F7-48AF-4AC8-9EE8-7CCEDBCADC88}" type="datetimeFigureOut">
              <a:rPr lang="en-US" smtClean="0"/>
              <a:pPr/>
              <a:t>6/30/2020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82101D-9512-4D02-9D6D-AEDF5EB070CA}"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D9E34F7-48AF-4AC8-9EE8-7CCEDBCADC88}" type="datetimeFigureOut">
              <a:rPr lang="en-US" smtClean="0"/>
              <a:pPr/>
              <a:t>6/30/2020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82101D-9512-4D02-9D6D-AEDF5EB070CA}"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9E34F7-48AF-4AC8-9EE8-7CCEDBCADC88}" type="datetimeFigureOut">
              <a:rPr lang="en-US" smtClean="0"/>
              <a:pPr/>
              <a:t>6/30/2020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82101D-9512-4D02-9D6D-AEDF5EB070CA}"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D9E34F7-48AF-4AC8-9EE8-7CCEDBCADC88}" type="datetimeFigureOut">
              <a:rPr lang="en-US" smtClean="0"/>
              <a:pPr/>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82101D-9512-4D02-9D6D-AEDF5EB070CA}"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D9E34F7-48AF-4AC8-9EE8-7CCEDBCADC88}" type="datetimeFigureOut">
              <a:rPr lang="en-US" smtClean="0"/>
              <a:pPr/>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82101D-9512-4D02-9D6D-AEDF5EB070CA}"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5D9E34F7-48AF-4AC8-9EE8-7CCEDBCADC88}" type="datetimeFigureOut">
              <a:rPr lang="en-US" smtClean="0"/>
              <a:pPr/>
              <a:t>6/30/2020</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4582101D-9512-4D02-9D6D-AEDF5EB070CA}"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657600"/>
            <a:ext cx="7162800" cy="1295400"/>
          </a:xfrm>
        </p:spPr>
        <p:txBody>
          <a:bodyPr>
            <a:normAutofit/>
          </a:bodyPr>
          <a:lstStyle/>
          <a:p>
            <a:pPr algn="ctr"/>
            <a:r>
              <a:rPr lang="en-US" sz="2400" b="1" dirty="0" smtClean="0"/>
              <a:t>Predictive </a:t>
            </a:r>
            <a:r>
              <a:rPr lang="en-US" sz="2400" b="1" dirty="0"/>
              <a:t>Maintenance </a:t>
            </a:r>
            <a:r>
              <a:rPr lang="en-US" sz="2400" b="1" dirty="0" smtClean="0"/>
              <a:t>for an Industrial Application</a:t>
            </a:r>
            <a:endParaRPr lang="en-US" sz="2400" b="1" dirty="0"/>
          </a:p>
        </p:txBody>
      </p:sp>
      <p:sp>
        <p:nvSpPr>
          <p:cNvPr id="3" name="Subtitle 2"/>
          <p:cNvSpPr>
            <a:spLocks noGrp="1"/>
          </p:cNvSpPr>
          <p:nvPr>
            <p:ph type="subTitle" idx="1"/>
          </p:nvPr>
        </p:nvSpPr>
        <p:spPr>
          <a:xfrm>
            <a:off x="1143000" y="5181600"/>
            <a:ext cx="7086600" cy="457200"/>
          </a:xfrm>
        </p:spPr>
        <p:txBody>
          <a:bodyPr/>
          <a:lstStyle/>
          <a:p>
            <a:pPr algn="ctr"/>
            <a:r>
              <a:rPr lang="en-US" b="1" dirty="0" smtClean="0"/>
              <a:t>By: Mohan Kumar </a:t>
            </a:r>
            <a:r>
              <a:rPr lang="en-US" b="1" dirty="0" err="1" smtClean="0"/>
              <a:t>Sah</a:t>
            </a:r>
            <a:endParaRPr lang="en-US" b="1" dirty="0"/>
          </a:p>
        </p:txBody>
      </p:sp>
      <p:pic>
        <p:nvPicPr>
          <p:cNvPr id="5" name="Picture 4" descr="Image result for tezpur university logo"/>
          <p:cNvPicPr/>
          <p:nvPr/>
        </p:nvPicPr>
        <p:blipFill>
          <a:blip r:embed="rId2" cstate="print"/>
          <a:srcRect/>
          <a:stretch>
            <a:fillRect/>
          </a:stretch>
        </p:blipFill>
        <p:spPr>
          <a:xfrm>
            <a:off x="3505200" y="990600"/>
            <a:ext cx="1981200" cy="1981200"/>
          </a:xfrm>
          <a:prstGeom prst="rect">
            <a:avLst/>
          </a:prstGeom>
          <a:noFill/>
          <a:ln w="9525">
            <a:noFill/>
            <a:miter lim="800000"/>
            <a:headEnd/>
            <a:tailEnd/>
          </a:ln>
        </p:spPr>
      </p:pic>
    </p:spTree>
  </p:cSld>
  <p:clrMapOvr>
    <a:masterClrMapping/>
  </p:clrMapOvr>
  <p:transition advTm="9768"/>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Proposed Solution</a:t>
            </a:r>
            <a:endParaRPr lang="en-US" dirty="0"/>
          </a:p>
        </p:txBody>
      </p:sp>
      <p:sp>
        <p:nvSpPr>
          <p:cNvPr id="3" name="Content Placeholder 2"/>
          <p:cNvSpPr>
            <a:spLocks noGrp="1"/>
          </p:cNvSpPr>
          <p:nvPr>
            <p:ph sz="quarter" idx="1"/>
          </p:nvPr>
        </p:nvSpPr>
        <p:spPr>
          <a:xfrm>
            <a:off x="457200" y="1143000"/>
            <a:ext cx="8229600" cy="5181600"/>
          </a:xfrm>
        </p:spPr>
        <p:txBody>
          <a:bodyPr>
            <a:noAutofit/>
          </a:bodyPr>
          <a:lstStyle/>
          <a:p>
            <a:pPr lvl="0"/>
            <a:r>
              <a:rPr lang="en-US" sz="2000" dirty="0" smtClean="0"/>
              <a:t>Data Reading</a:t>
            </a:r>
          </a:p>
          <a:p>
            <a:pPr lvl="1"/>
            <a:r>
              <a:rPr lang="en-US" sz="1600" dirty="0" smtClean="0"/>
              <a:t>Loading the data from a source and place it into the volatile memory for processing.</a:t>
            </a:r>
          </a:p>
          <a:p>
            <a:pPr lvl="0"/>
            <a:r>
              <a:rPr lang="en-US" sz="2000" dirty="0" smtClean="0"/>
              <a:t>Data Preparation</a:t>
            </a:r>
          </a:p>
          <a:p>
            <a:pPr lvl="1"/>
            <a:r>
              <a:rPr lang="en-US" sz="1600" dirty="0" smtClean="0"/>
              <a:t>Converting the tabular form of data into set of frames by considering the window size which can be shown by Figure 1.1.</a:t>
            </a:r>
          </a:p>
          <a:p>
            <a:pPr lvl="1"/>
            <a:r>
              <a:rPr lang="en-US" sz="1600" dirty="0" smtClean="0"/>
              <a:t>Window size is the number of rows taken from tabular form of data to make a frame.</a:t>
            </a:r>
          </a:p>
          <a:p>
            <a:pPr lvl="1"/>
            <a:r>
              <a:rPr lang="en-US" sz="1600" dirty="0" smtClean="0"/>
              <a:t>Splitting the modified dataset into training, validation and testing set.</a:t>
            </a:r>
          </a:p>
        </p:txBody>
      </p:sp>
      <p:pic>
        <p:nvPicPr>
          <p:cNvPr id="4" name="Picture 5" descr="Screenshot (110)"/>
          <p:cNvPicPr>
            <a:picLocks noChangeAspect="1" noChangeArrowheads="1"/>
          </p:cNvPicPr>
          <p:nvPr/>
        </p:nvPicPr>
        <p:blipFill>
          <a:blip r:embed="rId2" cstate="print"/>
          <a:srcRect/>
          <a:stretch>
            <a:fillRect/>
          </a:stretch>
        </p:blipFill>
        <p:spPr bwMode="auto">
          <a:xfrm>
            <a:off x="1377950" y="3429000"/>
            <a:ext cx="6459587" cy="2438400"/>
          </a:xfrm>
          <a:prstGeom prst="rect">
            <a:avLst/>
          </a:prstGeom>
          <a:noFill/>
        </p:spPr>
      </p:pic>
      <p:sp>
        <p:nvSpPr>
          <p:cNvPr id="5" name="AutoShape 7"/>
          <p:cNvSpPr>
            <a:spLocks/>
          </p:cNvSpPr>
          <p:nvPr/>
        </p:nvSpPr>
        <p:spPr bwMode="auto">
          <a:xfrm>
            <a:off x="7931150" y="4343400"/>
            <a:ext cx="90487" cy="1447800"/>
          </a:xfrm>
          <a:prstGeom prst="rightBrace">
            <a:avLst>
              <a:gd name="adj1" fmla="val 116229"/>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AutoShape 8"/>
          <p:cNvSpPr>
            <a:spLocks noChangeShapeType="1"/>
          </p:cNvSpPr>
          <p:nvPr/>
        </p:nvSpPr>
        <p:spPr bwMode="auto">
          <a:xfrm>
            <a:off x="8007350" y="5029199"/>
            <a:ext cx="228600" cy="4571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AutoShape 9"/>
          <p:cNvSpPr>
            <a:spLocks noChangeShapeType="1"/>
          </p:cNvSpPr>
          <p:nvPr/>
        </p:nvSpPr>
        <p:spPr bwMode="auto">
          <a:xfrm flipH="1" flipV="1">
            <a:off x="8153400" y="3810000"/>
            <a:ext cx="82550" cy="128746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8" name="Rectangle 5"/>
          <p:cNvSpPr>
            <a:spLocks noChangeArrowheads="1"/>
          </p:cNvSpPr>
          <p:nvPr/>
        </p:nvSpPr>
        <p:spPr bwMode="auto">
          <a:xfrm>
            <a:off x="7467600" y="3505200"/>
            <a:ext cx="1060450" cy="32226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Window Size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Rectangle 8"/>
          <p:cNvSpPr/>
          <p:nvPr/>
        </p:nvSpPr>
        <p:spPr>
          <a:xfrm>
            <a:off x="1828800" y="5943600"/>
            <a:ext cx="5791200" cy="307777"/>
          </a:xfrm>
          <a:prstGeom prst="rect">
            <a:avLst/>
          </a:prstGeom>
        </p:spPr>
        <p:txBody>
          <a:bodyPr wrap="square">
            <a:spAutoFit/>
          </a:bodyPr>
          <a:lstStyle/>
          <a:p>
            <a:pPr lvl="0" algn="ctr" eaLnBrk="0" fontAlgn="base" hangingPunct="0">
              <a:spcBef>
                <a:spcPct val="0"/>
              </a:spcBef>
              <a:spcAft>
                <a:spcPct val="0"/>
              </a:spcAft>
            </a:pPr>
            <a:r>
              <a:rPr lang="en-US" sz="1400" b="1" dirty="0" smtClean="0">
                <a:solidFill>
                  <a:srgbClr val="000000"/>
                </a:solidFill>
                <a:latin typeface="Arial" pitchFamily="34" charset="0"/>
                <a:ea typeface="Calibri" pitchFamily="34" charset="0"/>
                <a:cs typeface="Times New Roman" pitchFamily="18" charset="0"/>
              </a:rPr>
              <a:t>Figure 1.1: Converting tabular data to set of frames</a:t>
            </a:r>
          </a:p>
        </p:txBody>
      </p:sp>
    </p:spTree>
  </p:cSld>
  <p:clrMapOvr>
    <a:masterClrMapping/>
  </p:clrMapOvr>
  <p:transition advTm="64488"/>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lvl="0"/>
            <a:r>
              <a:rPr lang="en-US" sz="2000" dirty="0" smtClean="0"/>
              <a:t>Model Creation</a:t>
            </a:r>
          </a:p>
          <a:p>
            <a:pPr lvl="1"/>
            <a:r>
              <a:rPr lang="en-US" sz="1600" dirty="0" smtClean="0"/>
              <a:t>Developing CNN, LSTM, CNN - LSTM and Convolutional LSTM models which can be train and validate using training and validation dataset respectively.</a:t>
            </a:r>
          </a:p>
          <a:p>
            <a:pPr lvl="0"/>
            <a:r>
              <a:rPr lang="en-US" sz="2000" dirty="0" smtClean="0"/>
              <a:t>Model Evaluation</a:t>
            </a:r>
          </a:p>
          <a:p>
            <a:pPr lvl="1"/>
            <a:r>
              <a:rPr lang="en-US" sz="1600" dirty="0" smtClean="0"/>
              <a:t>Testing all the models by calculating the accuracy on testing dataset.</a:t>
            </a:r>
          </a:p>
          <a:p>
            <a:pPr lvl="0"/>
            <a:r>
              <a:rPr lang="en-US" sz="2000" dirty="0" smtClean="0"/>
              <a:t>Model Prediction</a:t>
            </a:r>
          </a:p>
          <a:p>
            <a:pPr lvl="1"/>
            <a:r>
              <a:rPr lang="en-US" sz="1600" dirty="0" smtClean="0"/>
              <a:t>Comparison of all the mentioned four models based on accuracy and size to select the best model for prediction on new data. Best model have high accuracy and less size.</a:t>
            </a:r>
          </a:p>
        </p:txBody>
      </p:sp>
    </p:spTree>
  </p:cSld>
  <p:clrMapOvr>
    <a:masterClrMapping/>
  </p:clrMapOvr>
  <p:transition advTm="36988"/>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Results</a:t>
            </a:r>
            <a:endParaRPr lang="en-US" b="1" dirty="0"/>
          </a:p>
        </p:txBody>
      </p:sp>
      <p:sp>
        <p:nvSpPr>
          <p:cNvPr id="1025" name="Rectangle 1"/>
          <p:cNvSpPr>
            <a:spLocks noChangeArrowheads="1"/>
          </p:cNvSpPr>
          <p:nvPr/>
        </p:nvSpPr>
        <p:spPr bwMode="auto">
          <a:xfrm>
            <a:off x="381000" y="4680904"/>
            <a:ext cx="84582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Table 1.2: Table of Comparison for Models based on Accuracy</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After analyzing Table 1.2, we can conclude that we cannot select the model based on accuracy only because all models are showing almost similar accuracy. So now we have to analyze models based on size to select the best model.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6" name="Picture 2" descr="C:\Users\MOHAN KUMAR SAH\Pictures\Screenshots\Screenshot (122).png"/>
          <p:cNvPicPr>
            <a:picLocks noChangeAspect="1" noChangeArrowheads="1"/>
          </p:cNvPicPr>
          <p:nvPr/>
        </p:nvPicPr>
        <p:blipFill>
          <a:blip r:embed="rId2" cstate="print"/>
          <a:srcRect/>
          <a:stretch>
            <a:fillRect/>
          </a:stretch>
        </p:blipFill>
        <p:spPr bwMode="auto">
          <a:xfrm>
            <a:off x="304800" y="1447800"/>
            <a:ext cx="8514235" cy="3257550"/>
          </a:xfrm>
          <a:prstGeom prst="rect">
            <a:avLst/>
          </a:prstGeom>
          <a:noFill/>
        </p:spPr>
      </p:pic>
    </p:spTree>
  </p:cSld>
  <p:clrMapOvr>
    <a:masterClrMapping/>
  </p:clrMapOvr>
  <p:transition advTm="35848"/>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304800" y="4433013"/>
            <a:ext cx="8458200" cy="19543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1600" b="1" dirty="0" smtClean="0"/>
              <a:t>Table 1.3: Table of Comparison for Models based on Size</a:t>
            </a:r>
            <a:endPar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After analyzing Table 1.3, we can conclude that CNN model is the best </a:t>
            </a:r>
            <a:r>
              <a:rPr lang="en-US" sz="1600" dirty="0" smtClean="0">
                <a:latin typeface="Calibri" pitchFamily="34" charset="0"/>
                <a:ea typeface="Calibri" pitchFamily="34" charset="0"/>
                <a:cs typeface="Times New Roman" pitchFamily="18" charset="0"/>
              </a:rPr>
              <a:t>model</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because it has less size.</a:t>
            </a:r>
          </a:p>
          <a:p>
            <a:pPr marL="0" marR="0" lvl="0" indent="0" algn="l" defTabSz="914400" rtl="0" eaLnBrk="1" fontAlgn="base" latinLnBrk="0" hangingPunct="1">
              <a:lnSpc>
                <a:spcPct val="100000"/>
              </a:lnSpc>
              <a:spcBef>
                <a:spcPct val="0"/>
              </a:spcBef>
              <a:spcAft>
                <a:spcPct val="0"/>
              </a:spcAft>
              <a:buClrTx/>
              <a:buSzTx/>
              <a:buFontTx/>
              <a:buNone/>
              <a:tabLst/>
            </a:pPr>
            <a:endParaRPr lang="en-US" sz="1600" dirty="0" smtClean="0">
              <a:latin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After analyzing Table 1.2 and 1.3, we can conclude that CNN model is the best model because it has high accuracy as well as less size.</a:t>
            </a:r>
            <a:r>
              <a:rPr kumimoji="0" lang="en-US" sz="900" b="0" i="0" u="none" strike="noStrike" cap="none" normalizeH="0" baseline="0" dirty="0" smtClean="0">
                <a:ln>
                  <a:noFill/>
                </a:ln>
                <a:solidFill>
                  <a:schemeClr val="tx1"/>
                </a:solidFill>
                <a:effectLst/>
                <a:latin typeface="Arial" pitchFamily="34" charset="0"/>
                <a:cs typeface="Arial" pitchFamily="34" charset="0"/>
              </a:rPr>
              <a:t>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50" name="Picture 2" descr="C:\Users\MOHAN KUMAR SAH\Pictures\Screenshots\Screenshot (123).png"/>
          <p:cNvPicPr>
            <a:picLocks noChangeAspect="1" noChangeArrowheads="1"/>
          </p:cNvPicPr>
          <p:nvPr/>
        </p:nvPicPr>
        <p:blipFill>
          <a:blip r:embed="rId2" cstate="print"/>
          <a:srcRect/>
          <a:stretch>
            <a:fillRect/>
          </a:stretch>
        </p:blipFill>
        <p:spPr bwMode="auto">
          <a:xfrm>
            <a:off x="2362200" y="1295400"/>
            <a:ext cx="4191000" cy="3073400"/>
          </a:xfrm>
          <a:prstGeom prst="rect">
            <a:avLst/>
          </a:prstGeom>
          <a:noFill/>
        </p:spPr>
      </p:pic>
    </p:spTree>
  </p:cSld>
  <p:clrMapOvr>
    <a:masterClrMapping/>
  </p:clrMapOvr>
  <p:transition advTm="31198"/>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Voice </a:t>
            </a:r>
            <a:r>
              <a:rPr lang="en-US" b="1" dirty="0" err="1" smtClean="0"/>
              <a:t>Chatbot</a:t>
            </a:r>
            <a:endParaRPr lang="en-US" b="1" dirty="0"/>
          </a:p>
        </p:txBody>
      </p:sp>
      <p:sp>
        <p:nvSpPr>
          <p:cNvPr id="3" name="Content Placeholder 2"/>
          <p:cNvSpPr>
            <a:spLocks noGrp="1"/>
          </p:cNvSpPr>
          <p:nvPr>
            <p:ph sz="quarter" idx="1"/>
          </p:nvPr>
        </p:nvSpPr>
        <p:spPr>
          <a:xfrm>
            <a:off x="457200" y="1143000"/>
            <a:ext cx="8305800" cy="5181600"/>
          </a:xfrm>
        </p:spPr>
        <p:txBody>
          <a:bodyPr>
            <a:normAutofit/>
          </a:bodyPr>
          <a:lstStyle/>
          <a:p>
            <a:pPr>
              <a:buNone/>
            </a:pPr>
            <a:endParaRPr lang="en-US" sz="2000" b="1" dirty="0" smtClean="0"/>
          </a:p>
          <a:p>
            <a:pPr>
              <a:buNone/>
            </a:pPr>
            <a:r>
              <a:rPr lang="en-US" sz="2000" b="1" dirty="0" err="1" smtClean="0"/>
              <a:t>Chatbot</a:t>
            </a:r>
            <a:r>
              <a:rPr lang="en-US" sz="2000" dirty="0" smtClean="0"/>
              <a:t>:  A </a:t>
            </a:r>
            <a:r>
              <a:rPr lang="en-US" sz="2000" dirty="0" err="1" smtClean="0"/>
              <a:t>chatbot</a:t>
            </a:r>
            <a:r>
              <a:rPr lang="en-US" sz="2000" dirty="0" smtClean="0"/>
              <a:t> is artificial intelligence (AI) software that can simulate a </a:t>
            </a:r>
          </a:p>
          <a:p>
            <a:pPr>
              <a:buNone/>
            </a:pPr>
            <a:r>
              <a:rPr lang="en-US" sz="2000" dirty="0" smtClean="0"/>
              <a:t>conversation (or a chat) with a user in natural language through messaging </a:t>
            </a:r>
          </a:p>
          <a:p>
            <a:pPr>
              <a:buNone/>
            </a:pPr>
            <a:r>
              <a:rPr lang="en-US" sz="2000" dirty="0" smtClean="0"/>
              <a:t>applications, websites, and mobile apps or through the telephone.</a:t>
            </a:r>
          </a:p>
          <a:p>
            <a:pPr>
              <a:buNone/>
            </a:pPr>
            <a:endParaRPr lang="en-US" sz="2000" dirty="0" smtClean="0"/>
          </a:p>
          <a:p>
            <a:pPr>
              <a:buNone/>
            </a:pPr>
            <a:r>
              <a:rPr lang="en-US" sz="2000" b="1" dirty="0" smtClean="0"/>
              <a:t>Voice </a:t>
            </a:r>
            <a:r>
              <a:rPr lang="en-US" sz="2000" b="1" dirty="0" err="1" smtClean="0"/>
              <a:t>chatbot</a:t>
            </a:r>
            <a:r>
              <a:rPr lang="en-US" sz="2000" dirty="0" smtClean="0"/>
              <a:t>: It is similar to the </a:t>
            </a:r>
            <a:r>
              <a:rPr lang="en-US" sz="2000" dirty="0" err="1" smtClean="0"/>
              <a:t>chatbot</a:t>
            </a:r>
            <a:r>
              <a:rPr lang="en-US" sz="2000" dirty="0" smtClean="0"/>
              <a:t> only difference is that it takes voice </a:t>
            </a:r>
          </a:p>
          <a:p>
            <a:pPr>
              <a:buNone/>
            </a:pPr>
            <a:r>
              <a:rPr lang="en-US" sz="2000" dirty="0" smtClean="0"/>
              <a:t>as input and also gives voice as output.</a:t>
            </a:r>
          </a:p>
          <a:p>
            <a:pPr>
              <a:buNone/>
            </a:pPr>
            <a:r>
              <a:rPr lang="en-US" sz="2000" dirty="0" smtClean="0"/>
              <a:t> </a:t>
            </a:r>
          </a:p>
          <a:p>
            <a:pPr>
              <a:buNone/>
            </a:pPr>
            <a:r>
              <a:rPr lang="en-US" sz="2000" b="1" dirty="0" err="1" smtClean="0"/>
              <a:t>Chatbot</a:t>
            </a:r>
            <a:r>
              <a:rPr lang="en-US" sz="2000" b="1" dirty="0" smtClean="0"/>
              <a:t> Corpus</a:t>
            </a:r>
            <a:r>
              <a:rPr lang="en-US" sz="2000" dirty="0" smtClean="0"/>
              <a:t>: It is a corpus of dialog data that is included in the </a:t>
            </a:r>
          </a:p>
          <a:p>
            <a:pPr>
              <a:buNone/>
            </a:pPr>
            <a:r>
              <a:rPr lang="en-US" sz="2000" dirty="0" err="1" smtClean="0"/>
              <a:t>chatterbot</a:t>
            </a:r>
            <a:r>
              <a:rPr lang="en-US" sz="2000" dirty="0" smtClean="0"/>
              <a:t> module.</a:t>
            </a:r>
          </a:p>
        </p:txBody>
      </p:sp>
    </p:spTree>
  </p:cSld>
  <p:clrMapOvr>
    <a:masterClrMapping/>
  </p:clrMapOvr>
  <p:transition advTm="39288"/>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Logic used to develop Voice </a:t>
            </a:r>
            <a:r>
              <a:rPr lang="en-US" b="1" dirty="0" err="1" smtClean="0"/>
              <a:t>Chatbot</a:t>
            </a:r>
            <a:endParaRPr lang="en-US" b="1" dirty="0"/>
          </a:p>
        </p:txBody>
      </p:sp>
      <p:sp>
        <p:nvSpPr>
          <p:cNvPr id="3" name="Content Placeholder 2"/>
          <p:cNvSpPr>
            <a:spLocks noGrp="1"/>
          </p:cNvSpPr>
          <p:nvPr>
            <p:ph sz="quarter" idx="1"/>
          </p:nvPr>
        </p:nvSpPr>
        <p:spPr>
          <a:xfrm>
            <a:off x="457200" y="1143000"/>
            <a:ext cx="8229600" cy="5257800"/>
          </a:xfrm>
        </p:spPr>
        <p:txBody>
          <a:bodyPr>
            <a:normAutofit fontScale="77500" lnSpcReduction="20000"/>
          </a:bodyPr>
          <a:lstStyle/>
          <a:p>
            <a:pPr>
              <a:buNone/>
            </a:pPr>
            <a:r>
              <a:rPr lang="en-US" dirty="0" smtClean="0"/>
              <a:t>Logic to build the Voice </a:t>
            </a:r>
            <a:r>
              <a:rPr lang="en-US" dirty="0" err="1" smtClean="0"/>
              <a:t>Chatbot</a:t>
            </a:r>
            <a:r>
              <a:rPr lang="en-US" dirty="0" smtClean="0"/>
              <a:t> mainly consists of three steps :</a:t>
            </a:r>
          </a:p>
          <a:p>
            <a:pPr>
              <a:buNone/>
            </a:pPr>
            <a:endParaRPr lang="en-US" dirty="0" smtClean="0"/>
          </a:p>
          <a:p>
            <a:pPr>
              <a:buNone/>
            </a:pPr>
            <a:r>
              <a:rPr lang="en-US" dirty="0" smtClean="0"/>
              <a:t>First we have to develop a </a:t>
            </a:r>
            <a:r>
              <a:rPr lang="en-US" dirty="0" err="1" smtClean="0"/>
              <a:t>chatbot</a:t>
            </a:r>
            <a:r>
              <a:rPr lang="en-US" dirty="0" smtClean="0"/>
              <a:t> which can take the text as input and gives </a:t>
            </a:r>
          </a:p>
          <a:p>
            <a:pPr>
              <a:buNone/>
            </a:pPr>
            <a:r>
              <a:rPr lang="en-US" dirty="0" smtClean="0"/>
              <a:t>(reply) with text as output which can be used in step 2.</a:t>
            </a:r>
          </a:p>
          <a:p>
            <a:pPr>
              <a:buNone/>
            </a:pPr>
            <a:endParaRPr lang="en-US" dirty="0" smtClean="0"/>
          </a:p>
          <a:p>
            <a:pPr marL="514350" indent="-514350">
              <a:buNone/>
            </a:pPr>
            <a:r>
              <a:rPr lang="en-US" dirty="0" smtClean="0"/>
              <a:t>1. Converting the speech (user voice) into text</a:t>
            </a:r>
          </a:p>
          <a:p>
            <a:pPr marL="514350" indent="-514350">
              <a:buNone/>
            </a:pPr>
            <a:r>
              <a:rPr lang="en-US" dirty="0" smtClean="0"/>
              <a:t>	Recognize the voice of the user which is the input of the Voice </a:t>
            </a:r>
            <a:r>
              <a:rPr lang="en-US" dirty="0" err="1" smtClean="0"/>
              <a:t>Chatbot</a:t>
            </a:r>
            <a:r>
              <a:rPr lang="en-US" dirty="0" smtClean="0"/>
              <a:t> and convert the voice into string (text) for the next step. </a:t>
            </a:r>
          </a:p>
          <a:p>
            <a:pPr marL="514350" indent="-514350">
              <a:buNone/>
            </a:pPr>
            <a:endParaRPr lang="en-US" dirty="0" smtClean="0"/>
          </a:p>
          <a:p>
            <a:pPr marL="514350" indent="-514350">
              <a:buNone/>
            </a:pPr>
            <a:r>
              <a:rPr lang="en-US" dirty="0" smtClean="0"/>
              <a:t>2. Feed the text to </a:t>
            </a:r>
            <a:r>
              <a:rPr lang="en-US" dirty="0" err="1" smtClean="0"/>
              <a:t>chatbot</a:t>
            </a:r>
            <a:r>
              <a:rPr lang="en-US" dirty="0" smtClean="0"/>
              <a:t> which will give a reply to that text </a:t>
            </a:r>
          </a:p>
          <a:p>
            <a:pPr marL="514350" indent="-514350">
              <a:buNone/>
            </a:pPr>
            <a:r>
              <a:rPr lang="en-US" dirty="0" smtClean="0"/>
              <a:t>3. Converting the reply into speech (</a:t>
            </a:r>
            <a:r>
              <a:rPr lang="en-US" dirty="0" err="1" smtClean="0"/>
              <a:t>chatbot</a:t>
            </a:r>
            <a:r>
              <a:rPr lang="en-US" dirty="0" smtClean="0"/>
              <a:t> voice) </a:t>
            </a:r>
          </a:p>
          <a:p>
            <a:pPr marL="514350" indent="-514350">
              <a:buNone/>
            </a:pPr>
            <a:r>
              <a:rPr lang="en-US" dirty="0" smtClean="0"/>
              <a:t>	Convert the text again to voice which is the output of the Voice </a:t>
            </a:r>
            <a:r>
              <a:rPr lang="en-US" dirty="0" err="1" smtClean="0"/>
              <a:t>Chatbot</a:t>
            </a:r>
            <a:r>
              <a:rPr lang="en-US" dirty="0" smtClean="0"/>
              <a:t>.</a:t>
            </a:r>
          </a:p>
          <a:p>
            <a:pPr>
              <a:buNone/>
            </a:pPr>
            <a:endParaRPr lang="en-US" dirty="0" smtClean="0"/>
          </a:p>
          <a:p>
            <a:pPr>
              <a:buNone/>
            </a:pPr>
            <a:r>
              <a:rPr lang="en-US" dirty="0" smtClean="0"/>
              <a:t>In python code I put these three steps in a infinite while loop and set a </a:t>
            </a:r>
          </a:p>
          <a:p>
            <a:pPr>
              <a:buNone/>
            </a:pPr>
            <a:r>
              <a:rPr lang="en-US" dirty="0" smtClean="0"/>
              <a:t>condition that if user say “bye” then loop breaks and program terminates.</a:t>
            </a:r>
            <a:endParaRPr lang="en-US" dirty="0"/>
          </a:p>
        </p:txBody>
      </p:sp>
    </p:spTree>
  </p:cSld>
  <p:clrMapOvr>
    <a:masterClrMapping/>
  </p:clrMapOvr>
  <p:transition advTm="80128"/>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Implementation and Results</a:t>
            </a:r>
            <a:endParaRPr lang="en-US" b="1" dirty="0"/>
          </a:p>
        </p:txBody>
      </p:sp>
      <p:pic>
        <p:nvPicPr>
          <p:cNvPr id="4" name="Picture 3" descr="Screenshot (949).png"/>
          <p:cNvPicPr/>
          <p:nvPr/>
        </p:nvPicPr>
        <p:blipFill>
          <a:blip r:embed="rId2" cstate="print"/>
          <a:stretch>
            <a:fillRect/>
          </a:stretch>
        </p:blipFill>
        <p:spPr>
          <a:xfrm>
            <a:off x="457200" y="1447800"/>
            <a:ext cx="7086310" cy="686127"/>
          </a:xfrm>
          <a:prstGeom prst="rect">
            <a:avLst/>
          </a:prstGeom>
        </p:spPr>
      </p:pic>
      <p:pic>
        <p:nvPicPr>
          <p:cNvPr id="5" name="Picture 4" descr="Screenshot (948).png"/>
          <p:cNvPicPr/>
          <p:nvPr/>
        </p:nvPicPr>
        <p:blipFill>
          <a:blip r:embed="rId3" cstate="print"/>
          <a:stretch>
            <a:fillRect/>
          </a:stretch>
        </p:blipFill>
        <p:spPr>
          <a:xfrm>
            <a:off x="457200" y="2895601"/>
            <a:ext cx="7167113" cy="3429000"/>
          </a:xfrm>
          <a:prstGeom prst="rect">
            <a:avLst/>
          </a:prstGeom>
        </p:spPr>
      </p:pic>
      <p:sp>
        <p:nvSpPr>
          <p:cNvPr id="6" name="Rectangle 1"/>
          <p:cNvSpPr>
            <a:spLocks noChangeArrowheads="1"/>
          </p:cNvSpPr>
          <p:nvPr/>
        </p:nvSpPr>
        <p:spPr bwMode="auto">
          <a:xfrm>
            <a:off x="381000" y="1143000"/>
            <a:ext cx="5914687"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Importing necessary packages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2"/>
          <p:cNvSpPr>
            <a:spLocks noChangeArrowheads="1"/>
          </p:cNvSpPr>
          <p:nvPr/>
        </p:nvSpPr>
        <p:spPr bwMode="auto">
          <a:xfrm>
            <a:off x="457200" y="2514600"/>
            <a:ext cx="6305228"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1600" b="1" dirty="0" smtClean="0">
                <a:latin typeface="Calibri" pitchFamily="34" charset="0"/>
                <a:ea typeface="Calibri" pitchFamily="34" charset="0"/>
                <a:cs typeface="Times New Roman" pitchFamily="18" charset="0"/>
              </a:rPr>
              <a:t>             </a:t>
            </a:r>
            <a:r>
              <a:rPr kumimoji="0" lang="en-US" sz="16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Chatbot</a:t>
            </a: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which can take the text and reply with text</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advTm="31798"/>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974).png"/>
          <p:cNvPicPr>
            <a:picLocks noChangeAspect="1"/>
          </p:cNvPicPr>
          <p:nvPr/>
        </p:nvPicPr>
        <p:blipFill>
          <a:blip r:embed="rId2" cstate="print"/>
          <a:stretch>
            <a:fillRect/>
          </a:stretch>
        </p:blipFill>
        <p:spPr>
          <a:xfrm>
            <a:off x="457200" y="533400"/>
            <a:ext cx="7239000" cy="5796447"/>
          </a:xfrm>
          <a:prstGeom prst="rect">
            <a:avLst/>
          </a:prstGeom>
        </p:spPr>
      </p:pic>
      <p:sp>
        <p:nvSpPr>
          <p:cNvPr id="5" name="Rectangle 1"/>
          <p:cNvSpPr>
            <a:spLocks noChangeArrowheads="1"/>
          </p:cNvSpPr>
          <p:nvPr/>
        </p:nvSpPr>
        <p:spPr bwMode="auto">
          <a:xfrm>
            <a:off x="1447800" y="152400"/>
            <a:ext cx="76200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1600" b="1" dirty="0" smtClean="0">
                <a:latin typeface="Calibri" pitchFamily="34" charset="0"/>
                <a:ea typeface="Calibri" pitchFamily="34" charset="0"/>
                <a:cs typeface="Times New Roman" pitchFamily="18" charset="0"/>
              </a:rPr>
              <a:t>Voice</a:t>
            </a: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6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Chatbot</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advTm="34098"/>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b="1" dirty="0"/>
          </a:p>
        </p:txBody>
      </p:sp>
      <p:sp>
        <p:nvSpPr>
          <p:cNvPr id="3" name="Content Placeholder 2"/>
          <p:cNvSpPr>
            <a:spLocks noGrp="1"/>
          </p:cNvSpPr>
          <p:nvPr>
            <p:ph sz="quarter" idx="1"/>
          </p:nvPr>
        </p:nvSpPr>
        <p:spPr>
          <a:xfrm>
            <a:off x="457200" y="1143000"/>
            <a:ext cx="8229600" cy="5181600"/>
          </a:xfrm>
        </p:spPr>
        <p:txBody>
          <a:bodyPr>
            <a:noAutofit/>
          </a:bodyPr>
          <a:lstStyle/>
          <a:p>
            <a:r>
              <a:rPr lang="en-US" sz="1800" dirty="0" smtClean="0"/>
              <a:t>During the Project Period from 13</a:t>
            </a:r>
            <a:r>
              <a:rPr lang="en-US" sz="1800" baseline="30000" dirty="0" smtClean="0"/>
              <a:t>th</a:t>
            </a:r>
            <a:r>
              <a:rPr lang="en-US" sz="1800" dirty="0" smtClean="0"/>
              <a:t> January, 2020 to 25</a:t>
            </a:r>
            <a:r>
              <a:rPr lang="en-US" sz="1800" baseline="30000" dirty="0" smtClean="0"/>
              <a:t>th</a:t>
            </a:r>
            <a:r>
              <a:rPr lang="en-US" sz="1800" dirty="0" smtClean="0"/>
              <a:t> June, 2020, I learned a lot in the field of Machine Leaning and Deep Learning. I learned something which I never learned before.</a:t>
            </a:r>
          </a:p>
          <a:p>
            <a:endParaRPr lang="en-US" sz="500" dirty="0" smtClean="0"/>
          </a:p>
          <a:p>
            <a:r>
              <a:rPr lang="en-US" sz="1800" dirty="0" smtClean="0"/>
              <a:t>In this project, I have developed Convolutional Neural Network (CNN) model for </a:t>
            </a:r>
            <a:r>
              <a:rPr lang="en-US" sz="1800" b="1" dirty="0" smtClean="0"/>
              <a:t>Traffic Sign Recognition (TSR)</a:t>
            </a:r>
            <a:r>
              <a:rPr lang="en-US" sz="1800" dirty="0" smtClean="0"/>
              <a:t> to recognize the traffic sign images using German Traffic Sign Recognition Benchmark (GTSRB) Dataset.</a:t>
            </a:r>
          </a:p>
          <a:p>
            <a:endParaRPr lang="en-US" sz="500" dirty="0" smtClean="0"/>
          </a:p>
          <a:p>
            <a:r>
              <a:rPr lang="en-US" sz="1800" dirty="0" smtClean="0"/>
              <a:t>After TSR, I have developed Convolutional Neural Network (CNN), Long Short Term Memory (LSTM), CNN - LSTM and Convolutional LSTM (ConvLSTM) models for </a:t>
            </a:r>
            <a:r>
              <a:rPr lang="en-US" sz="1800" b="1" dirty="0" smtClean="0"/>
              <a:t>Predictive Maintenance</a:t>
            </a:r>
            <a:r>
              <a:rPr lang="en-US" sz="1800" dirty="0" smtClean="0"/>
              <a:t> and selected the best model based on accuracy and size to predict that which engine will need maintenance after 30 days using Turbofan Engine Degradation Simulation Dataset.</a:t>
            </a:r>
          </a:p>
          <a:p>
            <a:endParaRPr lang="en-US" sz="500" dirty="0" smtClean="0"/>
          </a:p>
          <a:p>
            <a:r>
              <a:rPr lang="en-US" sz="1800" dirty="0" smtClean="0"/>
              <a:t>I have also developed a simple </a:t>
            </a:r>
            <a:r>
              <a:rPr lang="en-US" sz="1800" b="1" dirty="0" smtClean="0"/>
              <a:t>Voice </a:t>
            </a:r>
            <a:r>
              <a:rPr lang="en-US" sz="1800" b="1" dirty="0" err="1" smtClean="0"/>
              <a:t>Chatbot</a:t>
            </a:r>
            <a:r>
              <a:rPr lang="en-US" sz="1800" dirty="0" smtClean="0"/>
              <a:t> which will take voice as input and give voice as output.</a:t>
            </a:r>
          </a:p>
          <a:p>
            <a:pPr>
              <a:buNone/>
            </a:pPr>
            <a:endParaRPr lang="en-US" sz="500" dirty="0" smtClean="0"/>
          </a:p>
          <a:p>
            <a:r>
              <a:rPr lang="en-US" sz="1800" dirty="0" smtClean="0"/>
              <a:t>On visual inspection the results are found satisfactory. </a:t>
            </a:r>
            <a:endParaRPr lang="en-US" sz="1800" dirty="0"/>
          </a:p>
        </p:txBody>
      </p:sp>
    </p:spTree>
  </p:cSld>
  <p:clrMapOvr>
    <a:masterClrMapping/>
  </p:clrMapOvr>
  <p:transition advTm="40578"/>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57400" y="2667000"/>
            <a:ext cx="4986068" cy="1107996"/>
          </a:xfrm>
          <a:prstGeom prst="rect">
            <a:avLst/>
          </a:prstGeom>
        </p:spPr>
        <p:txBody>
          <a:bodyPr wrap="square">
            <a:spAutoFit/>
          </a:bodyPr>
          <a:lstStyle/>
          <a:p>
            <a:pPr algn="ctr"/>
            <a:r>
              <a:rPr lang="en-US" sz="6600" b="1" dirty="0" smtClean="0">
                <a:latin typeface="Algerian" pitchFamily="82" charset="0"/>
              </a:rPr>
              <a:t>Thank You</a:t>
            </a:r>
            <a:endParaRPr lang="en-US" sz="6600" b="1" dirty="0">
              <a:latin typeface="Algerian" pitchFamily="82" charset="0"/>
            </a:endParaRPr>
          </a:p>
        </p:txBody>
      </p:sp>
    </p:spTree>
  </p:cSld>
  <p:clrMapOvr>
    <a:masterClrMapping/>
  </p:clrMapOvr>
  <p:transition advTm="2308"/>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Contents</a:t>
            </a:r>
            <a:endParaRPr lang="en-US" b="1" dirty="0"/>
          </a:p>
        </p:txBody>
      </p:sp>
      <p:sp>
        <p:nvSpPr>
          <p:cNvPr id="3" name="Content Placeholder 2"/>
          <p:cNvSpPr>
            <a:spLocks noGrp="1"/>
          </p:cNvSpPr>
          <p:nvPr>
            <p:ph sz="quarter" idx="1"/>
          </p:nvPr>
        </p:nvSpPr>
        <p:spPr>
          <a:xfrm>
            <a:off x="457200" y="1143000"/>
            <a:ext cx="8229600" cy="5181600"/>
          </a:xfrm>
        </p:spPr>
        <p:txBody>
          <a:bodyPr>
            <a:normAutofit fontScale="92500" lnSpcReduction="10000"/>
          </a:bodyPr>
          <a:lstStyle/>
          <a:p>
            <a:pPr>
              <a:buFont typeface="Wingdings" pitchFamily="2" charset="2"/>
              <a:buChar char="q"/>
            </a:pPr>
            <a:r>
              <a:rPr lang="en-US" sz="2000" dirty="0" smtClean="0"/>
              <a:t>Introduction</a:t>
            </a:r>
          </a:p>
          <a:p>
            <a:pPr lvl="1">
              <a:buFont typeface="Wingdings" pitchFamily="2" charset="2"/>
              <a:buChar char="q"/>
            </a:pPr>
            <a:r>
              <a:rPr lang="en-US" sz="1700" dirty="0" smtClean="0"/>
              <a:t>Company</a:t>
            </a:r>
          </a:p>
          <a:p>
            <a:pPr lvl="1">
              <a:buFont typeface="Wingdings" pitchFamily="2" charset="2"/>
              <a:buChar char="q"/>
            </a:pPr>
            <a:r>
              <a:rPr lang="en-US" sz="1700" dirty="0" smtClean="0"/>
              <a:t>Datasets and Algorithms</a:t>
            </a:r>
          </a:p>
          <a:p>
            <a:pPr lvl="1">
              <a:buFont typeface="Wingdings" pitchFamily="2" charset="2"/>
              <a:buChar char="q"/>
            </a:pPr>
            <a:r>
              <a:rPr lang="en-US" sz="1700" dirty="0" smtClean="0"/>
              <a:t>Work</a:t>
            </a:r>
          </a:p>
          <a:p>
            <a:pPr>
              <a:buFont typeface="Wingdings" pitchFamily="2" charset="2"/>
              <a:buChar char="q"/>
            </a:pPr>
            <a:r>
              <a:rPr lang="en-US" sz="2000" dirty="0" smtClean="0"/>
              <a:t>Traffic Sign Recognition</a:t>
            </a:r>
          </a:p>
          <a:p>
            <a:pPr lvl="1">
              <a:buFont typeface="Wingdings" pitchFamily="2" charset="2"/>
              <a:buChar char="q"/>
            </a:pPr>
            <a:r>
              <a:rPr lang="en-US" sz="1700" dirty="0" smtClean="0"/>
              <a:t>Problem Statement</a:t>
            </a:r>
          </a:p>
          <a:p>
            <a:pPr lvl="1">
              <a:buFont typeface="Wingdings" pitchFamily="2" charset="2"/>
              <a:buChar char="q"/>
            </a:pPr>
            <a:r>
              <a:rPr lang="en-US" sz="1700" dirty="0" smtClean="0"/>
              <a:t>Proposed Solution</a:t>
            </a:r>
          </a:p>
          <a:p>
            <a:pPr lvl="1">
              <a:buFont typeface="Wingdings" pitchFamily="2" charset="2"/>
              <a:buChar char="q"/>
            </a:pPr>
            <a:r>
              <a:rPr lang="en-US" sz="1700" dirty="0" smtClean="0"/>
              <a:t>Results</a:t>
            </a:r>
            <a:endParaRPr lang="en-US" sz="2000" dirty="0" smtClean="0"/>
          </a:p>
          <a:p>
            <a:pPr>
              <a:buFont typeface="Wingdings" pitchFamily="2" charset="2"/>
              <a:buChar char="q"/>
            </a:pPr>
            <a:r>
              <a:rPr lang="en-US" sz="2000" dirty="0" smtClean="0"/>
              <a:t>Predictive Maintenance</a:t>
            </a:r>
          </a:p>
          <a:p>
            <a:pPr lvl="1">
              <a:buFont typeface="Wingdings" pitchFamily="2" charset="2"/>
              <a:buChar char="q"/>
            </a:pPr>
            <a:r>
              <a:rPr lang="en-US" sz="1700" dirty="0" smtClean="0"/>
              <a:t>Problem Statement</a:t>
            </a:r>
          </a:p>
          <a:p>
            <a:pPr lvl="1">
              <a:buFont typeface="Wingdings" pitchFamily="2" charset="2"/>
              <a:buChar char="q"/>
            </a:pPr>
            <a:r>
              <a:rPr lang="en-US" sz="1700" dirty="0" smtClean="0"/>
              <a:t>Proposed Solution</a:t>
            </a:r>
          </a:p>
          <a:p>
            <a:pPr lvl="1">
              <a:buFont typeface="Wingdings" pitchFamily="2" charset="2"/>
              <a:buChar char="q"/>
            </a:pPr>
            <a:r>
              <a:rPr lang="en-US" sz="1700" dirty="0" smtClean="0"/>
              <a:t>Results</a:t>
            </a:r>
            <a:endParaRPr lang="en-US" sz="2000" dirty="0" smtClean="0"/>
          </a:p>
          <a:p>
            <a:pPr>
              <a:buFont typeface="Wingdings" pitchFamily="2" charset="2"/>
              <a:buChar char="q"/>
            </a:pPr>
            <a:r>
              <a:rPr lang="en-US" sz="2000" dirty="0" smtClean="0"/>
              <a:t>Additional Work “Voice </a:t>
            </a:r>
            <a:r>
              <a:rPr lang="en-US" sz="2000" dirty="0" err="1" smtClean="0"/>
              <a:t>Chatbot</a:t>
            </a:r>
            <a:r>
              <a:rPr lang="en-US" sz="2000" dirty="0" smtClean="0"/>
              <a:t>”</a:t>
            </a:r>
          </a:p>
          <a:p>
            <a:pPr lvl="1">
              <a:buFont typeface="Wingdings" pitchFamily="2" charset="2"/>
              <a:buChar char="q"/>
            </a:pPr>
            <a:r>
              <a:rPr lang="en-US" sz="1700" dirty="0" smtClean="0"/>
              <a:t>Logic used to build the Voice </a:t>
            </a:r>
            <a:r>
              <a:rPr lang="en-US" sz="1700" dirty="0" err="1" smtClean="0"/>
              <a:t>Chatbot</a:t>
            </a:r>
            <a:endParaRPr lang="en-US" sz="1700" dirty="0" smtClean="0"/>
          </a:p>
          <a:p>
            <a:pPr lvl="1">
              <a:buFont typeface="Wingdings" pitchFamily="2" charset="2"/>
              <a:buChar char="q"/>
            </a:pPr>
            <a:r>
              <a:rPr lang="en-US" sz="1700" dirty="0" smtClean="0"/>
              <a:t>Implementation and Results</a:t>
            </a:r>
          </a:p>
          <a:p>
            <a:pPr>
              <a:buFont typeface="Wingdings" pitchFamily="2" charset="2"/>
              <a:buChar char="q"/>
            </a:pPr>
            <a:r>
              <a:rPr lang="en-US" sz="2000" dirty="0" smtClean="0"/>
              <a:t>Conclusion</a:t>
            </a:r>
          </a:p>
        </p:txBody>
      </p:sp>
    </p:spTree>
  </p:cSld>
  <p:clrMapOvr>
    <a:masterClrMapping/>
  </p:clrMapOvr>
  <p:transition advTm="44738"/>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sz="quarter" idx="1"/>
          </p:nvPr>
        </p:nvSpPr>
        <p:spPr>
          <a:xfrm>
            <a:off x="457200" y="1143000"/>
            <a:ext cx="8229600" cy="5181600"/>
          </a:xfrm>
        </p:spPr>
        <p:txBody>
          <a:bodyPr>
            <a:normAutofit/>
          </a:bodyPr>
          <a:lstStyle/>
          <a:p>
            <a:pPr>
              <a:buNone/>
            </a:pPr>
            <a:r>
              <a:rPr lang="en-US" sz="2000" dirty="0" smtClean="0"/>
              <a:t>I carried out my internship as Machine Learning Intern at </a:t>
            </a:r>
            <a:r>
              <a:rPr lang="en-US" sz="2000" b="1" dirty="0" smtClean="0"/>
              <a:t>Gyrus AI</a:t>
            </a:r>
            <a:r>
              <a:rPr lang="en-US" sz="2000" dirty="0" smtClean="0"/>
              <a:t>, Bangalore </a:t>
            </a:r>
          </a:p>
          <a:p>
            <a:pPr>
              <a:buNone/>
            </a:pPr>
            <a:r>
              <a:rPr lang="en-US" sz="2000" dirty="0" smtClean="0"/>
              <a:t>under the guidance of </a:t>
            </a:r>
            <a:r>
              <a:rPr lang="en-US" sz="2000" b="1" dirty="0" smtClean="0"/>
              <a:t>Mr.  </a:t>
            </a:r>
            <a:r>
              <a:rPr lang="en-US" sz="2000" b="1" dirty="0" err="1" smtClean="0"/>
              <a:t>Abhishek</a:t>
            </a:r>
            <a:r>
              <a:rPr lang="en-US" sz="2000" b="1" dirty="0" smtClean="0"/>
              <a:t> Singh</a:t>
            </a:r>
            <a:r>
              <a:rPr lang="en-US" sz="2000" dirty="0" smtClean="0"/>
              <a:t>, Staff Engineer at Gyrus AI, </a:t>
            </a:r>
          </a:p>
          <a:p>
            <a:pPr>
              <a:buNone/>
            </a:pPr>
            <a:r>
              <a:rPr lang="en-US" sz="2000" dirty="0" smtClean="0"/>
              <a:t>Bangalore and </a:t>
            </a:r>
            <a:r>
              <a:rPr lang="en-US" sz="2000" b="1" dirty="0" smtClean="0"/>
              <a:t>Dr. Rosy </a:t>
            </a:r>
            <a:r>
              <a:rPr lang="en-US" sz="2000" b="1" dirty="0" err="1" smtClean="0"/>
              <a:t>Sarmah</a:t>
            </a:r>
            <a:r>
              <a:rPr lang="en-US" sz="2000" dirty="0" smtClean="0"/>
              <a:t>,  Assistant Professor at Department of </a:t>
            </a:r>
          </a:p>
          <a:p>
            <a:pPr>
              <a:buNone/>
            </a:pPr>
            <a:r>
              <a:rPr lang="en-US" sz="2000" dirty="0" smtClean="0"/>
              <a:t>Computer Science &amp; Engineering, Tezpur University, Assam.</a:t>
            </a:r>
          </a:p>
          <a:p>
            <a:pPr>
              <a:buNone/>
            </a:pPr>
            <a:endParaRPr lang="en-US" sz="2000" dirty="0" smtClean="0"/>
          </a:p>
          <a:p>
            <a:pPr>
              <a:buFont typeface="Wingdings" pitchFamily="2" charset="2"/>
              <a:buChar char="ü"/>
            </a:pPr>
            <a:r>
              <a:rPr lang="en-US" sz="2000" dirty="0" smtClean="0"/>
              <a:t>Gyrus AI is a Startup based on Machine Learning, Artificial Intelligence and Data Science.</a:t>
            </a:r>
          </a:p>
          <a:p>
            <a:pPr>
              <a:buFont typeface="Wingdings" pitchFamily="2" charset="2"/>
              <a:buChar char="ü"/>
            </a:pPr>
            <a:endParaRPr lang="en-US" sz="2000" dirty="0" smtClean="0"/>
          </a:p>
          <a:p>
            <a:pPr>
              <a:buFont typeface="Wingdings" pitchFamily="2" charset="2"/>
              <a:buChar char="ü"/>
            </a:pPr>
            <a:r>
              <a:rPr lang="en-US" sz="2000" dirty="0" smtClean="0"/>
              <a:t>Gyrus AI with its experience team provides ML and AI based solution to their clients.</a:t>
            </a:r>
          </a:p>
          <a:p>
            <a:pPr>
              <a:buFont typeface="Wingdings" pitchFamily="2" charset="2"/>
              <a:buChar char="ü"/>
            </a:pPr>
            <a:endParaRPr lang="en-US" sz="2000" dirty="0" smtClean="0"/>
          </a:p>
          <a:p>
            <a:pPr>
              <a:buFont typeface="Wingdings" pitchFamily="2" charset="2"/>
              <a:buChar char="ü"/>
            </a:pPr>
            <a:r>
              <a:rPr lang="en-US" sz="2000" dirty="0" smtClean="0"/>
              <a:t>Gyrus AI also provides software services to other companies.</a:t>
            </a:r>
          </a:p>
          <a:p>
            <a:pPr>
              <a:buNone/>
            </a:pPr>
            <a:endParaRPr lang="en-US" sz="2000" dirty="0" smtClean="0"/>
          </a:p>
          <a:p>
            <a:pPr>
              <a:buNone/>
            </a:pPr>
            <a:endParaRPr lang="en-US" sz="2000" dirty="0" smtClean="0"/>
          </a:p>
          <a:p>
            <a:endParaRPr lang="en-US" sz="2000" dirty="0"/>
          </a:p>
        </p:txBody>
      </p:sp>
    </p:spTree>
  </p:cSld>
  <p:clrMapOvr>
    <a:masterClrMapping/>
  </p:clrMapOvr>
  <p:transition advTm="39128"/>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buNone/>
            </a:pPr>
            <a:r>
              <a:rPr lang="en-US" sz="2000" dirty="0" smtClean="0"/>
              <a:t>Datasets Used:</a:t>
            </a:r>
          </a:p>
          <a:p>
            <a:pPr marL="514350" indent="-514350">
              <a:buFont typeface="+mj-lt"/>
              <a:buAutoNum type="arabicPeriod"/>
            </a:pPr>
            <a:r>
              <a:rPr lang="en-US" sz="2000" dirty="0" smtClean="0"/>
              <a:t>German Traffic Sign Recognition Benchmark (GTSRB)</a:t>
            </a:r>
          </a:p>
          <a:p>
            <a:pPr marL="514350" indent="-514350">
              <a:buFont typeface="+mj-lt"/>
              <a:buAutoNum type="arabicPeriod"/>
            </a:pPr>
            <a:r>
              <a:rPr lang="en-US" sz="2000" dirty="0" smtClean="0"/>
              <a:t>Turbofan Engine Degradation Simulation</a:t>
            </a:r>
          </a:p>
          <a:p>
            <a:pPr marL="514350" indent="-514350">
              <a:buFont typeface="+mj-lt"/>
              <a:buAutoNum type="arabicPeriod"/>
            </a:pPr>
            <a:endParaRPr lang="en-US" sz="2000" dirty="0" smtClean="0"/>
          </a:p>
          <a:p>
            <a:pPr marL="514350" indent="-514350">
              <a:buFont typeface="+mj-lt"/>
              <a:buAutoNum type="arabicPeriod"/>
            </a:pPr>
            <a:endParaRPr lang="en-US" sz="2000" dirty="0" smtClean="0"/>
          </a:p>
          <a:p>
            <a:pPr marL="514350" indent="-514350">
              <a:buNone/>
            </a:pPr>
            <a:r>
              <a:rPr lang="en-US" sz="2000" dirty="0" smtClean="0"/>
              <a:t>Algorithms Used:</a:t>
            </a:r>
          </a:p>
          <a:p>
            <a:pPr marL="514350" indent="-514350">
              <a:buFont typeface="+mj-lt"/>
              <a:buAutoNum type="arabicPeriod"/>
            </a:pPr>
            <a:r>
              <a:rPr lang="en-US" sz="2000" dirty="0" smtClean="0"/>
              <a:t>Convolutional Neural Network (CNN)</a:t>
            </a:r>
          </a:p>
          <a:p>
            <a:pPr marL="514350" indent="-514350">
              <a:buFont typeface="+mj-lt"/>
              <a:buAutoNum type="arabicPeriod"/>
            </a:pPr>
            <a:r>
              <a:rPr lang="en-US" sz="2000" dirty="0" smtClean="0"/>
              <a:t>Long Short Term Memory (LSTM)</a:t>
            </a:r>
          </a:p>
          <a:p>
            <a:pPr marL="514350" indent="-514350">
              <a:buFont typeface="+mj-lt"/>
              <a:buAutoNum type="arabicPeriod"/>
            </a:pPr>
            <a:r>
              <a:rPr lang="en-US" sz="2000" dirty="0" smtClean="0"/>
              <a:t>CNN - LSTM</a:t>
            </a:r>
          </a:p>
          <a:p>
            <a:pPr marL="514350" indent="-514350">
              <a:buFont typeface="+mj-lt"/>
              <a:buAutoNum type="arabicPeriod"/>
            </a:pPr>
            <a:r>
              <a:rPr lang="en-US" sz="2000" dirty="0" smtClean="0"/>
              <a:t>Convolutional LSTM (ConvLSTM)</a:t>
            </a:r>
          </a:p>
        </p:txBody>
      </p:sp>
    </p:spTree>
  </p:cSld>
  <p:clrMapOvr>
    <a:masterClrMapping/>
  </p:clrMapOvr>
  <p:transition advTm="126588"/>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458200" cy="5257800"/>
          </a:xfrm>
        </p:spPr>
        <p:txBody>
          <a:bodyPr>
            <a:noAutofit/>
          </a:bodyPr>
          <a:lstStyle/>
          <a:p>
            <a:pPr>
              <a:buNone/>
            </a:pPr>
            <a:r>
              <a:rPr lang="en-US" sz="2000" dirty="0" smtClean="0"/>
              <a:t>In this project, I have developed</a:t>
            </a:r>
          </a:p>
          <a:p>
            <a:pPr>
              <a:buNone/>
            </a:pPr>
            <a:endParaRPr lang="en-US" sz="2000" dirty="0" smtClean="0"/>
          </a:p>
          <a:p>
            <a:pPr marL="514350" lvl="0" indent="-514350">
              <a:buFont typeface="+mj-lt"/>
              <a:buAutoNum type="arabicPeriod"/>
            </a:pPr>
            <a:r>
              <a:rPr lang="en-US" sz="2000" dirty="0" smtClean="0"/>
              <a:t>CNN model for </a:t>
            </a:r>
            <a:r>
              <a:rPr lang="en-US" sz="2000" b="1" dirty="0" smtClean="0"/>
              <a:t>Traffic Sign Recognition (TSR)</a:t>
            </a:r>
            <a:r>
              <a:rPr lang="en-US" sz="2000" dirty="0" smtClean="0"/>
              <a:t> to recognize the traffic sign images using German Traffic Sign Recognition Benchmark (GTSRB) Dataset. </a:t>
            </a:r>
          </a:p>
          <a:p>
            <a:pPr marL="788670" lvl="1" indent="-514350">
              <a:buFont typeface="Courier New" pitchFamily="49" charset="0"/>
              <a:buChar char="o"/>
            </a:pPr>
            <a:r>
              <a:rPr lang="en-US" sz="1700" dirty="0" smtClean="0"/>
              <a:t>The motive for doing this work is to understand the concept of frame and neural network which have been used for Predictive Maintenance.</a:t>
            </a:r>
          </a:p>
          <a:p>
            <a:pPr marL="514350" lvl="0" indent="-514350">
              <a:buFont typeface="+mj-lt"/>
              <a:buAutoNum type="arabicPeriod"/>
            </a:pPr>
            <a:endParaRPr lang="en-US" sz="2000" dirty="0" smtClean="0"/>
          </a:p>
          <a:p>
            <a:pPr marL="514350" lvl="0" indent="-514350">
              <a:buFont typeface="+mj-lt"/>
              <a:buAutoNum type="arabicPeriod"/>
            </a:pPr>
            <a:r>
              <a:rPr lang="en-US" sz="2000" dirty="0" smtClean="0"/>
              <a:t>CNN, LSTM, CNN - LSTM and ConvLSTM models for </a:t>
            </a:r>
            <a:r>
              <a:rPr lang="en-US" sz="2000" b="1" dirty="0" smtClean="0"/>
              <a:t>Predictive Maintenance</a:t>
            </a:r>
            <a:r>
              <a:rPr lang="en-US" sz="2000" dirty="0" smtClean="0"/>
              <a:t> which can be compared on the basis of accuracy and size to select the best model to predict which engine will need maintenance after 30 days using Turbofan Engine Degradation Simulation Dataset.</a:t>
            </a:r>
          </a:p>
        </p:txBody>
      </p:sp>
    </p:spTree>
  </p:cSld>
  <p:clrMapOvr>
    <a:masterClrMapping/>
  </p:clrMapOvr>
  <p:transition advTm="51648"/>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Traffic Sign Recognition</a:t>
            </a:r>
            <a:endParaRPr lang="en-US" b="1" dirty="0"/>
          </a:p>
        </p:txBody>
      </p:sp>
      <p:sp>
        <p:nvSpPr>
          <p:cNvPr id="3" name="Content Placeholder 2"/>
          <p:cNvSpPr>
            <a:spLocks noGrp="1"/>
          </p:cNvSpPr>
          <p:nvPr>
            <p:ph sz="quarter" idx="1"/>
          </p:nvPr>
        </p:nvSpPr>
        <p:spPr/>
        <p:txBody>
          <a:bodyPr>
            <a:normAutofit/>
          </a:bodyPr>
          <a:lstStyle/>
          <a:p>
            <a:endParaRPr lang="en-US" sz="2000" b="1" dirty="0" smtClean="0"/>
          </a:p>
          <a:p>
            <a:r>
              <a:rPr lang="en-US" sz="2000" b="1" dirty="0" smtClean="0"/>
              <a:t>Traffic-sign recognition (TSR)</a:t>
            </a:r>
            <a:r>
              <a:rPr lang="en-US" sz="2000" dirty="0" smtClean="0"/>
              <a:t> is a technology by which a vehicle is able to recognize the traffic signs put on the road e.g. "speed limit" or "children" or "turn ahead". </a:t>
            </a:r>
          </a:p>
        </p:txBody>
      </p:sp>
      <p:sp>
        <p:nvSpPr>
          <p:cNvPr id="4" name="Title 1"/>
          <p:cNvSpPr txBox="1">
            <a:spLocks/>
          </p:cNvSpPr>
          <p:nvPr/>
        </p:nvSpPr>
        <p:spPr>
          <a:xfrm>
            <a:off x="609600" y="3124200"/>
            <a:ext cx="8229600" cy="685800"/>
          </a:xfrm>
          <a:prstGeom prst="rect">
            <a:avLst/>
          </a:prstGeom>
        </p:spPr>
        <p:txBody>
          <a:bodyPr vert="horz"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2"/>
                </a:solidFill>
                <a:effectLst/>
                <a:uLnTx/>
                <a:uFillTx/>
                <a:latin typeface="+mj-lt"/>
                <a:ea typeface="+mj-ea"/>
                <a:cs typeface="+mj-cs"/>
              </a:rPr>
              <a:t>Problem Statement</a:t>
            </a:r>
            <a:endParaRPr kumimoji="0" lang="en-US" sz="3200" b="1" i="0" u="none" strike="noStrike" kern="1200" cap="none" spc="0" normalizeH="0" baseline="0" noProof="0" dirty="0">
              <a:ln>
                <a:noFill/>
              </a:ln>
              <a:solidFill>
                <a:schemeClr val="tx2"/>
              </a:solidFill>
              <a:effectLst/>
              <a:uLnTx/>
              <a:uFillTx/>
              <a:latin typeface="+mj-lt"/>
              <a:ea typeface="+mj-ea"/>
              <a:cs typeface="+mj-cs"/>
            </a:endParaRPr>
          </a:p>
        </p:txBody>
      </p:sp>
      <p:sp>
        <p:nvSpPr>
          <p:cNvPr id="5" name="Content Placeholder 2"/>
          <p:cNvSpPr txBox="1">
            <a:spLocks/>
          </p:cNvSpPr>
          <p:nvPr/>
        </p:nvSpPr>
        <p:spPr>
          <a:xfrm>
            <a:off x="533400" y="3886200"/>
            <a:ext cx="8229600" cy="259080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Develop an efficient TSR model on German Traffic Sign Recognition Benchmark (GTSRB) dataset to recognize the input traffic sign.</a:t>
            </a:r>
          </a:p>
        </p:txBody>
      </p:sp>
    </p:spTree>
  </p:cSld>
  <p:clrMapOvr>
    <a:masterClrMapping/>
  </p:clrMapOvr>
  <p:transition advTm="29578"/>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Proposed Solution</a:t>
            </a:r>
            <a:endParaRPr lang="en-US" dirty="0"/>
          </a:p>
        </p:txBody>
      </p:sp>
      <p:sp>
        <p:nvSpPr>
          <p:cNvPr id="3" name="Content Placeholder 2"/>
          <p:cNvSpPr>
            <a:spLocks noGrp="1"/>
          </p:cNvSpPr>
          <p:nvPr>
            <p:ph sz="quarter" idx="1"/>
          </p:nvPr>
        </p:nvSpPr>
        <p:spPr/>
        <p:txBody>
          <a:bodyPr>
            <a:noAutofit/>
          </a:bodyPr>
          <a:lstStyle/>
          <a:p>
            <a:pPr lvl="0"/>
            <a:r>
              <a:rPr lang="en-US" sz="2000" dirty="0" smtClean="0"/>
              <a:t>Data Reading</a:t>
            </a:r>
          </a:p>
          <a:p>
            <a:pPr lvl="1"/>
            <a:r>
              <a:rPr lang="en-US" sz="1700" dirty="0" smtClean="0"/>
              <a:t>Loading the data from a source and place it into the volatile memory for processing.</a:t>
            </a:r>
          </a:p>
          <a:p>
            <a:pPr lvl="0"/>
            <a:r>
              <a:rPr lang="en-US" sz="2000" dirty="0" smtClean="0"/>
              <a:t>Data Preparation</a:t>
            </a:r>
          </a:p>
          <a:p>
            <a:pPr lvl="1"/>
            <a:r>
              <a:rPr lang="en-US" sz="1700" dirty="0" smtClean="0"/>
              <a:t>Resizing all the images to a particular shape to get rid of the problem of image size because GTSRB dataset consists of images having different shapes.</a:t>
            </a:r>
          </a:p>
          <a:p>
            <a:pPr lvl="1"/>
            <a:r>
              <a:rPr lang="en-US" sz="1700" dirty="0" smtClean="0"/>
              <a:t>Splitting the dataset into training, validation and testing set.</a:t>
            </a:r>
          </a:p>
          <a:p>
            <a:pPr lvl="0"/>
            <a:r>
              <a:rPr lang="en-US" sz="2000" dirty="0" smtClean="0"/>
              <a:t>Model Creation</a:t>
            </a:r>
          </a:p>
          <a:p>
            <a:pPr lvl="1"/>
            <a:r>
              <a:rPr lang="en-US" sz="1700" dirty="0" smtClean="0"/>
              <a:t>Developing a CNN model which can be train and validate using training and validation dataset respectively.</a:t>
            </a:r>
          </a:p>
          <a:p>
            <a:pPr lvl="0"/>
            <a:r>
              <a:rPr lang="en-US" sz="2000" dirty="0" smtClean="0"/>
              <a:t>Model Evaluation</a:t>
            </a:r>
          </a:p>
          <a:p>
            <a:pPr lvl="1"/>
            <a:r>
              <a:rPr lang="en-US" sz="1700" dirty="0" smtClean="0"/>
              <a:t>Test the model by calculating the accuracy on testing dataset.</a:t>
            </a:r>
          </a:p>
          <a:p>
            <a:pPr lvl="0"/>
            <a:r>
              <a:rPr lang="en-US" sz="2000" dirty="0" smtClean="0"/>
              <a:t>Model Prediction</a:t>
            </a:r>
          </a:p>
          <a:p>
            <a:pPr lvl="1"/>
            <a:r>
              <a:rPr lang="en-US" sz="1700" dirty="0" smtClean="0"/>
              <a:t>Now the model is ready to make prediction on new data.</a:t>
            </a:r>
            <a:endParaRPr lang="en-US" sz="1700" dirty="0"/>
          </a:p>
        </p:txBody>
      </p:sp>
    </p:spTree>
  </p:cSld>
  <p:clrMapOvr>
    <a:masterClrMapping/>
  </p:clrMapOvr>
  <p:transition advTm="70798"/>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Results</a:t>
            </a:r>
            <a:endParaRPr lang="en-US" b="1" dirty="0"/>
          </a:p>
        </p:txBody>
      </p:sp>
      <p:sp>
        <p:nvSpPr>
          <p:cNvPr id="3" name="Content Placeholder 2"/>
          <p:cNvSpPr>
            <a:spLocks noGrp="1"/>
          </p:cNvSpPr>
          <p:nvPr>
            <p:ph sz="quarter" idx="1"/>
          </p:nvPr>
        </p:nvSpPr>
        <p:spPr>
          <a:xfrm>
            <a:off x="533400" y="1143000"/>
            <a:ext cx="8229600" cy="4937760"/>
          </a:xfrm>
        </p:spPr>
        <p:txBody>
          <a:bodyPr>
            <a:normAutofit/>
          </a:bodyPr>
          <a:lstStyle/>
          <a:p>
            <a:pPr lvl="0"/>
            <a:r>
              <a:rPr lang="en-US" sz="2000" b="1" dirty="0" smtClean="0"/>
              <a:t>Training Accuracy</a:t>
            </a:r>
            <a:r>
              <a:rPr lang="en-US" sz="2000" dirty="0" smtClean="0"/>
              <a:t>: 98.91%</a:t>
            </a:r>
          </a:p>
          <a:p>
            <a:pPr lvl="0"/>
            <a:r>
              <a:rPr lang="en-US" sz="2000" b="1" dirty="0" smtClean="0"/>
              <a:t>Validation Accuracy</a:t>
            </a:r>
            <a:r>
              <a:rPr lang="en-US" sz="2000" dirty="0" smtClean="0"/>
              <a:t>: 94.03%</a:t>
            </a:r>
          </a:p>
          <a:p>
            <a:pPr lvl="0"/>
            <a:r>
              <a:rPr lang="en-US" sz="2000" b="1" dirty="0" smtClean="0"/>
              <a:t>Testing Accuracy</a:t>
            </a:r>
            <a:r>
              <a:rPr lang="en-US" sz="2000" dirty="0" smtClean="0"/>
              <a:t>: 96.04%</a:t>
            </a:r>
          </a:p>
          <a:p>
            <a:pPr lvl="0"/>
            <a:endParaRPr lang="en-US" sz="2000" dirty="0" smtClean="0"/>
          </a:p>
          <a:p>
            <a:pPr lvl="0">
              <a:buNone/>
            </a:pPr>
            <a:endParaRPr lang="en-US" sz="2000" dirty="0" smtClean="0"/>
          </a:p>
        </p:txBody>
      </p:sp>
      <p:pic>
        <p:nvPicPr>
          <p:cNvPr id="5123" name="Picture 3" descr="C:\Users\MOHAN KUMAR SAH\Pictures\Screenshots\Screenshot (116).png"/>
          <p:cNvPicPr>
            <a:picLocks noChangeAspect="1" noChangeArrowheads="1"/>
          </p:cNvPicPr>
          <p:nvPr/>
        </p:nvPicPr>
        <p:blipFill>
          <a:blip r:embed="rId2" cstate="print"/>
          <a:srcRect/>
          <a:stretch>
            <a:fillRect/>
          </a:stretch>
        </p:blipFill>
        <p:spPr bwMode="auto">
          <a:xfrm>
            <a:off x="1295401" y="2286000"/>
            <a:ext cx="6553200" cy="3733800"/>
          </a:xfrm>
          <a:prstGeom prst="rect">
            <a:avLst/>
          </a:prstGeom>
          <a:noFill/>
        </p:spPr>
      </p:pic>
      <p:sp>
        <p:nvSpPr>
          <p:cNvPr id="6" name="Rectangle 5"/>
          <p:cNvSpPr/>
          <p:nvPr/>
        </p:nvSpPr>
        <p:spPr>
          <a:xfrm>
            <a:off x="457200" y="5791200"/>
            <a:ext cx="8229600" cy="461665"/>
          </a:xfrm>
          <a:prstGeom prst="rect">
            <a:avLst/>
          </a:prstGeom>
        </p:spPr>
        <p:txBody>
          <a:bodyPr wrap="square">
            <a:spAutoFit/>
          </a:bodyPr>
          <a:lstStyle/>
          <a:p>
            <a:pPr lvl="0" fontAlgn="base">
              <a:spcBef>
                <a:spcPct val="0"/>
              </a:spcBef>
              <a:spcAft>
                <a:spcPct val="0"/>
              </a:spcAft>
            </a:pPr>
            <a:r>
              <a:rPr lang="en-US" sz="1200" b="1" dirty="0" smtClean="0">
                <a:solidFill>
                  <a:srgbClr val="000000"/>
                </a:solidFill>
                <a:latin typeface="Calibri" pitchFamily="34" charset="0"/>
                <a:ea typeface="Times New Roman" pitchFamily="18" charset="0"/>
                <a:cs typeface="Calibri" pitchFamily="34" charset="0"/>
              </a:rPr>
              <a:t>Figure 5.1:  Left side, middle and right side of all the four rows shown above are Input Image, Actual Class and Predicted Class or Output respectively.</a:t>
            </a:r>
            <a:endParaRPr lang="en-US" sz="2000" dirty="0" smtClean="0">
              <a:latin typeface="Arial" pitchFamily="34" charset="0"/>
              <a:cs typeface="Arial" pitchFamily="34" charset="0"/>
            </a:endParaRPr>
          </a:p>
        </p:txBody>
      </p:sp>
    </p:spTree>
  </p:cSld>
  <p:clrMapOvr>
    <a:masterClrMapping/>
  </p:clrMapOvr>
  <p:transition advTm="42748"/>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Predictive Maintenance</a:t>
            </a:r>
            <a:endParaRPr lang="en-US" b="1" dirty="0"/>
          </a:p>
        </p:txBody>
      </p:sp>
      <p:sp>
        <p:nvSpPr>
          <p:cNvPr id="3" name="Content Placeholder 2"/>
          <p:cNvSpPr>
            <a:spLocks noGrp="1"/>
          </p:cNvSpPr>
          <p:nvPr>
            <p:ph sz="quarter" idx="1"/>
          </p:nvPr>
        </p:nvSpPr>
        <p:spPr>
          <a:xfrm>
            <a:off x="457200" y="1143000"/>
            <a:ext cx="8229600" cy="5013960"/>
          </a:xfrm>
        </p:spPr>
        <p:txBody>
          <a:bodyPr>
            <a:normAutofit/>
          </a:bodyPr>
          <a:lstStyle/>
          <a:p>
            <a:endParaRPr lang="en-US" sz="2000" b="1" dirty="0" smtClean="0"/>
          </a:p>
          <a:p>
            <a:r>
              <a:rPr lang="en-US" sz="2000" b="1" dirty="0" smtClean="0"/>
              <a:t>Predictive maintenance</a:t>
            </a:r>
            <a:r>
              <a:rPr lang="en-US" sz="2000" dirty="0" smtClean="0"/>
              <a:t> is the practice of determining the condition of equipment in order to estimate when maintenance should be performed.</a:t>
            </a:r>
            <a:endParaRPr lang="en-US" sz="2000" dirty="0"/>
          </a:p>
        </p:txBody>
      </p:sp>
      <p:sp>
        <p:nvSpPr>
          <p:cNvPr id="4" name="Title 1"/>
          <p:cNvSpPr txBox="1">
            <a:spLocks/>
          </p:cNvSpPr>
          <p:nvPr/>
        </p:nvSpPr>
        <p:spPr>
          <a:xfrm>
            <a:off x="609600" y="2819400"/>
            <a:ext cx="8229600" cy="990600"/>
          </a:xfrm>
          <a:prstGeom prst="rect">
            <a:avLst/>
          </a:prstGeom>
        </p:spPr>
        <p:txBody>
          <a:bodyPr vert="horz"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smtClean="0">
                <a:ln>
                  <a:noFill/>
                </a:ln>
                <a:solidFill>
                  <a:schemeClr val="tx2"/>
                </a:solidFill>
                <a:effectLst/>
                <a:uLnTx/>
                <a:uFillTx/>
                <a:latin typeface="+mj-lt"/>
                <a:ea typeface="+mj-ea"/>
                <a:cs typeface="+mj-cs"/>
              </a:rPr>
              <a:t>Problem Statement</a:t>
            </a:r>
            <a:endParaRPr kumimoji="0" lang="en-US" sz="3200" b="1" i="0" u="none" strike="noStrike" kern="1200" cap="none" spc="0" normalizeH="0" baseline="0" noProof="0" dirty="0">
              <a:ln>
                <a:noFill/>
              </a:ln>
              <a:solidFill>
                <a:schemeClr val="tx2"/>
              </a:solidFill>
              <a:effectLst/>
              <a:uLnTx/>
              <a:uFillTx/>
              <a:latin typeface="+mj-lt"/>
              <a:ea typeface="+mj-ea"/>
              <a:cs typeface="+mj-cs"/>
            </a:endParaRPr>
          </a:p>
        </p:txBody>
      </p:sp>
      <p:sp>
        <p:nvSpPr>
          <p:cNvPr id="5" name="Content Placeholder 2"/>
          <p:cNvSpPr txBox="1">
            <a:spLocks/>
          </p:cNvSpPr>
          <p:nvPr/>
        </p:nvSpPr>
        <p:spPr>
          <a:xfrm>
            <a:off x="457200" y="3962400"/>
            <a:ext cx="8229600" cy="152400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lang="en-US" sz="2000" dirty="0" smtClean="0"/>
              <a:t>D</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evelop</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an efficient predictive model on Turbofan Engine Degradation Simulation dataset to predict that which engine will need maintenance after 30 days.</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advTm="33798"/>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1048</TotalTime>
  <Words>942</Words>
  <Application>Microsoft Office PowerPoint</Application>
  <PresentationFormat>On-screen Show (4:3)</PresentationFormat>
  <Paragraphs>141</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Origin</vt:lpstr>
      <vt:lpstr>Predictive Maintenance for an Industrial Application</vt:lpstr>
      <vt:lpstr>Contents</vt:lpstr>
      <vt:lpstr>Introduction</vt:lpstr>
      <vt:lpstr>Slide 4</vt:lpstr>
      <vt:lpstr>Slide 5</vt:lpstr>
      <vt:lpstr>Traffic Sign Recognition</vt:lpstr>
      <vt:lpstr>Proposed Solution</vt:lpstr>
      <vt:lpstr>Results</vt:lpstr>
      <vt:lpstr>Predictive Maintenance</vt:lpstr>
      <vt:lpstr>Proposed Solution</vt:lpstr>
      <vt:lpstr>Slide 11</vt:lpstr>
      <vt:lpstr>Results</vt:lpstr>
      <vt:lpstr>Slide 13</vt:lpstr>
      <vt:lpstr>Voice Chatbot</vt:lpstr>
      <vt:lpstr>Logic used to develop Voice Chatbot</vt:lpstr>
      <vt:lpstr>Implementation and Results</vt:lpstr>
      <vt:lpstr>Slide 17</vt:lpstr>
      <vt:lpstr>Conclusion</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MOHAN KUMAR SAH</dc:creator>
  <cp:lastModifiedBy>MOHAN KUMAR SAH</cp:lastModifiedBy>
  <cp:revision>49</cp:revision>
  <dcterms:created xsi:type="dcterms:W3CDTF">2020-06-14T05:51:12Z</dcterms:created>
  <dcterms:modified xsi:type="dcterms:W3CDTF">2020-06-30T08:11:21Z</dcterms:modified>
</cp:coreProperties>
</file>