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3" r:id="rId8"/>
    <p:sldId id="276" r:id="rId9"/>
    <p:sldId id="277" r:id="rId10"/>
    <p:sldId id="264" r:id="rId11"/>
    <p:sldId id="274" r:id="rId12"/>
    <p:sldId id="278" r:id="rId13"/>
    <p:sldId id="265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9E0A-0789-4308-ACBE-3FF9FAB1B4B9}" type="datetimeFigureOut">
              <a:rPr lang="en-IN" smtClean="0"/>
              <a:pPr/>
              <a:t>27-11-2019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8E87-F826-4F24-8FFC-BA494A1D6A6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87576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9E0A-0789-4308-ACBE-3FF9FAB1B4B9}" type="datetimeFigureOut">
              <a:rPr lang="en-IN" smtClean="0"/>
              <a:pPr/>
              <a:t>27-11-2019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8E87-F826-4F24-8FFC-BA494A1D6A6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1213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9E0A-0789-4308-ACBE-3FF9FAB1B4B9}" type="datetimeFigureOut">
              <a:rPr lang="en-IN" smtClean="0"/>
              <a:pPr/>
              <a:t>27-11-2019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8E87-F826-4F24-8FFC-BA494A1D6A6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6444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9E0A-0789-4308-ACBE-3FF9FAB1B4B9}" type="datetimeFigureOut">
              <a:rPr lang="en-IN" smtClean="0"/>
              <a:pPr/>
              <a:t>27-11-2019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8E87-F826-4F24-8FFC-BA494A1D6A6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30054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9E0A-0789-4308-ACBE-3FF9FAB1B4B9}" type="datetimeFigureOut">
              <a:rPr lang="en-IN" smtClean="0"/>
              <a:pPr/>
              <a:t>27-11-2019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8E87-F826-4F24-8FFC-BA494A1D6A6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022080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9E0A-0789-4308-ACBE-3FF9FAB1B4B9}" type="datetimeFigureOut">
              <a:rPr lang="en-IN" smtClean="0"/>
              <a:pPr/>
              <a:t>27-11-2019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8E87-F826-4F24-8FFC-BA494A1D6A6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26370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9E0A-0789-4308-ACBE-3FF9FAB1B4B9}" type="datetimeFigureOut">
              <a:rPr lang="en-IN" smtClean="0"/>
              <a:pPr/>
              <a:t>27-11-2019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8E87-F826-4F24-8FFC-BA494A1D6A6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76052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9E0A-0789-4308-ACBE-3FF9FAB1B4B9}" type="datetimeFigureOut">
              <a:rPr lang="en-IN" smtClean="0"/>
              <a:pPr/>
              <a:t>27-11-2019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8E87-F826-4F24-8FFC-BA494A1D6A6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0533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9E0A-0789-4308-ACBE-3FF9FAB1B4B9}" type="datetimeFigureOut">
              <a:rPr lang="en-IN" smtClean="0"/>
              <a:pPr/>
              <a:t>27-11-2019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8E87-F826-4F24-8FFC-BA494A1D6A6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2129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9E0A-0789-4308-ACBE-3FF9FAB1B4B9}" type="datetimeFigureOut">
              <a:rPr lang="en-IN" smtClean="0"/>
              <a:pPr/>
              <a:t>27-11-2019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8E87-F826-4F24-8FFC-BA494A1D6A6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35886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9E0A-0789-4308-ACBE-3FF9FAB1B4B9}" type="datetimeFigureOut">
              <a:rPr lang="en-IN" smtClean="0"/>
              <a:pPr/>
              <a:t>27-11-2019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8E87-F826-4F24-8FFC-BA494A1D6A6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80121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9E0A-0789-4308-ACBE-3FF9FAB1B4B9}" type="datetimeFigureOut">
              <a:rPr lang="en-IN" smtClean="0"/>
              <a:pPr/>
              <a:t>27-11-2019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8E87-F826-4F24-8FFC-BA494A1D6A6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7647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9E0A-0789-4308-ACBE-3FF9FAB1B4B9}" type="datetimeFigureOut">
              <a:rPr lang="en-IN" smtClean="0"/>
              <a:pPr/>
              <a:t>27-11-2019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8E87-F826-4F24-8FFC-BA494A1D6A6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38711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9E0A-0789-4308-ACBE-3FF9FAB1B4B9}" type="datetimeFigureOut">
              <a:rPr lang="en-IN" smtClean="0"/>
              <a:pPr/>
              <a:t>27-11-2019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8E87-F826-4F24-8FFC-BA494A1D6A6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52430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9E0A-0789-4308-ACBE-3FF9FAB1B4B9}" type="datetimeFigureOut">
              <a:rPr lang="en-IN" smtClean="0"/>
              <a:pPr/>
              <a:t>27-11-2019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8E87-F826-4F24-8FFC-BA494A1D6A6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02991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9E0A-0789-4308-ACBE-3FF9FAB1B4B9}" type="datetimeFigureOut">
              <a:rPr lang="en-IN" smtClean="0"/>
              <a:pPr/>
              <a:t>27-11-2019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8E87-F826-4F24-8FFC-BA494A1D6A6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94562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39E0A-0789-4308-ACBE-3FF9FAB1B4B9}" type="datetimeFigureOut">
              <a:rPr lang="en-IN" smtClean="0"/>
              <a:pPr/>
              <a:t>27-11-2019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81A8E87-F826-4F24-8FFC-BA494A1D6A6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099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Presentation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u="sng" dirty="0" smtClean="0"/>
              <a:t>Industrial Summer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237824"/>
          </a:xfrm>
        </p:spPr>
        <p:txBody>
          <a:bodyPr>
            <a:normAutofit fontScale="92500" lnSpcReduction="10000"/>
          </a:bodyPr>
          <a:lstStyle/>
          <a:p>
            <a:endParaRPr lang="en-IN" dirty="0"/>
          </a:p>
          <a:p>
            <a:pPr algn="l"/>
            <a:r>
              <a:rPr lang="en-IN" b="1" u="sng" dirty="0" smtClean="0">
                <a:solidFill>
                  <a:schemeClr val="tx1"/>
                </a:solidFill>
              </a:rPr>
              <a:t>Presented By:</a:t>
            </a:r>
          </a:p>
          <a:p>
            <a:pPr algn="l"/>
            <a:r>
              <a:rPr lang="en-IN" b="1" dirty="0" smtClean="0">
                <a:solidFill>
                  <a:schemeClr val="tx1"/>
                </a:solidFill>
              </a:rPr>
              <a:t>Mohan Kumar </a:t>
            </a:r>
            <a:r>
              <a:rPr lang="en-IN" b="1" dirty="0" err="1" smtClean="0">
                <a:solidFill>
                  <a:schemeClr val="tx1"/>
                </a:solidFill>
              </a:rPr>
              <a:t>Sah</a:t>
            </a:r>
            <a:endParaRPr lang="en-IN" b="1" dirty="0" smtClean="0">
              <a:solidFill>
                <a:schemeClr val="tx1"/>
              </a:solidFill>
            </a:endParaRPr>
          </a:p>
          <a:p>
            <a:pPr algn="l"/>
            <a:r>
              <a:rPr lang="en-US" b="1" dirty="0" err="1" smtClean="0">
                <a:solidFill>
                  <a:schemeClr val="tx1"/>
                </a:solidFill>
              </a:rPr>
              <a:t>B.Tech</a:t>
            </a:r>
            <a:r>
              <a:rPr lang="en-US" b="1" dirty="0" smtClean="0">
                <a:solidFill>
                  <a:schemeClr val="tx1"/>
                </a:solidFill>
              </a:rPr>
              <a:t> (CSE dept. , 7</a:t>
            </a:r>
            <a:r>
              <a:rPr lang="en-US" b="1" baseline="30000" dirty="0" smtClean="0">
                <a:solidFill>
                  <a:schemeClr val="tx1"/>
                </a:solidFill>
              </a:rPr>
              <a:t>th</a:t>
            </a:r>
            <a:r>
              <a:rPr lang="en-US" b="1" dirty="0" smtClean="0">
                <a:solidFill>
                  <a:schemeClr val="tx1"/>
                </a:solidFill>
              </a:rPr>
              <a:t> Sem.)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Roll No: CSB16071</a:t>
            </a:r>
          </a:p>
          <a:p>
            <a:pPr algn="l"/>
            <a:r>
              <a:rPr lang="en-US" b="1" dirty="0" err="1" smtClean="0">
                <a:solidFill>
                  <a:schemeClr val="tx1"/>
                </a:solidFill>
              </a:rPr>
              <a:t>Tezpur</a:t>
            </a:r>
            <a:r>
              <a:rPr lang="en-US" b="1" dirty="0" smtClean="0">
                <a:solidFill>
                  <a:schemeClr val="tx1"/>
                </a:solidFill>
              </a:rPr>
              <a:t> Central University, </a:t>
            </a:r>
            <a:r>
              <a:rPr lang="en-US" b="1" dirty="0" err="1" smtClean="0">
                <a:solidFill>
                  <a:schemeClr val="tx1"/>
                </a:solidFill>
              </a:rPr>
              <a:t>Tezpur</a:t>
            </a:r>
            <a:r>
              <a:rPr lang="en-US" b="1" dirty="0" smtClean="0">
                <a:solidFill>
                  <a:schemeClr val="tx1"/>
                </a:solidFill>
              </a:rPr>
              <a:t>, Assam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4450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972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3256" y="425151"/>
            <a:ext cx="8339203" cy="53116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34852" y="1047464"/>
          <a:ext cx="9787942" cy="47908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346"/>
                <a:gridCol w="2344008"/>
                <a:gridCol w="2794715"/>
                <a:gridCol w="2560319"/>
                <a:gridCol w="1174554"/>
              </a:tblGrid>
              <a:tr h="4361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4361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Chicago Crime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Exploratory Data 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4361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Sales-Win-Loss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Creation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K-Nearest</a:t>
                      </a:r>
                      <a:r>
                        <a:rPr lang="en-US" baseline="0" dirty="0" smtClean="0"/>
                        <a:t> Neighbors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84.40 %</a:t>
                      </a:r>
                      <a:endParaRPr lang="en-US" dirty="0"/>
                    </a:p>
                  </a:txBody>
                  <a:tcPr/>
                </a:tc>
              </a:tr>
              <a:tr h="4361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Marketing Campaign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Exploratory Data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4361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Accounts Receivable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Exploratory Data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4294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Exploratory Data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4361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Automobile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Model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Linear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81.39 %</a:t>
                      </a:r>
                      <a:endParaRPr lang="en-US" dirty="0"/>
                    </a:p>
                  </a:txBody>
                  <a:tcPr/>
                </a:tc>
              </a:tr>
              <a:tr h="4361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Pima Indian Diabetes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Model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Logistic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81.17 %</a:t>
                      </a:r>
                      <a:endParaRPr lang="en-US" dirty="0"/>
                    </a:p>
                  </a:txBody>
                  <a:tcPr/>
                </a:tc>
              </a:tr>
              <a:tr h="4361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Rain in Australia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Model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84.34 %</a:t>
                      </a:r>
                      <a:endParaRPr lang="en-US" dirty="0"/>
                    </a:p>
                  </a:txBody>
                  <a:tcPr/>
                </a:tc>
              </a:tr>
              <a:tr h="4361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Financial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Model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90.92 %</a:t>
                      </a:r>
                      <a:endParaRPr lang="en-US" dirty="0"/>
                    </a:p>
                  </a:txBody>
                  <a:tcPr/>
                </a:tc>
              </a:tr>
              <a:tr h="4361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IPL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Exploratory Data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459857" y="190583"/>
            <a:ext cx="16715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iro.medium.com/max/2563/1*tpOZa-wju9pD-5vFd-Es-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575" y="845390"/>
            <a:ext cx="9182240" cy="5310246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0" y="216212"/>
            <a:ext cx="96520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Different algorithms are for different tasks, how to choose right 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68" y="609600"/>
            <a:ext cx="8859934" cy="6584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Talking </a:t>
            </a:r>
            <a:r>
              <a:rPr lang="en-US" dirty="0" err="1" smtClean="0"/>
              <a:t>Chatbot</a:t>
            </a:r>
            <a:r>
              <a:rPr lang="en-US" dirty="0" smtClean="0"/>
              <a:t> and </a:t>
            </a:r>
            <a:r>
              <a:rPr lang="en-US" dirty="0" err="1" smtClean="0"/>
              <a:t>Chatbot</a:t>
            </a:r>
            <a:r>
              <a:rPr lang="en-US" dirty="0" smtClean="0"/>
              <a:t> Corpus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188" y="1613140"/>
            <a:ext cx="9627080" cy="4615132"/>
          </a:xfrm>
        </p:spPr>
        <p:txBody>
          <a:bodyPr/>
          <a:lstStyle/>
          <a:p>
            <a:pPr>
              <a:buNone/>
            </a:pPr>
            <a:r>
              <a:rPr lang="en-US" b="1" u="sng" dirty="0" err="1" smtClean="0">
                <a:solidFill>
                  <a:schemeClr val="tx1"/>
                </a:solidFill>
              </a:rPr>
              <a:t>Chatbot</a:t>
            </a:r>
            <a:r>
              <a:rPr lang="en-US" b="1" dirty="0" smtClean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dirty="0" err="1" smtClean="0">
                <a:solidFill>
                  <a:schemeClr val="tx1"/>
                </a:solidFill>
              </a:rPr>
              <a:t>chatbot</a:t>
            </a:r>
            <a:r>
              <a:rPr lang="en-US" dirty="0" smtClean="0">
                <a:solidFill>
                  <a:schemeClr val="tx1"/>
                </a:solidFill>
              </a:rPr>
              <a:t> is artificial intelligence (AI) software that can simulate a conversation 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(or a chat) with a user in natural language through messaging applications, websites, and 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mobile apps or through the telephone.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b="1" u="sng" dirty="0" smtClean="0">
                <a:solidFill>
                  <a:schemeClr val="tx1"/>
                </a:solidFill>
              </a:rPr>
              <a:t>Talking </a:t>
            </a:r>
            <a:r>
              <a:rPr lang="en-US" b="1" u="sng" dirty="0" err="1" smtClean="0">
                <a:solidFill>
                  <a:schemeClr val="tx1"/>
                </a:solidFill>
              </a:rPr>
              <a:t>chatbot</a:t>
            </a:r>
            <a:r>
              <a:rPr lang="en-US" b="1" dirty="0" smtClean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</a:rPr>
              <a:t>It is similar to the </a:t>
            </a:r>
            <a:r>
              <a:rPr lang="en-US" dirty="0" err="1" smtClean="0">
                <a:solidFill>
                  <a:schemeClr val="tx1"/>
                </a:solidFill>
              </a:rPr>
              <a:t>chatbot</a:t>
            </a:r>
            <a:r>
              <a:rPr lang="en-US" dirty="0" smtClean="0">
                <a:solidFill>
                  <a:schemeClr val="tx1"/>
                </a:solidFill>
              </a:rPr>
              <a:t> only difference is that it takes voice as input 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and also gives voice as output.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 </a:t>
            </a:r>
          </a:p>
          <a:p>
            <a:pPr>
              <a:buNone/>
            </a:pPr>
            <a:r>
              <a:rPr lang="en-US" b="1" u="sng" dirty="0" err="1" smtClean="0">
                <a:solidFill>
                  <a:schemeClr val="tx1"/>
                </a:solidFill>
              </a:rPr>
              <a:t>Chatbot</a:t>
            </a:r>
            <a:r>
              <a:rPr lang="en-US" b="1" u="sng" dirty="0" smtClean="0">
                <a:solidFill>
                  <a:schemeClr val="tx1"/>
                </a:solidFill>
              </a:rPr>
              <a:t> Corpus</a:t>
            </a:r>
            <a:r>
              <a:rPr lang="en-US" b="1" dirty="0" smtClean="0">
                <a:solidFill>
                  <a:schemeClr val="tx1"/>
                </a:solidFill>
              </a:rPr>
              <a:t>:</a:t>
            </a:r>
            <a:r>
              <a:rPr lang="en-US" dirty="0" smtClean="0">
                <a:solidFill>
                  <a:schemeClr val="tx1"/>
                </a:solidFill>
              </a:rPr>
              <a:t> It is a corpus of dialog data that is included in the </a:t>
            </a:r>
            <a:r>
              <a:rPr lang="en-US" dirty="0" err="1" smtClean="0">
                <a:solidFill>
                  <a:schemeClr val="tx1"/>
                </a:solidFill>
              </a:rPr>
              <a:t>chatterbot</a:t>
            </a:r>
            <a:r>
              <a:rPr lang="en-US" dirty="0" smtClean="0">
                <a:solidFill>
                  <a:schemeClr val="tx1"/>
                </a:solidFill>
              </a:rPr>
              <a:t> module.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3374"/>
          </a:xfrm>
        </p:spPr>
        <p:txBody>
          <a:bodyPr/>
          <a:lstStyle/>
          <a:p>
            <a:r>
              <a:rPr lang="en-US" dirty="0" smtClean="0"/>
              <a:t>Implementation of Talking </a:t>
            </a:r>
            <a:r>
              <a:rPr lang="en-US" dirty="0" err="1" smtClean="0"/>
              <a:t>Chatbot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9623"/>
            <a:ext cx="10295466" cy="494293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</a:rPr>
              <a:t>Logic used to build the Talking </a:t>
            </a:r>
            <a:r>
              <a:rPr lang="en-US" b="1" dirty="0" err="1" smtClean="0">
                <a:solidFill>
                  <a:schemeClr val="tx1"/>
                </a:solidFill>
              </a:rPr>
              <a:t>Chatbot</a:t>
            </a:r>
            <a:r>
              <a:rPr lang="en-US" b="1" dirty="0" smtClean="0">
                <a:solidFill>
                  <a:schemeClr val="tx1"/>
                </a:solidFill>
              </a:rPr>
              <a:t>: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I developed my own logic to build the Talking </a:t>
            </a:r>
            <a:r>
              <a:rPr lang="en-US" dirty="0" err="1" smtClean="0">
                <a:solidFill>
                  <a:schemeClr val="tx1"/>
                </a:solidFill>
              </a:rPr>
              <a:t>Chatbot</a:t>
            </a:r>
            <a:r>
              <a:rPr lang="en-US" dirty="0" smtClean="0">
                <a:solidFill>
                  <a:schemeClr val="tx1"/>
                </a:solidFill>
              </a:rPr>
              <a:t> which mainly consist of three steps :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First we have to develop a </a:t>
            </a:r>
            <a:r>
              <a:rPr lang="en-US" dirty="0" err="1" smtClean="0">
                <a:solidFill>
                  <a:schemeClr val="tx1"/>
                </a:solidFill>
              </a:rPr>
              <a:t>chatbot</a:t>
            </a:r>
            <a:r>
              <a:rPr lang="en-US" dirty="0" smtClean="0">
                <a:solidFill>
                  <a:schemeClr val="tx1"/>
                </a:solidFill>
              </a:rPr>
              <a:t> which can take a text and reply with a text (Used in step 2).</a:t>
            </a:r>
          </a:p>
          <a:p>
            <a:pPr lvl="0">
              <a:buNone/>
            </a:pPr>
            <a:r>
              <a:rPr lang="en-US" dirty="0" smtClean="0">
                <a:solidFill>
                  <a:schemeClr val="tx1"/>
                </a:solidFill>
              </a:rPr>
              <a:t>		1. Converting the speech (user voice) into text</a:t>
            </a:r>
          </a:p>
          <a:p>
            <a:pPr lvl="0">
              <a:buNone/>
            </a:pPr>
            <a:r>
              <a:rPr lang="en-US" dirty="0" smtClean="0">
                <a:solidFill>
                  <a:schemeClr val="tx1"/>
                </a:solidFill>
              </a:rPr>
              <a:t>			Here first we recognize the voice of the user which is the input of the Talking </a:t>
            </a:r>
            <a:r>
              <a:rPr lang="en-US" dirty="0" err="1" smtClean="0">
                <a:solidFill>
                  <a:schemeClr val="tx1"/>
                </a:solidFill>
              </a:rPr>
              <a:t>Chatbot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lvl="0">
              <a:buNone/>
            </a:pPr>
            <a:r>
              <a:rPr lang="en-US" dirty="0" smtClean="0">
                <a:solidFill>
                  <a:schemeClr val="tx1"/>
                </a:solidFill>
              </a:rPr>
              <a:t>			and after we convert the voice into string (text) for the next step.</a:t>
            </a:r>
          </a:p>
          <a:p>
            <a:pPr lvl="0">
              <a:buNone/>
            </a:pPr>
            <a:r>
              <a:rPr lang="en-US" dirty="0" smtClean="0">
                <a:solidFill>
                  <a:schemeClr val="tx1"/>
                </a:solidFill>
              </a:rPr>
              <a:t>		2. Feed the text to </a:t>
            </a:r>
            <a:r>
              <a:rPr lang="en-US" dirty="0" err="1" smtClean="0">
                <a:solidFill>
                  <a:schemeClr val="tx1"/>
                </a:solidFill>
              </a:rPr>
              <a:t>chatbot</a:t>
            </a:r>
            <a:r>
              <a:rPr lang="en-US" dirty="0" smtClean="0">
                <a:solidFill>
                  <a:schemeClr val="tx1"/>
                </a:solidFill>
              </a:rPr>
              <a:t> which will give a reply to that text</a:t>
            </a:r>
          </a:p>
          <a:p>
            <a:pPr lvl="0">
              <a:buNone/>
            </a:pPr>
            <a:r>
              <a:rPr lang="en-US" dirty="0" smtClean="0">
                <a:solidFill>
                  <a:schemeClr val="tx1"/>
                </a:solidFill>
              </a:rPr>
              <a:t>		3. Converting the reply into speech (</a:t>
            </a:r>
            <a:r>
              <a:rPr lang="en-US" dirty="0" err="1" smtClean="0">
                <a:solidFill>
                  <a:schemeClr val="tx1"/>
                </a:solidFill>
              </a:rPr>
              <a:t>chatbot</a:t>
            </a:r>
            <a:r>
              <a:rPr lang="en-US" dirty="0" smtClean="0">
                <a:solidFill>
                  <a:schemeClr val="tx1"/>
                </a:solidFill>
              </a:rPr>
              <a:t> voice)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		Here we convert the text again to voice which is the output of the Talking </a:t>
            </a:r>
            <a:r>
              <a:rPr lang="en-US" dirty="0" err="1" smtClean="0">
                <a:solidFill>
                  <a:schemeClr val="tx1"/>
                </a:solidFill>
              </a:rPr>
              <a:t>Chatbot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In python code I put these three steps in a infinite while loop and set a condition that if user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say “bye” then loop breaks and program terminates.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949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699" y="690113"/>
            <a:ext cx="7565365" cy="948906"/>
          </a:xfrm>
          <a:prstGeom prst="rect">
            <a:avLst/>
          </a:prstGeom>
        </p:spPr>
      </p:pic>
      <p:pic>
        <p:nvPicPr>
          <p:cNvPr id="3" name="Picture 2" descr="Screenshot (948)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8687" y="2147977"/>
            <a:ext cx="7651630" cy="4511615"/>
          </a:xfrm>
          <a:prstGeom prst="rect">
            <a:avLst/>
          </a:prstGeom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1216325" y="365583"/>
            <a:ext cx="63145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  Importing necessary packages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1190446" y="1806173"/>
            <a:ext cx="673147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Chatbot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which can take the text and reply with text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147979" y="241203"/>
            <a:ext cx="7620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Talking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Chatbot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 descr="Screenshot (974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3799" y="569048"/>
            <a:ext cx="7751024" cy="62064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7109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302589"/>
            <a:ext cx="9337935" cy="512409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During the internship period of two months (01</a:t>
            </a:r>
            <a:r>
              <a:rPr lang="en-US" baseline="30000" dirty="0" smtClean="0">
                <a:solidFill>
                  <a:schemeClr val="tx1"/>
                </a:solidFill>
              </a:rPr>
              <a:t>st</a:t>
            </a:r>
            <a:r>
              <a:rPr lang="en-US" dirty="0" smtClean="0">
                <a:solidFill>
                  <a:schemeClr val="tx1"/>
                </a:solidFill>
              </a:rPr>
              <a:t> June, 2019 to 01</a:t>
            </a:r>
            <a:r>
              <a:rPr lang="en-US" baseline="30000" dirty="0" smtClean="0">
                <a:solidFill>
                  <a:schemeClr val="tx1"/>
                </a:solidFill>
              </a:rPr>
              <a:t>st</a:t>
            </a:r>
            <a:r>
              <a:rPr lang="en-US" dirty="0" smtClean="0">
                <a:solidFill>
                  <a:schemeClr val="tx1"/>
                </a:solidFill>
              </a:rPr>
              <a:t> Aug, 2019), I learned a lot in the field of Machine Learning, Deep Learning and Data Science. I learned something which I never learned before.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Apart from knowledge, I earned good industrial experiences. I learned how to deal with pressure that we are normally facing in office. I learned how to deal with clients and how to talk with clients on any projects.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Since I was asked to guide and help some students in their projects, I also gained mentoring experiences. By talking to students or clearing doubts of students, I learned how to teach or guide someone or help someone in their projects. I also developed my communication skills.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At last I would like to inform you that I was successfully delivering my work whether it was about working on projects or mentoring the students. I successfully completed all the work assigned by company on time.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On last day of Internship, Director of the company provided me the </a:t>
            </a:r>
            <a:r>
              <a:rPr lang="en-US" b="1" dirty="0" smtClean="0">
                <a:solidFill>
                  <a:schemeClr val="tx1"/>
                </a:solidFill>
              </a:rPr>
              <a:t>Certificate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b="1" dirty="0" smtClean="0">
                <a:solidFill>
                  <a:schemeClr val="tx1"/>
                </a:solidFill>
              </a:rPr>
              <a:t>Recommendation Letter</a:t>
            </a:r>
            <a:r>
              <a:rPr lang="en-US" dirty="0" smtClean="0">
                <a:solidFill>
                  <a:schemeClr val="tx1"/>
                </a:solidFill>
              </a:rPr>
              <a:t> for my work and said I did well and he was happy with my work.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2989"/>
          </a:xfrm>
        </p:spPr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397479"/>
            <a:ext cx="9855519" cy="4839419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en-US" sz="2300" dirty="0" smtClean="0">
                <a:solidFill>
                  <a:schemeClr val="tx1"/>
                </a:solidFill>
              </a:rPr>
              <a:t>https://botpress.io/learn/what-and-why</a:t>
            </a:r>
          </a:p>
          <a:p>
            <a:pPr lvl="0"/>
            <a:r>
              <a:rPr lang="en-US" sz="2300" dirty="0" smtClean="0">
                <a:solidFill>
                  <a:schemeClr val="tx1"/>
                </a:solidFill>
              </a:rPr>
              <a:t>https://expertsystem.com/chatbot/</a:t>
            </a:r>
          </a:p>
          <a:p>
            <a:pPr lvl="0"/>
            <a:r>
              <a:rPr lang="en-US" sz="2300" dirty="0" smtClean="0">
                <a:solidFill>
                  <a:schemeClr val="tx1"/>
                </a:solidFill>
              </a:rPr>
              <a:t>https://chatterbot.readthedocs.io/en/stable/</a:t>
            </a:r>
          </a:p>
          <a:p>
            <a:pPr lvl="0"/>
            <a:r>
              <a:rPr lang="en-US" sz="2300" dirty="0" smtClean="0">
                <a:solidFill>
                  <a:schemeClr val="tx1"/>
                </a:solidFill>
              </a:rPr>
              <a:t>https://towardsdatascience.com/understanding-feature-engineering-part-2-categorical-data-f54324193e63</a:t>
            </a:r>
          </a:p>
          <a:p>
            <a:pPr lvl="0"/>
            <a:r>
              <a:rPr lang="en-US" sz="2300" dirty="0" smtClean="0">
                <a:solidFill>
                  <a:schemeClr val="tx1"/>
                </a:solidFill>
              </a:rPr>
              <a:t>https://blog.myyellowroad.com/using-categorical-data-in-machine-learning-with-python-from-dummy-variables-to-deep-category-66041f734512</a:t>
            </a:r>
          </a:p>
          <a:p>
            <a:pPr lvl="0"/>
            <a:r>
              <a:rPr lang="en-US" sz="2300" dirty="0" smtClean="0">
                <a:solidFill>
                  <a:schemeClr val="tx1"/>
                </a:solidFill>
              </a:rPr>
              <a:t>https://www.analyticsvidhya.com/blog/2016/12/introduction-to-feature-selection-methods-with-an-example-or-how-to-select-the-right-variables/</a:t>
            </a:r>
          </a:p>
          <a:p>
            <a:pPr lvl="0"/>
            <a:r>
              <a:rPr lang="en-US" sz="2300" dirty="0" smtClean="0">
                <a:solidFill>
                  <a:schemeClr val="tx1"/>
                </a:solidFill>
              </a:rPr>
              <a:t>http://www.statgraphics.com/exploratory-data-analysis</a:t>
            </a:r>
          </a:p>
          <a:p>
            <a:pPr lvl="0"/>
            <a:r>
              <a:rPr lang="en-US" sz="2300" dirty="0" smtClean="0">
                <a:solidFill>
                  <a:schemeClr val="tx1"/>
                </a:solidFill>
              </a:rPr>
              <a:t>https://medium.com/datadriveninvestor/build-your-first-chatbot-in-10-lines-of-code-88c4f15e39c9</a:t>
            </a:r>
          </a:p>
          <a:p>
            <a:pPr lvl="0"/>
            <a:r>
              <a:rPr lang="en-US" sz="2300" dirty="0" smtClean="0">
                <a:solidFill>
                  <a:schemeClr val="tx1"/>
                </a:solidFill>
              </a:rPr>
              <a:t>https://chatterbot.readthedocs.io/en/stable/corpus.html</a:t>
            </a:r>
          </a:p>
          <a:p>
            <a:pPr lvl="0"/>
            <a:r>
              <a:rPr lang="en-US" sz="2300" dirty="0" smtClean="0">
                <a:solidFill>
                  <a:schemeClr val="tx1"/>
                </a:solidFill>
              </a:rPr>
              <a:t>https://www.geeksforgeeks.org/ml-linear-regression/</a:t>
            </a:r>
          </a:p>
          <a:p>
            <a:pPr lvl="0"/>
            <a:r>
              <a:rPr lang="en-US" sz="2300" dirty="0" smtClean="0">
                <a:solidFill>
                  <a:schemeClr val="tx1"/>
                </a:solidFill>
              </a:rPr>
              <a:t>https://towardsdatascience.com/introduction-to-machine-learning-algorithms-linear-regression-14c4e325882a</a:t>
            </a:r>
          </a:p>
          <a:p>
            <a:pPr lvl="0"/>
            <a:r>
              <a:rPr lang="en-US" sz="2300" dirty="0" smtClean="0">
                <a:solidFill>
                  <a:schemeClr val="tx1"/>
                </a:solidFill>
              </a:rPr>
              <a:t>https://towardsdatascience.com/introduction-to-logistic-regression-66248243c148</a:t>
            </a:r>
          </a:p>
          <a:p>
            <a:pPr lvl="0"/>
            <a:r>
              <a:rPr lang="en-US" sz="2300" dirty="0" smtClean="0">
                <a:solidFill>
                  <a:schemeClr val="tx1"/>
                </a:solidFill>
              </a:rPr>
              <a:t>https://www.geeksforgeeks.org/k-nearest-neighbours/</a:t>
            </a:r>
          </a:p>
          <a:p>
            <a:pPr lvl="0"/>
            <a:r>
              <a:rPr lang="en-US" sz="2300" dirty="0" smtClean="0">
                <a:solidFill>
                  <a:schemeClr val="tx1"/>
                </a:solidFill>
              </a:rPr>
              <a:t>https://www.kdnuggets.com/2018/05/general-approaches-machine-learning-process.html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19245" y="2587924"/>
            <a:ext cx="498606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 smtClean="0">
                <a:latin typeface="Algerian" pitchFamily="82" charset="0"/>
              </a:rPr>
              <a:t>Thank You</a:t>
            </a:r>
            <a:endParaRPr lang="en-US" sz="6600" b="1" dirty="0"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6121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4128"/>
            <a:ext cx="8596668" cy="4488608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About the Company “</a:t>
            </a:r>
            <a:r>
              <a:rPr lang="en-US" dirty="0" err="1" smtClean="0">
                <a:solidFill>
                  <a:schemeClr val="tx1"/>
                </a:solidFill>
              </a:rPr>
              <a:t>TechTrunk</a:t>
            </a:r>
            <a:r>
              <a:rPr lang="en-US" dirty="0" smtClean="0">
                <a:solidFill>
                  <a:schemeClr val="tx1"/>
                </a:solidFill>
              </a:rPr>
              <a:t> Venture Private Limited”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Description of Internship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Datasets and Objectives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Methodology of Implementing ML algorithms on different datasets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Talking </a:t>
            </a:r>
            <a:r>
              <a:rPr lang="en-US" dirty="0" err="1" smtClean="0">
                <a:solidFill>
                  <a:schemeClr val="tx1"/>
                </a:solidFill>
              </a:rPr>
              <a:t>Chatbot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dirty="0" err="1" smtClean="0">
                <a:solidFill>
                  <a:schemeClr val="tx1"/>
                </a:solidFill>
              </a:rPr>
              <a:t>Chatbot</a:t>
            </a:r>
            <a:r>
              <a:rPr lang="en-US" dirty="0" smtClean="0">
                <a:solidFill>
                  <a:schemeClr val="tx1"/>
                </a:solidFill>
              </a:rPr>
              <a:t> Corpus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Implementation of Talking </a:t>
            </a:r>
            <a:r>
              <a:rPr lang="en-US" dirty="0" err="1" smtClean="0">
                <a:solidFill>
                  <a:schemeClr val="tx1"/>
                </a:solidFill>
              </a:rPr>
              <a:t>Chatbot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Conclusion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Bibliography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170" y="609600"/>
            <a:ext cx="8238832" cy="753374"/>
          </a:xfrm>
        </p:spPr>
        <p:txBody>
          <a:bodyPr/>
          <a:lstStyle/>
          <a:p>
            <a:r>
              <a:rPr lang="en-US" dirty="0" err="1" smtClean="0"/>
              <a:t>TechTrunk</a:t>
            </a:r>
            <a:r>
              <a:rPr lang="en-US" dirty="0" smtClean="0"/>
              <a:t> Venture Private Limited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707" y="1604514"/>
            <a:ext cx="8941119" cy="50292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tx1"/>
                </a:solidFill>
              </a:rPr>
              <a:t>TechTrunk</a:t>
            </a:r>
            <a:r>
              <a:rPr lang="en-US" dirty="0" smtClean="0">
                <a:solidFill>
                  <a:schemeClr val="tx1"/>
                </a:solidFill>
              </a:rPr>
              <a:t> Venture Private Limited is a company which provides online courses on Artificial Intelligence, Machine Learning, Deep Learning and Internet Of Thing.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It also provides online classes through live LED classes and regular class rooms by working professionals and consultants from renowned organizations processing over a decade of experiences.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It also provides workshops on University level and delivers workshops across the country.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It also organize summer and winter training on Artificial Intelligence, Machine Learning, Deep Learning and Internet Of Thing during summer and winter vacation respectively.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It also enables it trainers to work on different IT projects ensuring they gain real time industry experience that helps it to deliver the high quality training.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947" y="609600"/>
            <a:ext cx="8834055" cy="667109"/>
          </a:xfrm>
        </p:spPr>
        <p:txBody>
          <a:bodyPr/>
          <a:lstStyle/>
          <a:p>
            <a:r>
              <a:rPr lang="en-US" dirty="0" smtClean="0"/>
              <a:t>Internship Description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947" y="1319842"/>
            <a:ext cx="10877910" cy="521035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u="sng" dirty="0" smtClean="0">
                <a:solidFill>
                  <a:schemeClr val="tx1"/>
                </a:solidFill>
              </a:rPr>
              <a:t>Post</a:t>
            </a:r>
            <a:r>
              <a:rPr lang="en-US" b="1" dirty="0" smtClean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</a:rPr>
              <a:t>Artificial Intelligence and Machine Learning Intern				</a:t>
            </a:r>
            <a:r>
              <a:rPr lang="en-US" b="1" u="sng" dirty="0" smtClean="0">
                <a:solidFill>
                  <a:schemeClr val="tx1"/>
                </a:solidFill>
              </a:rPr>
              <a:t>Guide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err="1" smtClean="0">
                <a:solidFill>
                  <a:schemeClr val="tx1"/>
                </a:solidFill>
              </a:rPr>
              <a:t>Sobin</a:t>
            </a:r>
            <a:r>
              <a:rPr lang="en-US" dirty="0" smtClean="0">
                <a:solidFill>
                  <a:schemeClr val="tx1"/>
                </a:solidFill>
              </a:rPr>
              <a:t> Sunny</a:t>
            </a:r>
          </a:p>
          <a:p>
            <a:pPr>
              <a:buNone/>
            </a:pPr>
            <a:endParaRPr lang="en-US" sz="1100" b="1" u="sng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b="1" u="sng" dirty="0" smtClean="0">
                <a:solidFill>
                  <a:schemeClr val="tx1"/>
                </a:solidFill>
              </a:rPr>
              <a:t>Job Assigned:</a:t>
            </a:r>
            <a:endParaRPr lang="en-US" dirty="0" smtClean="0">
              <a:solidFill>
                <a:schemeClr val="tx1"/>
              </a:solidFill>
            </a:endParaRPr>
          </a:p>
          <a:p>
            <a:pPr lvl="0"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Asked to explore about the concepts like Feature Engineering, Feature Selection, and Exploratory Data Analysis.</a:t>
            </a:r>
          </a:p>
          <a:p>
            <a:pPr lvl="0"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Asked to analyze 10 different data sets using the mentioned concepts and create machine learning model 		        on these data sets.</a:t>
            </a:r>
          </a:p>
          <a:p>
            <a:pPr lvl="0"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Asked to assign one of the above data set for analysis and model creation to students who came for training in the company and guide them in their work.</a:t>
            </a:r>
          </a:p>
          <a:p>
            <a:pPr lvl="0"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Asked to build a Talking Chat </a:t>
            </a:r>
            <a:r>
              <a:rPr lang="en-US" sz="1600" dirty="0" err="1" smtClean="0">
                <a:solidFill>
                  <a:schemeClr val="tx1"/>
                </a:solidFill>
              </a:rPr>
              <a:t>bot</a:t>
            </a:r>
            <a:r>
              <a:rPr lang="en-US" sz="1600" dirty="0" smtClean="0">
                <a:solidFill>
                  <a:schemeClr val="tx1"/>
                </a:solidFill>
              </a:rPr>
              <a:t> using corpus data set.</a:t>
            </a:r>
          </a:p>
          <a:p>
            <a:pPr lvl="0">
              <a:buFont typeface="+mj-lt"/>
              <a:buAutoNum type="arabicPeriod"/>
            </a:pPr>
            <a:endParaRPr lang="en-US" sz="1100" dirty="0" smtClean="0">
              <a:solidFill>
                <a:schemeClr val="tx1"/>
              </a:solidFill>
            </a:endParaRPr>
          </a:p>
          <a:p>
            <a:pPr lvl="0">
              <a:buNone/>
            </a:pPr>
            <a:r>
              <a:rPr lang="en-US" b="1" u="sng" dirty="0" smtClean="0">
                <a:solidFill>
                  <a:schemeClr val="tx1"/>
                </a:solidFill>
              </a:rPr>
              <a:t>Software Required:</a:t>
            </a:r>
            <a:endParaRPr lang="en-US" sz="1200" u="sng" dirty="0" smtClean="0">
              <a:solidFill>
                <a:schemeClr val="tx1"/>
              </a:solidFill>
            </a:endParaRPr>
          </a:p>
          <a:p>
            <a:pPr lvl="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Anaconda, Jupyter Notebooks</a:t>
            </a:r>
          </a:p>
          <a:p>
            <a:pPr lvl="0"/>
            <a:endParaRPr lang="en-US" sz="1100" b="1" u="sng" dirty="0" smtClean="0">
              <a:solidFill>
                <a:schemeClr val="tx1"/>
              </a:solidFill>
            </a:endParaRPr>
          </a:p>
          <a:p>
            <a:pPr lvl="0">
              <a:buNone/>
            </a:pPr>
            <a:r>
              <a:rPr lang="en-US" b="1" u="sng" dirty="0" smtClean="0">
                <a:solidFill>
                  <a:schemeClr val="tx1"/>
                </a:solidFill>
              </a:rPr>
              <a:t>Language &amp; Libraries Required:</a:t>
            </a:r>
            <a:endParaRPr lang="en-US" sz="1200" u="sng" dirty="0" smtClean="0">
              <a:solidFill>
                <a:schemeClr val="tx1"/>
              </a:solidFill>
            </a:endParaRPr>
          </a:p>
          <a:p>
            <a:pPr lvl="0"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</a:rPr>
              <a:t>Python</a:t>
            </a:r>
            <a:r>
              <a:rPr lang="en-US" dirty="0" smtClean="0">
                <a:solidFill>
                  <a:schemeClr val="tx1"/>
                </a:solidFill>
              </a:rPr>
              <a:t> programming language.</a:t>
            </a:r>
          </a:p>
          <a:p>
            <a:pPr lvl="0"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</a:rPr>
              <a:t>Libraries: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numpy</a:t>
            </a:r>
            <a:r>
              <a:rPr lang="en-US" dirty="0" smtClean="0">
                <a:solidFill>
                  <a:schemeClr val="tx1"/>
                </a:solidFill>
              </a:rPr>
              <a:t>, pandas, </a:t>
            </a:r>
            <a:r>
              <a:rPr lang="en-US" dirty="0" err="1" smtClean="0">
                <a:solidFill>
                  <a:schemeClr val="tx1"/>
                </a:solidFill>
              </a:rPr>
              <a:t>sklearn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matplotlib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seaborn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speech_recognition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chatterbot</a:t>
            </a:r>
            <a:r>
              <a:rPr lang="en-US" dirty="0" smtClean="0">
                <a:solidFill>
                  <a:schemeClr val="tx1"/>
                </a:solidFill>
              </a:rPr>
              <a:t>, pyttsx3, </a:t>
            </a:r>
            <a:r>
              <a:rPr lang="en-US" dirty="0" err="1" smtClean="0">
                <a:solidFill>
                  <a:schemeClr val="tx1"/>
                </a:solidFill>
              </a:rPr>
              <a:t>PyAudio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5736"/>
          </a:xfrm>
        </p:spPr>
        <p:txBody>
          <a:bodyPr/>
          <a:lstStyle/>
          <a:p>
            <a:r>
              <a:rPr lang="en-US" dirty="0" smtClean="0"/>
              <a:t>Datasets with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7864"/>
            <a:ext cx="9087768" cy="5149969"/>
          </a:xfrm>
        </p:spPr>
        <p:txBody>
          <a:bodyPr>
            <a:normAutofit fontScale="92500" lnSpcReduction="10000"/>
          </a:bodyPr>
          <a:lstStyle/>
          <a:p>
            <a:pPr lvl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1.	</a:t>
            </a:r>
            <a:r>
              <a:rPr lang="en-US" b="1" u="sng" dirty="0" smtClean="0">
                <a:solidFill>
                  <a:schemeClr val="tx1"/>
                </a:solidFill>
              </a:rPr>
              <a:t>Chicago Crime Dataset</a:t>
            </a:r>
            <a:r>
              <a:rPr lang="en-US" u="sng" dirty="0" smtClean="0">
                <a:solidFill>
                  <a:schemeClr val="tx1"/>
                </a:solidFill>
              </a:rPr>
              <a:t> </a:t>
            </a:r>
          </a:p>
          <a:p>
            <a:pPr lvl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	Objective: </a:t>
            </a:r>
            <a:r>
              <a:rPr lang="en-US" dirty="0" smtClean="0">
                <a:solidFill>
                  <a:schemeClr val="tx1"/>
                </a:solidFill>
              </a:rPr>
              <a:t>Explore the data, and provide insights and forecasts about crimes in Chicago.</a:t>
            </a:r>
          </a:p>
          <a:p>
            <a:pPr>
              <a:buFont typeface="+mj-lt"/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lvl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2.	</a:t>
            </a:r>
            <a:r>
              <a:rPr lang="en-US" b="1" u="sng" dirty="0" smtClean="0">
                <a:solidFill>
                  <a:schemeClr val="tx1"/>
                </a:solidFill>
              </a:rPr>
              <a:t>Sales-Win-Loss Dataset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</a:rPr>
              <a:t>	Objective:</a:t>
            </a:r>
            <a:r>
              <a:rPr lang="en-US" dirty="0" smtClean="0">
                <a:solidFill>
                  <a:schemeClr val="tx1"/>
                </a:solidFill>
              </a:rPr>
              <a:t> Explore, analyze data and build a predictive model to tell us which sales campaign will result in a loss and which will result in a win.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 </a:t>
            </a:r>
          </a:p>
          <a:p>
            <a:pPr lvl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3.	</a:t>
            </a:r>
            <a:r>
              <a:rPr lang="en-US" b="1" u="sng" dirty="0" smtClean="0">
                <a:solidFill>
                  <a:schemeClr val="tx1"/>
                </a:solidFill>
              </a:rPr>
              <a:t>Marketing Campaign Dataset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</a:rPr>
              <a:t>	Objective:</a:t>
            </a:r>
            <a:r>
              <a:rPr lang="en-US" dirty="0" smtClean="0">
                <a:solidFill>
                  <a:schemeClr val="tx1"/>
                </a:solidFill>
              </a:rPr>
              <a:t> Analyze test market campaigns based on responses, revenue and other key metrics. Predict who will respond to which campaign by which channel and why.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 </a:t>
            </a:r>
          </a:p>
          <a:p>
            <a:pPr lvl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4.	</a:t>
            </a:r>
            <a:r>
              <a:rPr lang="en-US" b="1" u="sng" dirty="0" smtClean="0">
                <a:solidFill>
                  <a:schemeClr val="tx1"/>
                </a:solidFill>
              </a:rPr>
              <a:t>Accounts Receivable Dataset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</a:rPr>
              <a:t>	Objective:</a:t>
            </a:r>
            <a:r>
              <a:rPr lang="en-US" dirty="0" smtClean="0">
                <a:solidFill>
                  <a:schemeClr val="tx1"/>
                </a:solidFill>
              </a:rPr>
              <a:t> Understand the factors of successful collection efforts. You can Predict which customers will pay fastest and recover more money and improve collections efficiency.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8958" y="448574"/>
            <a:ext cx="1003252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None/>
            </a:pPr>
            <a:r>
              <a:rPr lang="en-US" b="1" dirty="0" smtClean="0"/>
              <a:t>5. </a:t>
            </a:r>
            <a:r>
              <a:rPr lang="en-US" b="1" u="sng" dirty="0" smtClean="0"/>
              <a:t>Tips Dataset</a:t>
            </a:r>
          </a:p>
          <a:p>
            <a:pPr>
              <a:buNone/>
            </a:pPr>
            <a:r>
              <a:rPr lang="en-US" b="1" dirty="0" smtClean="0"/>
              <a:t>    Objective:</a:t>
            </a:r>
            <a:r>
              <a:rPr lang="en-US" dirty="0" smtClean="0"/>
              <a:t> Explore the dataset, and extract useful information from the dataset.</a:t>
            </a:r>
          </a:p>
          <a:p>
            <a:pPr>
              <a:buNone/>
            </a:pPr>
            <a:endParaRPr lang="en-US" b="1" dirty="0" smtClean="0"/>
          </a:p>
          <a:p>
            <a:pPr lvl="0"/>
            <a:r>
              <a:rPr lang="en-US" b="1" dirty="0" smtClean="0"/>
              <a:t>6. </a:t>
            </a:r>
            <a:r>
              <a:rPr lang="en-US" b="1" u="sng" dirty="0" smtClean="0"/>
              <a:t>Automobile Dataset</a:t>
            </a:r>
            <a:r>
              <a:rPr lang="en-US" dirty="0" smtClean="0"/>
              <a:t> </a:t>
            </a:r>
          </a:p>
          <a:p>
            <a:r>
              <a:rPr lang="en-US" b="1" dirty="0" smtClean="0"/>
              <a:t>    Objective</a:t>
            </a:r>
            <a:r>
              <a:rPr lang="en-US" dirty="0" smtClean="0"/>
              <a:t>: Explore dataset, do feature selection process and predict price of vehicle or car.</a:t>
            </a:r>
          </a:p>
          <a:p>
            <a:r>
              <a:rPr lang="en-US" dirty="0" smtClean="0"/>
              <a:t> </a:t>
            </a:r>
          </a:p>
          <a:p>
            <a:pPr lvl="0"/>
            <a:r>
              <a:rPr lang="en-US" b="1" dirty="0" smtClean="0"/>
              <a:t>7. </a:t>
            </a:r>
            <a:r>
              <a:rPr lang="en-US" b="1" u="sng" dirty="0" smtClean="0"/>
              <a:t>Pima Indians diabetes Dataset</a:t>
            </a:r>
            <a:r>
              <a:rPr lang="en-US" dirty="0" smtClean="0"/>
              <a:t> </a:t>
            </a:r>
          </a:p>
          <a:p>
            <a:r>
              <a:rPr lang="en-US" b="1" dirty="0" smtClean="0"/>
              <a:t>    Objective:</a:t>
            </a:r>
            <a:r>
              <a:rPr lang="en-US" dirty="0" smtClean="0"/>
              <a:t> Explore dataset and diagnostically predict whether or not a patient has diabetes,  </a:t>
            </a:r>
          </a:p>
          <a:p>
            <a:r>
              <a:rPr lang="en-US" dirty="0" smtClean="0"/>
              <a:t>    based on certain diagnostic measurements included in the dataset.</a:t>
            </a:r>
          </a:p>
          <a:p>
            <a:r>
              <a:rPr lang="en-US" dirty="0" smtClean="0"/>
              <a:t> </a:t>
            </a:r>
          </a:p>
          <a:p>
            <a:pPr lvl="0"/>
            <a:r>
              <a:rPr lang="en-US" b="1" dirty="0" smtClean="0"/>
              <a:t>8. </a:t>
            </a:r>
            <a:r>
              <a:rPr lang="en-US" b="1" u="sng" dirty="0" smtClean="0"/>
              <a:t>Rain in Australia Dataset</a:t>
            </a:r>
            <a:r>
              <a:rPr lang="en-US" dirty="0" smtClean="0"/>
              <a:t> </a:t>
            </a:r>
          </a:p>
          <a:p>
            <a:r>
              <a:rPr lang="en-US" b="1" dirty="0" smtClean="0"/>
              <a:t>    Objective:</a:t>
            </a:r>
            <a:r>
              <a:rPr lang="en-US" dirty="0" smtClean="0"/>
              <a:t> Explore data, extract information and Predict whether or not it will rain    </a:t>
            </a:r>
          </a:p>
          <a:p>
            <a:r>
              <a:rPr lang="en-US" dirty="0" smtClean="0"/>
              <a:t>    tomorrow by training a binary classification model on target </a:t>
            </a:r>
            <a:r>
              <a:rPr lang="en-US" dirty="0" err="1" smtClean="0"/>
              <a:t>RainTomorrow</a:t>
            </a:r>
            <a:r>
              <a:rPr lang="en-US" dirty="0" smtClean="0"/>
              <a:t>.</a:t>
            </a:r>
          </a:p>
          <a:p>
            <a:r>
              <a:rPr lang="en-US" dirty="0" smtClean="0"/>
              <a:t> </a:t>
            </a:r>
          </a:p>
          <a:p>
            <a:pPr lvl="0"/>
            <a:r>
              <a:rPr lang="en-US" b="1" dirty="0" smtClean="0"/>
              <a:t>9. </a:t>
            </a:r>
            <a:r>
              <a:rPr lang="en-US" b="1" u="sng" dirty="0" smtClean="0"/>
              <a:t>Financial Dataset</a:t>
            </a:r>
            <a:endParaRPr lang="en-US" dirty="0" smtClean="0"/>
          </a:p>
          <a:p>
            <a:r>
              <a:rPr lang="en-US" b="1" dirty="0" smtClean="0"/>
              <a:t>    Objective:</a:t>
            </a:r>
            <a:r>
              <a:rPr lang="en-US" dirty="0" smtClean="0"/>
              <a:t> Explore data, extract information and do fraud detection in finance.</a:t>
            </a:r>
          </a:p>
          <a:p>
            <a:endParaRPr lang="en-US" dirty="0" smtClean="0"/>
          </a:p>
          <a:p>
            <a:pPr lvl="0"/>
            <a:r>
              <a:rPr lang="en-US" b="1" dirty="0" smtClean="0"/>
              <a:t>10. </a:t>
            </a:r>
            <a:r>
              <a:rPr lang="en-US" b="1" u="sng" dirty="0" smtClean="0"/>
              <a:t>IPL Dataset</a:t>
            </a:r>
            <a:r>
              <a:rPr lang="en-US" dirty="0" smtClean="0"/>
              <a:t> </a:t>
            </a:r>
          </a:p>
          <a:p>
            <a:r>
              <a:rPr lang="en-US" b="1" dirty="0" smtClean="0"/>
              <a:t>      Objective:</a:t>
            </a:r>
            <a:r>
              <a:rPr lang="en-US" dirty="0" smtClean="0"/>
              <a:t> Analyze the IPL data and Predict the winner of the next matches of IPL based on </a:t>
            </a:r>
          </a:p>
          <a:p>
            <a:r>
              <a:rPr lang="en-US" dirty="0" smtClean="0"/>
              <a:t>      past data, Visualizations, Perspectives,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562" y="609600"/>
            <a:ext cx="9230264" cy="1089804"/>
          </a:xfrm>
        </p:spPr>
        <p:txBody>
          <a:bodyPr>
            <a:noAutofit/>
          </a:bodyPr>
          <a:lstStyle/>
          <a:p>
            <a:r>
              <a:rPr lang="en-US" sz="3200" dirty="0" smtClean="0"/>
              <a:t>Methodology for Implementing ML algorithms on different datasets</a:t>
            </a:r>
            <a:r>
              <a:rPr lang="en-US" sz="2800" dirty="0" smtClean="0">
                <a:solidFill>
                  <a:schemeClr val="tx1"/>
                </a:solidFill>
              </a:rPr>
              <a:t/>
            </a:r>
            <a:br>
              <a:rPr lang="en-US" sz="2800" dirty="0" smtClean="0">
                <a:solidFill>
                  <a:schemeClr val="tx1"/>
                </a:solidFill>
              </a:rPr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15" y="1880558"/>
            <a:ext cx="9998015" cy="4563373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</a:rPr>
              <a:t>The company assigned me two types of work: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</a:rPr>
              <a:t>Type 1:</a:t>
            </a:r>
            <a:r>
              <a:rPr lang="en-US" dirty="0" smtClean="0">
                <a:solidFill>
                  <a:schemeClr val="tx1"/>
                </a:solidFill>
              </a:rPr>
              <a:t> I have to apply Exploratory Data Analysis (EDA) on some datasets.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</a:rPr>
              <a:t>Type 2:</a:t>
            </a:r>
            <a:r>
              <a:rPr lang="en-US" dirty="0" smtClean="0">
                <a:solidFill>
                  <a:schemeClr val="tx1"/>
                </a:solidFill>
              </a:rPr>
              <a:t> I have to explore, analyze and build Machine Learning models on some datasets.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Screenshot (973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3478" y="3641569"/>
            <a:ext cx="8759533" cy="21036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963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8739" y="793630"/>
            <a:ext cx="8289985" cy="584871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37147" y="121572"/>
            <a:ext cx="16995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Box Plot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964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5389" y="766679"/>
            <a:ext cx="8160588" cy="592741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510950" y="112944"/>
            <a:ext cx="23377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Violin Plot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863</TotalTime>
  <Words>795</Words>
  <Application>Microsoft Office PowerPoint</Application>
  <PresentationFormat>Custom</PresentationFormat>
  <Paragraphs>179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Facet</vt:lpstr>
      <vt:lpstr>Presentation On Industrial Summer Training</vt:lpstr>
      <vt:lpstr>Contents</vt:lpstr>
      <vt:lpstr>TechTrunk Venture Private Limited</vt:lpstr>
      <vt:lpstr>Internship Description </vt:lpstr>
      <vt:lpstr>Datasets with Objectives</vt:lpstr>
      <vt:lpstr>Slide 6</vt:lpstr>
      <vt:lpstr>Methodology for Implementing ML algorithms on different datasets </vt:lpstr>
      <vt:lpstr>Slide 8</vt:lpstr>
      <vt:lpstr>Slide 9</vt:lpstr>
      <vt:lpstr>Slide 10</vt:lpstr>
      <vt:lpstr>Slide 11</vt:lpstr>
      <vt:lpstr>Slide 12</vt:lpstr>
      <vt:lpstr>Talking Chatbot and Chatbot Corpus </vt:lpstr>
      <vt:lpstr>Implementation of Talking Chatbot</vt:lpstr>
      <vt:lpstr>Slide 15</vt:lpstr>
      <vt:lpstr>Slide 16</vt:lpstr>
      <vt:lpstr>Conclusion</vt:lpstr>
      <vt:lpstr>Bibliography</vt:lpstr>
      <vt:lpstr>Slide 19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 W D</dc:title>
  <dc:creator>Asus</dc:creator>
  <cp:lastModifiedBy>MOHAN KUMAR SAH</cp:lastModifiedBy>
  <cp:revision>89</cp:revision>
  <dcterms:created xsi:type="dcterms:W3CDTF">2019-11-25T14:23:24Z</dcterms:created>
  <dcterms:modified xsi:type="dcterms:W3CDTF">2019-11-27T07:24:06Z</dcterms:modified>
</cp:coreProperties>
</file>