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82" r:id="rId5"/>
    <p:sldId id="275" r:id="rId6"/>
    <p:sldId id="274" r:id="rId7"/>
    <p:sldId id="271" r:id="rId8"/>
    <p:sldId id="273" r:id="rId9"/>
    <p:sldId id="283" r:id="rId10"/>
    <p:sldId id="272" r:id="rId11"/>
    <p:sldId id="277" r:id="rId12"/>
    <p:sldId id="278" r:id="rId13"/>
    <p:sldId id="279" r:id="rId14"/>
    <p:sldId id="280" r:id="rId15"/>
    <p:sldId id="28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I CHARAN" userId="b914b70a9008225b" providerId="LiveId" clId="{E7FFF926-8E85-413D-8FE4-31C1F24E7D30}"/>
    <pc:docChg chg="delSld modSld">
      <pc:chgData name="BHARATHI CHARAN" userId="b914b70a9008225b" providerId="LiveId" clId="{E7FFF926-8E85-413D-8FE4-31C1F24E7D30}" dt="2021-05-05T08:52:09.310" v="5" actId="2696"/>
      <pc:docMkLst>
        <pc:docMk/>
      </pc:docMkLst>
      <pc:sldChg chg="modSp mod">
        <pc:chgData name="BHARATHI CHARAN" userId="b914b70a9008225b" providerId="LiveId" clId="{E7FFF926-8E85-413D-8FE4-31C1F24E7D30}" dt="2021-05-05T08:51:11.537" v="2" actId="113"/>
        <pc:sldMkLst>
          <pc:docMk/>
          <pc:sldMk cId="0" sldId="257"/>
        </pc:sldMkLst>
        <pc:spChg chg="mod">
          <ac:chgData name="BHARATHI CHARAN" userId="b914b70a9008225b" providerId="LiveId" clId="{E7FFF926-8E85-413D-8FE4-31C1F24E7D30}" dt="2021-05-05T08:51:11.537" v="2" actId="113"/>
          <ac:spMkLst>
            <pc:docMk/>
            <pc:sldMk cId="0" sldId="257"/>
            <ac:spMk id="7" creationId="{4CAC799A-F5FF-4932-9FB1-F05C6F0AB1CF}"/>
          </ac:spMkLst>
        </pc:spChg>
      </pc:sldChg>
      <pc:sldChg chg="del">
        <pc:chgData name="BHARATHI CHARAN" userId="b914b70a9008225b" providerId="LiveId" clId="{E7FFF926-8E85-413D-8FE4-31C1F24E7D30}" dt="2021-05-05T08:51:24.436" v="3" actId="2696"/>
        <pc:sldMkLst>
          <pc:docMk/>
          <pc:sldMk cId="0" sldId="261"/>
        </pc:sldMkLst>
      </pc:sldChg>
      <pc:sldChg chg="del">
        <pc:chgData name="BHARATHI CHARAN" userId="b914b70a9008225b" providerId="LiveId" clId="{E7FFF926-8E85-413D-8FE4-31C1F24E7D30}" dt="2021-05-05T08:51:24.436" v="3" actId="2696"/>
        <pc:sldMkLst>
          <pc:docMk/>
          <pc:sldMk cId="0" sldId="262"/>
        </pc:sldMkLst>
      </pc:sldChg>
      <pc:sldChg chg="del">
        <pc:chgData name="BHARATHI CHARAN" userId="b914b70a9008225b" providerId="LiveId" clId="{E7FFF926-8E85-413D-8FE4-31C1F24E7D30}" dt="2021-05-05T08:51:24.436" v="3" actId="2696"/>
        <pc:sldMkLst>
          <pc:docMk/>
          <pc:sldMk cId="372770963" sldId="263"/>
        </pc:sldMkLst>
      </pc:sldChg>
      <pc:sldChg chg="del">
        <pc:chgData name="BHARATHI CHARAN" userId="b914b70a9008225b" providerId="LiveId" clId="{E7FFF926-8E85-413D-8FE4-31C1F24E7D30}" dt="2021-05-05T08:51:24.436" v="3" actId="2696"/>
        <pc:sldMkLst>
          <pc:docMk/>
          <pc:sldMk cId="1427713886" sldId="264"/>
        </pc:sldMkLst>
      </pc:sldChg>
      <pc:sldChg chg="del">
        <pc:chgData name="BHARATHI CHARAN" userId="b914b70a9008225b" providerId="LiveId" clId="{E7FFF926-8E85-413D-8FE4-31C1F24E7D30}" dt="2021-05-05T08:51:24.436" v="3" actId="2696"/>
        <pc:sldMkLst>
          <pc:docMk/>
          <pc:sldMk cId="2614867429" sldId="265"/>
        </pc:sldMkLst>
      </pc:sldChg>
      <pc:sldChg chg="del">
        <pc:chgData name="BHARATHI CHARAN" userId="b914b70a9008225b" providerId="LiveId" clId="{E7FFF926-8E85-413D-8FE4-31C1F24E7D30}" dt="2021-05-05T08:51:24.436" v="3" actId="2696"/>
        <pc:sldMkLst>
          <pc:docMk/>
          <pc:sldMk cId="1238375828" sldId="267"/>
        </pc:sldMkLst>
      </pc:sldChg>
      <pc:sldChg chg="del">
        <pc:chgData name="BHARATHI CHARAN" userId="b914b70a9008225b" providerId="LiveId" clId="{E7FFF926-8E85-413D-8FE4-31C1F24E7D30}" dt="2021-05-05T08:51:24.436" v="3" actId="2696"/>
        <pc:sldMkLst>
          <pc:docMk/>
          <pc:sldMk cId="3372694484" sldId="269"/>
        </pc:sldMkLst>
      </pc:sldChg>
      <pc:sldChg chg="del">
        <pc:chgData name="BHARATHI CHARAN" userId="b914b70a9008225b" providerId="LiveId" clId="{E7FFF926-8E85-413D-8FE4-31C1F24E7D30}" dt="2021-05-05T08:52:09.310" v="5" actId="2696"/>
        <pc:sldMkLst>
          <pc:docMk/>
          <pc:sldMk cId="4179611445" sldId="284"/>
        </pc:sldMkLst>
      </pc:sldChg>
      <pc:sldChg chg="del">
        <pc:chgData name="BHARATHI CHARAN" userId="b914b70a9008225b" providerId="LiveId" clId="{E7FFF926-8E85-413D-8FE4-31C1F24E7D30}" dt="2021-05-05T08:52:03.288" v="4" actId="2696"/>
        <pc:sldMkLst>
          <pc:docMk/>
          <pc:sldMk cId="1478349429" sldId="285"/>
        </pc:sldMkLst>
      </pc:sldChg>
      <pc:sldChg chg="del">
        <pc:chgData name="BHARATHI CHARAN" userId="b914b70a9008225b" providerId="LiveId" clId="{E7FFF926-8E85-413D-8FE4-31C1F24E7D30}" dt="2021-05-05T08:52:03.288" v="4" actId="2696"/>
        <pc:sldMkLst>
          <pc:docMk/>
          <pc:sldMk cId="2497154264" sldId="286"/>
        </pc:sldMkLst>
      </pc:sldChg>
      <pc:sldChg chg="del">
        <pc:chgData name="BHARATHI CHARAN" userId="b914b70a9008225b" providerId="LiveId" clId="{E7FFF926-8E85-413D-8FE4-31C1F24E7D30}" dt="2021-05-05T08:52:03.288" v="4" actId="2696"/>
        <pc:sldMkLst>
          <pc:docMk/>
          <pc:sldMk cId="3851479259" sldId="287"/>
        </pc:sldMkLst>
      </pc:sldChg>
      <pc:sldChg chg="del">
        <pc:chgData name="BHARATHI CHARAN" userId="b914b70a9008225b" providerId="LiveId" clId="{E7FFF926-8E85-413D-8FE4-31C1F24E7D30}" dt="2021-05-05T08:52:03.288" v="4" actId="2696"/>
        <pc:sldMkLst>
          <pc:docMk/>
          <pc:sldMk cId="726967372" sldId="288"/>
        </pc:sldMkLst>
      </pc:sldChg>
      <pc:sldChg chg="del">
        <pc:chgData name="BHARATHI CHARAN" userId="b914b70a9008225b" providerId="LiveId" clId="{E7FFF926-8E85-413D-8FE4-31C1F24E7D30}" dt="2021-05-05T08:52:03.288" v="4" actId="2696"/>
        <pc:sldMkLst>
          <pc:docMk/>
          <pc:sldMk cId="3062023727" sldId="289"/>
        </pc:sldMkLst>
      </pc:sldChg>
      <pc:sldChg chg="del">
        <pc:chgData name="BHARATHI CHARAN" userId="b914b70a9008225b" providerId="LiveId" clId="{E7FFF926-8E85-413D-8FE4-31C1F24E7D30}" dt="2021-05-05T08:52:03.288" v="4" actId="2696"/>
        <pc:sldMkLst>
          <pc:docMk/>
          <pc:sldMk cId="1745460074" sldId="290"/>
        </pc:sldMkLst>
      </pc:sldChg>
      <pc:sldChg chg="del">
        <pc:chgData name="BHARATHI CHARAN" userId="b914b70a9008225b" providerId="LiveId" clId="{E7FFF926-8E85-413D-8FE4-31C1F24E7D30}" dt="2021-05-05T08:52:03.288" v="4" actId="2696"/>
        <pc:sldMkLst>
          <pc:docMk/>
          <pc:sldMk cId="2296814645" sldId="291"/>
        </pc:sldMkLst>
      </pc:sldChg>
      <pc:sldChg chg="del">
        <pc:chgData name="BHARATHI CHARAN" userId="b914b70a9008225b" providerId="LiveId" clId="{E7FFF926-8E85-413D-8FE4-31C1F24E7D30}" dt="2021-05-05T08:52:03.288" v="4" actId="2696"/>
        <pc:sldMkLst>
          <pc:docMk/>
          <pc:sldMk cId="1987931546" sldId="292"/>
        </pc:sldMkLst>
      </pc:sldChg>
      <pc:sldChg chg="del">
        <pc:chgData name="BHARATHI CHARAN" userId="b914b70a9008225b" providerId="LiveId" clId="{E7FFF926-8E85-413D-8FE4-31C1F24E7D30}" dt="2021-05-05T08:52:03.288" v="4" actId="2696"/>
        <pc:sldMkLst>
          <pc:docMk/>
          <pc:sldMk cId="4061690272"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7/11/2023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7/11/2023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7/11/2023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7/11/2023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7/11/2023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7/11/2023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7/11/2023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4600" y="1066800"/>
            <a:ext cx="6172200" cy="3505199"/>
          </a:xfrm>
          <a:prstGeom prst="rect">
            <a:avLst/>
          </a:prstGeom>
          <a:noFill/>
          <a:ln w="9525">
            <a:noFill/>
            <a:miter lim="800000"/>
            <a:headEnd/>
            <a:tailEnd/>
          </a:ln>
          <a:effectLst/>
        </p:spPr>
      </p:pic>
      <p:sp>
        <p:nvSpPr>
          <p:cNvPr id="6" name="TextBox 5"/>
          <p:cNvSpPr txBox="1"/>
          <p:nvPr/>
        </p:nvSpPr>
        <p:spPr>
          <a:xfrm>
            <a:off x="2819400" y="5105400"/>
            <a:ext cx="5715000" cy="769441"/>
          </a:xfrm>
          <a:prstGeom prst="rect">
            <a:avLst/>
          </a:prstGeom>
          <a:noFill/>
        </p:spPr>
        <p:txBody>
          <a:bodyPr wrap="square" rtlCol="0">
            <a:spAutoFit/>
          </a:bodyPr>
          <a:lstStyle/>
          <a:p>
            <a:r>
              <a:rPr lang="en-US" sz="4400" b="1" dirty="0">
                <a:latin typeface="Book Antiqua" pitchFamily="18" charset="0"/>
              </a:rPr>
              <a:t>G.Ravindra Bharathi</a:t>
            </a:r>
            <a:endParaRPr lang="en-IN" sz="4400" b="1" dirty="0">
              <a:latin typeface="Book Antiqua" pitchFamily="18" charset="0"/>
            </a:endParaRPr>
          </a:p>
        </p:txBody>
      </p:sp>
      <p:sp>
        <p:nvSpPr>
          <p:cNvPr id="2" name="TextBox 1">
            <a:extLst>
              <a:ext uri="{FF2B5EF4-FFF2-40B4-BE49-F238E27FC236}">
                <a16:creationId xmlns:a16="http://schemas.microsoft.com/office/drawing/2014/main" id="{9AED130F-0AC6-41A7-9D85-57F56F1534CB}"/>
              </a:ext>
            </a:extLst>
          </p:cNvPr>
          <p:cNvSpPr txBox="1"/>
          <p:nvPr/>
        </p:nvSpPr>
        <p:spPr>
          <a:xfrm>
            <a:off x="4343400" y="381000"/>
            <a:ext cx="4495800" cy="461665"/>
          </a:xfrm>
          <a:prstGeom prst="rect">
            <a:avLst/>
          </a:prstGeom>
          <a:noFill/>
        </p:spPr>
        <p:txBody>
          <a:bodyPr wrap="square" rtlCol="0">
            <a:spAutoFit/>
          </a:bodyPr>
          <a:lstStyle/>
          <a:p>
            <a:r>
              <a:rPr lang="en-US" dirty="0"/>
              <a:t>                                            </a:t>
            </a:r>
            <a:r>
              <a:rPr lang="en-US" sz="2400" dirty="0"/>
              <a:t>UNIT-1</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6BF0-11FB-4A1D-BA74-DB43AC33D07A}"/>
              </a:ext>
            </a:extLst>
          </p:cNvPr>
          <p:cNvSpPr>
            <a:spLocks noGrp="1"/>
          </p:cNvSpPr>
          <p:nvPr>
            <p:ph type="title"/>
          </p:nvPr>
        </p:nvSpPr>
        <p:spPr>
          <a:xfrm>
            <a:off x="457200" y="384048"/>
            <a:ext cx="7467600" cy="715962"/>
          </a:xfrm>
        </p:spPr>
        <p:txBody>
          <a:bodyPr>
            <a:normAutofit fontScale="90000"/>
          </a:bodyPr>
          <a:lstStyle/>
          <a:p>
            <a:r>
              <a:rPr lang="en-IN" sz="2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ii. Internal Processes of Multimedia Servers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FC863DA-4D25-4E6A-BC0A-5D69651F8D1A}"/>
              </a:ext>
            </a:extLst>
          </p:cNvPr>
          <p:cNvSpPr>
            <a:spLocks noGrp="1"/>
          </p:cNvSpPr>
          <p:nvPr>
            <p:ph sz="quarter" idx="1"/>
          </p:nvPr>
        </p:nvSpPr>
        <p:spPr>
          <a:xfrm>
            <a:off x="457200" y="990600"/>
            <a:ext cx="7467600" cy="5483352"/>
          </a:xfrm>
        </p:spPr>
        <p:txBody>
          <a:bodyPr>
            <a:normAutofit/>
          </a:bodyPr>
          <a:lstStyle/>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internal processes of a multimedia servers involves the storage, retrieval, and management of multimedia data objects.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These servers have different uses: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20000"/>
              </a:lnSpc>
              <a:spcBef>
                <a:spcPts val="0"/>
              </a:spcBef>
              <a:spcAft>
                <a:spcPts val="0"/>
              </a:spcAft>
              <a:buFont typeface="+mj-lt"/>
              <a:buAutoNum type="arabicPeriod"/>
              <a:tabLst>
                <a:tab pos="177165" algn="l"/>
                <a:tab pos="399415" algn="l"/>
                <a:tab pos="685800" algn="l"/>
              </a:tabLst>
            </a:pPr>
            <a:r>
              <a:rPr lang="en-IN" sz="18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It captures, processes, manages, and delivers text, images, audio, and video.</a:t>
            </a:r>
            <a:endParaRPr lang="en-IN" sz="1800" dirty="0">
              <a:effectLst/>
              <a:latin typeface="Book Antiqua" panose="02040602050305030304" pitchFamily="18" charset="0"/>
              <a:ea typeface="Times New Roman" panose="02020603050405020304" pitchFamily="18" charset="0"/>
              <a:cs typeface="Book Antiqua" panose="02040602050305030304" pitchFamily="18" charset="0"/>
            </a:endParaRPr>
          </a:p>
          <a:p>
            <a:pPr marL="342900" marR="0" lvl="0" indent="-342900" algn="just">
              <a:lnSpc>
                <a:spcPct val="120000"/>
              </a:lnSpc>
              <a:spcBef>
                <a:spcPts val="0"/>
              </a:spcBef>
              <a:spcAft>
                <a:spcPts val="0"/>
              </a:spcAft>
              <a:buFont typeface="+mj-lt"/>
              <a:buAutoNum type="arabicPeriod"/>
              <a:tabLst>
                <a:tab pos="176530" algn="l"/>
                <a:tab pos="399415" algn="l"/>
                <a:tab pos="685800" algn="l"/>
              </a:tabLst>
            </a:pPr>
            <a:r>
              <a:rPr lang="en-IN" sz="18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Most multimedia servers provide a core set of functions to display, create, and manipulate multimedia documents;</a:t>
            </a:r>
            <a:endParaRPr lang="en-IN" sz="1800" dirty="0">
              <a:effectLst/>
              <a:latin typeface="Book Antiqua" panose="02040602050305030304" pitchFamily="18" charset="0"/>
              <a:ea typeface="Times New Roman" panose="02020603050405020304" pitchFamily="18" charset="0"/>
              <a:cs typeface="Book Antiqua" panose="02040602050305030304" pitchFamily="18" charset="0"/>
            </a:endParaRPr>
          </a:p>
          <a:p>
            <a:pPr marL="342900" marR="0" lvl="0" indent="-342900" algn="just">
              <a:lnSpc>
                <a:spcPct val="120000"/>
              </a:lnSpc>
              <a:spcBef>
                <a:spcPts val="0"/>
              </a:spcBef>
              <a:spcAft>
                <a:spcPts val="0"/>
              </a:spcAft>
              <a:buFont typeface="+mj-lt"/>
              <a:buAutoNum type="arabicPeriod"/>
              <a:tabLst>
                <a:tab pos="176530" algn="l"/>
                <a:tab pos="399415" algn="l"/>
                <a:tab pos="685800" algn="l"/>
              </a:tabLst>
            </a:pPr>
            <a:r>
              <a:rPr lang="en-IN" sz="18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To transmit and receive multimedia documents over computer networks, and to store and retrieve multimedia documents.</a:t>
            </a:r>
            <a:endParaRPr lang="en-IN" sz="1800" dirty="0">
              <a:effectLst/>
              <a:latin typeface="Book Antiqua" panose="02040602050305030304" pitchFamily="18" charset="0"/>
              <a:ea typeface="Times New Roman" panose="02020603050405020304" pitchFamily="18" charset="0"/>
              <a:cs typeface="Book Antiqua" panose="02040602050305030304" pitchFamily="18" charset="0"/>
            </a:endParaRPr>
          </a:p>
          <a:p>
            <a:pPr marL="0" indent="0">
              <a:buNone/>
            </a:pPr>
            <a:endParaRPr lang="en-IN" dirty="0"/>
          </a:p>
        </p:txBody>
      </p:sp>
    </p:spTree>
    <p:extLst>
      <p:ext uri="{BB962C8B-B14F-4D97-AF65-F5344CB8AC3E}">
        <p14:creationId xmlns:p14="http://schemas.microsoft.com/office/powerpoint/2010/main" val="84881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5AB6-7135-42B8-982E-D78F9F516F46}"/>
              </a:ext>
            </a:extLst>
          </p:cNvPr>
          <p:cNvSpPr>
            <a:spLocks noGrp="1"/>
          </p:cNvSpPr>
          <p:nvPr>
            <p:ph type="title"/>
          </p:nvPr>
        </p:nvSpPr>
        <p:spPr>
          <a:xfrm>
            <a:off x="457200" y="274638"/>
            <a:ext cx="7467600" cy="868362"/>
          </a:xfrm>
        </p:spPr>
        <p:txBody>
          <a:bodyPr>
            <a:normAutofit fontScale="90000"/>
          </a:bodyPr>
          <a:lstStyle/>
          <a:p>
            <a:r>
              <a:rPr lang="en-IN"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iii</a:t>
            </a:r>
            <a:r>
              <a:rPr lang="en-IN" sz="2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Video Servers and Electronic Commerce</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6E38BFA-D908-46F4-9443-3C4DEE974438}"/>
              </a:ext>
            </a:extLst>
          </p:cNvPr>
          <p:cNvSpPr>
            <a:spLocks noGrp="1"/>
          </p:cNvSpPr>
          <p:nvPr>
            <p:ph sz="quarter" idx="1"/>
          </p:nvPr>
        </p:nvSpPr>
        <p:spPr>
          <a:xfrm>
            <a:off x="457200" y="990600"/>
            <a:ext cx="7467600" cy="5483352"/>
          </a:xfrm>
        </p:spPr>
        <p:txBody>
          <a:bodyPr/>
          <a:lstStyle/>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Video servers are an important link between the content providers (entertainment/ media) and transport providers (</a:t>
            </a:r>
            <a:r>
              <a:rPr lang="en-IN"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telcos</a:t>
            </a: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/wireless/cable operators). </a:t>
            </a: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One important difference between video servers and the current client-server computer systems used extensively for data processing is that video severs are designed to deliver information to hundreds of consumers simultaneously via public telecommunications and cable networks.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Video servers tackle the "simultaneous overlapping" supply problem that arises when providing on-demand services to large numbers of home. Numerous households will want to watch the film either simultaneously or at overlapping times. This problem can be approached from either the hardware or software end.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1048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C967B2-3BF1-46AC-B360-8EFD71630BFD}"/>
              </a:ext>
            </a:extLst>
          </p:cNvPr>
          <p:cNvSpPr txBox="1"/>
          <p:nvPr/>
        </p:nvSpPr>
        <p:spPr>
          <a:xfrm>
            <a:off x="609600" y="4648200"/>
            <a:ext cx="7924800" cy="402546"/>
          </a:xfrm>
          <a:prstGeom prst="rect">
            <a:avLst/>
          </a:prstGeom>
          <a:noFill/>
        </p:spPr>
        <p:txBody>
          <a:bodyPr wrap="square">
            <a:spAutoFit/>
          </a:bodyPr>
          <a:lstStyle/>
          <a:p>
            <a:pPr marL="285750" marR="0" indent="-285750" algn="just">
              <a:lnSpc>
                <a:spcPct val="120000"/>
              </a:lnSpc>
              <a:spcBef>
                <a:spcPts val="0"/>
              </a:spcBef>
              <a:spcAft>
                <a:spcPts val="1000"/>
              </a:spcAft>
              <a:buFont typeface="Arial" panose="020B0604020202020204" pitchFamily="34" charset="0"/>
              <a:buChar char="•"/>
            </a:pPr>
            <a:r>
              <a:rPr lang="en-IN" dirty="0">
                <a:solidFill>
                  <a:srgbClr val="000000"/>
                </a:solidFill>
                <a:latin typeface="Calibri" panose="020F0502020204030204" pitchFamily="34" charset="0"/>
                <a:cs typeface="Times New Roman" panose="02020603050405020304" pitchFamily="18" charset="0"/>
              </a:rPr>
              <a:t>All video servers need not be hardware-based. </a:t>
            </a:r>
          </a:p>
        </p:txBody>
      </p:sp>
      <p:pic>
        <p:nvPicPr>
          <p:cNvPr id="7" name="Picture 6">
            <a:extLst>
              <a:ext uri="{FF2B5EF4-FFF2-40B4-BE49-F238E27FC236}">
                <a16:creationId xmlns:a16="http://schemas.microsoft.com/office/drawing/2014/main" id="{710F93A7-4999-46A3-8211-4AB4CFCF8D1B}"/>
              </a:ext>
            </a:extLst>
          </p:cNvPr>
          <p:cNvPicPr>
            <a:picLocks noChangeAspect="1"/>
          </p:cNvPicPr>
          <p:nvPr/>
        </p:nvPicPr>
        <p:blipFill>
          <a:blip r:embed="rId2"/>
          <a:stretch>
            <a:fillRect/>
          </a:stretch>
        </p:blipFill>
        <p:spPr>
          <a:xfrm>
            <a:off x="629816" y="349418"/>
            <a:ext cx="7752184" cy="4222582"/>
          </a:xfrm>
          <a:prstGeom prst="rect">
            <a:avLst/>
          </a:prstGeom>
        </p:spPr>
      </p:pic>
    </p:spTree>
    <p:extLst>
      <p:ext uri="{BB962C8B-B14F-4D97-AF65-F5344CB8AC3E}">
        <p14:creationId xmlns:p14="http://schemas.microsoft.com/office/powerpoint/2010/main" val="75143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2DD6-0ABF-4972-8000-464AF26EC5D0}"/>
              </a:ext>
            </a:extLst>
          </p:cNvPr>
          <p:cNvSpPr>
            <a:spLocks noGrp="1"/>
          </p:cNvSpPr>
          <p:nvPr>
            <p:ph type="title"/>
          </p:nvPr>
        </p:nvSpPr>
        <p:spPr>
          <a:xfrm>
            <a:off x="457200" y="457200"/>
            <a:ext cx="8001000" cy="1219201"/>
          </a:xfrm>
        </p:spPr>
        <p:txBody>
          <a:bodyPr>
            <a:noAutofit/>
          </a:bodyPr>
          <a:lstStyle/>
          <a:p>
            <a:r>
              <a:rPr lang="en-IN"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3</a:t>
            </a:r>
            <a:r>
              <a:rPr lang="en-IN" sz="2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Information Delivery/Transport and E-Commerce Applications</a:t>
            </a:r>
            <a:br>
              <a:rPr lang="en-IN"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E86BB64F-99CD-49C3-AC2B-2020C491DF0C}"/>
              </a:ext>
            </a:extLst>
          </p:cNvPr>
          <p:cNvSpPr>
            <a:spLocks noGrp="1"/>
          </p:cNvSpPr>
          <p:nvPr>
            <p:ph sz="quarter" idx="1"/>
          </p:nvPr>
        </p:nvSpPr>
        <p:spPr/>
        <p:txBody>
          <a:bodyPr>
            <a:normAutofit/>
          </a:bodyPr>
          <a:lstStyle/>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Information Delivery / transport in e-commerce application involves how the data is moved through the media and the type of transport providers. </a:t>
            </a: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Transport providers are </a:t>
            </a:r>
            <a:r>
              <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20000"/>
              </a:lnSpc>
              <a:spcBef>
                <a:spcPts val="0"/>
              </a:spcBef>
              <a:spcAft>
                <a:spcPts val="0"/>
              </a:spcAft>
              <a:buFont typeface="Arial" panose="020B0604020202020204" pitchFamily="34" charset="0"/>
              <a:buChar char="♦"/>
              <a:tabLst>
                <a:tab pos="143510" algn="l"/>
                <a:tab pos="207010" algn="l"/>
              </a:tabLst>
            </a:pPr>
            <a:r>
              <a:rPr lang="en-IN" sz="1800" b="1" i="1"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Telecom Based</a:t>
            </a:r>
            <a:endParaRPr lang="en-IN" sz="1800" i="1"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endParaRPr>
          </a:p>
          <a:p>
            <a:pPr marL="342900" marR="0" lvl="0" indent="-342900" algn="just">
              <a:lnSpc>
                <a:spcPct val="120000"/>
              </a:lnSpc>
              <a:spcBef>
                <a:spcPts val="0"/>
              </a:spcBef>
              <a:spcAft>
                <a:spcPts val="0"/>
              </a:spcAft>
              <a:buFont typeface="Arial" panose="020B0604020202020204" pitchFamily="34" charset="0"/>
              <a:buChar char="♦"/>
              <a:tabLst>
                <a:tab pos="143510" algn="l"/>
                <a:tab pos="207010" algn="l"/>
              </a:tabLst>
            </a:pPr>
            <a:r>
              <a:rPr lang="en-IN" sz="1800" b="1" i="1"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Cable-based</a:t>
            </a:r>
            <a:endParaRPr lang="en-IN" sz="1800" i="1"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endParaRPr>
          </a:p>
          <a:p>
            <a:pPr marL="342900" marR="0" lvl="0" indent="-342900" algn="just">
              <a:lnSpc>
                <a:spcPct val="120000"/>
              </a:lnSpc>
              <a:spcBef>
                <a:spcPts val="0"/>
              </a:spcBef>
              <a:spcAft>
                <a:spcPts val="0"/>
              </a:spcAft>
              <a:buFont typeface="Arial" panose="020B0604020202020204" pitchFamily="34" charset="0"/>
              <a:buChar char="♦"/>
              <a:tabLst>
                <a:tab pos="143510" algn="l"/>
                <a:tab pos="207010" algn="l"/>
              </a:tabLst>
            </a:pPr>
            <a:r>
              <a:rPr lang="en-IN" sz="1800" b="1" i="1"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Computer network-based</a:t>
            </a:r>
            <a:endParaRPr lang="en-IN" sz="18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endParaRPr>
          </a:p>
          <a:p>
            <a:pPr marL="342900" marR="0" lvl="0" indent="-342900" algn="just">
              <a:lnSpc>
                <a:spcPct val="120000"/>
              </a:lnSpc>
              <a:spcBef>
                <a:spcPts val="0"/>
              </a:spcBef>
              <a:spcAft>
                <a:spcPts val="0"/>
              </a:spcAft>
              <a:buFont typeface="Arial" panose="020B0604020202020204" pitchFamily="34" charset="0"/>
              <a:buChar char="♦"/>
              <a:tabLst>
                <a:tab pos="0" algn="l"/>
                <a:tab pos="142875" algn="l"/>
                <a:tab pos="207010" algn="l"/>
              </a:tabLst>
            </a:pPr>
            <a:r>
              <a:rPr lang="en-IN" sz="1800" b="1" i="1" dirty="0">
                <a:solidFill>
                  <a:srgbClr val="000000"/>
                </a:solidFill>
                <a:latin typeface="Book Antiqua" panose="02040602050305030304" pitchFamily="18" charset="0"/>
              </a:rPr>
              <a:t>Wireless</a:t>
            </a:r>
            <a:endParaRPr lang="en-IN" sz="1800"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139416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6754-911F-4EBF-B7A8-6103BE113FD0}"/>
              </a:ext>
            </a:extLst>
          </p:cNvPr>
          <p:cNvSpPr>
            <a:spLocks noGrp="1"/>
          </p:cNvSpPr>
          <p:nvPr>
            <p:ph type="title"/>
          </p:nvPr>
        </p:nvSpPr>
        <p:spPr/>
        <p:txBody>
          <a:bodyPr/>
          <a:lstStyle/>
          <a:p>
            <a:r>
              <a:rPr lang="en-IN"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4</a:t>
            </a:r>
            <a:r>
              <a:rPr lang="en-IN" sz="2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Consumer Access Devices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09956F6-F723-40D7-9A36-432801BA08B7}"/>
              </a:ext>
            </a:extLst>
          </p:cNvPr>
          <p:cNvSpPr>
            <a:spLocks noGrp="1"/>
          </p:cNvSpPr>
          <p:nvPr>
            <p:ph sz="quarter" idx="1"/>
          </p:nvPr>
        </p:nvSpPr>
        <p:spPr/>
        <p:txBody>
          <a:bodyPr>
            <a:normAutofit/>
          </a:bodyPr>
          <a:lstStyle/>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How the majority of users will access e-commerce applications, as yet unknown, is heavily linked to the access device they opt to use. A myriad of devices can provide access to information: videophones, PCs capable of handling multimedia, personal digital assistants like Apple's Newton, televisions capable of two-way transmission, cellular phones, mobile and portable computers.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Consumer access devices focuses on two important processes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20000"/>
              </a:lnSpc>
              <a:spcBef>
                <a:spcPts val="0"/>
              </a:spcBef>
              <a:spcAft>
                <a:spcPts val="0"/>
              </a:spcAft>
              <a:buFont typeface="+mj-lt"/>
              <a:buAutoNum type="arabicPeriod"/>
              <a:tabLst>
                <a:tab pos="179705" algn="l"/>
                <a:tab pos="408305" algn="l"/>
              </a:tabLst>
            </a:pPr>
            <a:r>
              <a:rPr lang="en-IN" sz="18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Different types of customers for different information.</a:t>
            </a:r>
            <a:endParaRPr lang="en-IN" sz="1800" dirty="0">
              <a:effectLst/>
              <a:latin typeface="Book Antiqua" panose="02040602050305030304" pitchFamily="18" charset="0"/>
              <a:ea typeface="Times New Roman" panose="02020603050405020304" pitchFamily="18" charset="0"/>
              <a:cs typeface="Book Antiqua" panose="02040602050305030304" pitchFamily="18" charset="0"/>
            </a:endParaRPr>
          </a:p>
          <a:p>
            <a:pPr marL="342900" marR="0" lvl="0" indent="-342900" algn="just">
              <a:lnSpc>
                <a:spcPct val="120000"/>
              </a:lnSpc>
              <a:spcBef>
                <a:spcPts val="0"/>
              </a:spcBef>
              <a:spcAft>
                <a:spcPts val="0"/>
              </a:spcAft>
              <a:buFont typeface="+mj-lt"/>
              <a:buAutoNum type="arabicPeriod"/>
              <a:tabLst>
                <a:tab pos="179705" algn="l"/>
                <a:tab pos="408305" algn="l"/>
              </a:tabLst>
            </a:pPr>
            <a:r>
              <a:rPr lang="en-IN" sz="18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Devices required for customers for different information.</a:t>
            </a:r>
            <a:endParaRPr lang="en-IN" sz="1800" dirty="0">
              <a:effectLst/>
              <a:latin typeface="Book Antiqua" panose="02040602050305030304" pitchFamily="18" charset="0"/>
              <a:ea typeface="Times New Roman" panose="02020603050405020304" pitchFamily="18" charset="0"/>
              <a:cs typeface="Book Antiqua" panose="02040602050305030304" pitchFamily="18" charset="0"/>
            </a:endParaRPr>
          </a:p>
          <a:p>
            <a:pPr marL="0" marR="0" indent="0" algn="just">
              <a:lnSpc>
                <a:spcPct val="120000"/>
              </a:lnSpc>
              <a:spcBef>
                <a:spcPts val="0"/>
              </a:spcBef>
              <a:spcAft>
                <a:spcPts val="1000"/>
              </a:spcAft>
              <a:buNone/>
            </a:pPr>
            <a:endParaRPr lang="en-IN" dirty="0"/>
          </a:p>
        </p:txBody>
      </p:sp>
    </p:spTree>
    <p:extLst>
      <p:ext uri="{BB962C8B-B14F-4D97-AF65-F5344CB8AC3E}">
        <p14:creationId xmlns:p14="http://schemas.microsoft.com/office/powerpoint/2010/main" val="300447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60ADE-3F72-4D89-940D-3EA1B860E033}"/>
              </a:ext>
            </a:extLst>
          </p:cNvPr>
          <p:cNvSpPr>
            <a:spLocks noGrp="1"/>
          </p:cNvSpPr>
          <p:nvPr>
            <p:ph sz="quarter" idx="1"/>
          </p:nvPr>
        </p:nvSpPr>
        <p:spPr/>
        <p:txBody>
          <a:bodyPr/>
          <a:lstStyle/>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four main types of information customers and different access devices required by them are shown in below table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1DF3DAA5-3FE8-4B1A-AE0F-FDD338261815}"/>
              </a:ext>
            </a:extLst>
          </p:cNvPr>
          <p:cNvGraphicFramePr>
            <a:graphicFrameLocks noGrp="1"/>
          </p:cNvGraphicFramePr>
          <p:nvPr>
            <p:extLst>
              <p:ext uri="{D42A27DB-BD31-4B8C-83A1-F6EECF244321}">
                <p14:modId xmlns:p14="http://schemas.microsoft.com/office/powerpoint/2010/main" val="3441462472"/>
              </p:ext>
            </p:extLst>
          </p:nvPr>
        </p:nvGraphicFramePr>
        <p:xfrm>
          <a:off x="762000" y="2514600"/>
          <a:ext cx="7162800" cy="3032120"/>
        </p:xfrm>
        <a:graphic>
          <a:graphicData uri="http://schemas.openxmlformats.org/drawingml/2006/table">
            <a:tbl>
              <a:tblPr/>
              <a:tblGrid>
                <a:gridCol w="3511115">
                  <a:extLst>
                    <a:ext uri="{9D8B030D-6E8A-4147-A177-3AD203B41FA5}">
                      <a16:colId xmlns:a16="http://schemas.microsoft.com/office/drawing/2014/main" val="1282546810"/>
                    </a:ext>
                  </a:extLst>
                </a:gridCol>
                <a:gridCol w="3651685">
                  <a:extLst>
                    <a:ext uri="{9D8B030D-6E8A-4147-A177-3AD203B41FA5}">
                      <a16:colId xmlns:a16="http://schemas.microsoft.com/office/drawing/2014/main" val="3978332911"/>
                    </a:ext>
                  </a:extLst>
                </a:gridCol>
              </a:tblGrid>
              <a:tr h="301620">
                <a:tc>
                  <a:txBody>
                    <a:bodyPr/>
                    <a:lstStyle/>
                    <a:p>
                      <a:pPr marL="0" marR="0" algn="ctr">
                        <a:lnSpc>
                          <a:spcPct val="120000"/>
                        </a:lnSpc>
                        <a:spcBef>
                          <a:spcPts val="0"/>
                        </a:spcBef>
                        <a:spcAft>
                          <a:spcPts val="1000"/>
                        </a:spcAft>
                      </a:pPr>
                      <a:r>
                        <a:rPr lang="en-IN" sz="16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Information Consumers</a:t>
                      </a:r>
                      <a:endParaRPr lang="en-IN" sz="16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eaLnBrk="1" latinLnBrk="0" hangingPunct="1">
                        <a:lnSpc>
                          <a:spcPct val="120000"/>
                        </a:lnSpc>
                        <a:spcBef>
                          <a:spcPts val="0"/>
                        </a:spcBef>
                        <a:spcAft>
                          <a:spcPts val="1000"/>
                        </a:spcAft>
                      </a:pPr>
                      <a:r>
                        <a:rPr kumimoji="0" lang="en-IN" sz="16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Access Devices</a:t>
                      </a: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04579955"/>
                  </a:ext>
                </a:extLst>
              </a:tr>
              <a:tr h="267936">
                <a:tc>
                  <a:txBody>
                    <a:bodyPr/>
                    <a:lstStyle/>
                    <a:p>
                      <a:pPr marL="0" marR="0" algn="l">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Computers with audio and video</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just">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Personal /desktop computing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499502228"/>
                  </a:ext>
                </a:extLst>
              </a:tr>
              <a:tr h="198273">
                <a:tc>
                  <a:txBody>
                    <a:bodyPr/>
                    <a:lstStyle/>
                    <a:p>
                      <a:pPr marL="0" marR="0" algn="l">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capabilities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just">
                        <a:lnSpc>
                          <a:spcPct val="120000"/>
                        </a:lnSpc>
                        <a:spcBef>
                          <a:spcPts val="0"/>
                        </a:spcBef>
                        <a:spcAft>
                          <a:spcPts val="1000"/>
                        </a:spcAft>
                      </a:pPr>
                      <a:r>
                        <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(workstations, multimedia PC)</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65454752"/>
                  </a:ext>
                </a:extLst>
              </a:tr>
              <a:tr h="198273">
                <a:tc>
                  <a:txBody>
                    <a:bodyPr/>
                    <a:lstStyle/>
                    <a:p>
                      <a:pPr marL="0" marR="0" algn="l">
                        <a:lnSpc>
                          <a:spcPct val="120000"/>
                        </a:lnSpc>
                        <a:spcBef>
                          <a:spcPts val="0"/>
                        </a:spcBef>
                        <a:spcAft>
                          <a:spcPts val="10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just">
                        <a:lnSpc>
                          <a:spcPct val="120000"/>
                        </a:lnSpc>
                        <a:spcBef>
                          <a:spcPts val="0"/>
                        </a:spcBef>
                        <a:spcAft>
                          <a:spcPts val="1000"/>
                        </a:spcAft>
                      </a:pPr>
                      <a:r>
                        <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Mobile computing (laptop and</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2834095"/>
                  </a:ext>
                </a:extLst>
              </a:tr>
              <a:tr h="191383">
                <a:tc>
                  <a:txBody>
                    <a:bodyPr/>
                    <a:lstStyle/>
                    <a:p>
                      <a:pPr marL="0" marR="0" algn="l">
                        <a:lnSpc>
                          <a:spcPct val="120000"/>
                        </a:lnSpc>
                        <a:spcBef>
                          <a:spcPts val="0"/>
                        </a:spcBef>
                        <a:spcAft>
                          <a:spcPts val="10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just">
                        <a:lnSpc>
                          <a:spcPct val="120000"/>
                        </a:lnSpc>
                        <a:spcBef>
                          <a:spcPts val="0"/>
                        </a:spcBef>
                        <a:spcAft>
                          <a:spcPts val="1000"/>
                        </a:spcAft>
                      </a:pPr>
                      <a:r>
                        <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notebook)</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50294472"/>
                  </a:ext>
                </a:extLst>
              </a:tr>
              <a:tr h="228128">
                <a:tc>
                  <a:txBody>
                    <a:bodyPr/>
                    <a:lstStyle/>
                    <a:p>
                      <a:pPr marL="0" marR="0" algn="l">
                        <a:lnSpc>
                          <a:spcPct val="120000"/>
                        </a:lnSpc>
                        <a:spcBef>
                          <a:spcPts val="0"/>
                        </a:spcBef>
                        <a:spcAft>
                          <a:spcPts val="1000"/>
                        </a:spcAft>
                      </a:pP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 </a:t>
                      </a: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just">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CD-ROM-equipped computers.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89789635"/>
                  </a:ext>
                </a:extLst>
              </a:tr>
              <a:tr h="257219">
                <a:tc>
                  <a:txBody>
                    <a:bodyPr/>
                    <a:lstStyle/>
                    <a:p>
                      <a:pPr marL="0" marR="0" algn="l">
                        <a:lnSpc>
                          <a:spcPct val="120000"/>
                        </a:lnSpc>
                        <a:spcBef>
                          <a:spcPts val="0"/>
                        </a:spcBef>
                        <a:spcAft>
                          <a:spcPts val="1000"/>
                        </a:spcAft>
                      </a:pPr>
                      <a:r>
                        <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Telephone devices</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just">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Videophone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477700081"/>
                  </a:ext>
                </a:extLst>
              </a:tr>
              <a:tr h="231191">
                <a:tc>
                  <a:txBody>
                    <a:bodyPr/>
                    <a:lstStyle/>
                    <a:p>
                      <a:pPr marL="0" marR="0" algn="l">
                        <a:lnSpc>
                          <a:spcPct val="120000"/>
                        </a:lnSpc>
                        <a:spcBef>
                          <a:spcPts val="0"/>
                        </a:spcBef>
                        <a:spcAft>
                          <a:spcPts val="1000"/>
                        </a:spcAft>
                      </a:pPr>
                      <a:r>
                        <a:rPr lang="en-IN"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Consumer electronics</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just">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Television + set-top box Game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87207607"/>
                  </a:ext>
                </a:extLst>
              </a:tr>
              <a:tr h="220473">
                <a:tc>
                  <a:txBody>
                    <a:bodyPr/>
                    <a:lstStyle/>
                    <a:p>
                      <a:pPr marL="0" marR="0" algn="l">
                        <a:lnSpc>
                          <a:spcPct val="120000"/>
                        </a:lnSpc>
                        <a:spcBef>
                          <a:spcPts val="0"/>
                        </a:spcBef>
                        <a:spcAft>
                          <a:spcPts val="1000"/>
                        </a:spcAft>
                      </a:pPr>
                      <a:r>
                        <a:rPr lang="en-IN" sz="1600">
                          <a:effectLst/>
                          <a:latin typeface="Calibri" panose="020F0502020204030204" pitchFamily="34" charset="0"/>
                          <a:ea typeface="Times New Roman" panose="02020603050405020304" pitchFamily="18" charset="0"/>
                          <a:cs typeface="Times New Roman" panose="02020603050405020304" pitchFamily="18" charset="0"/>
                        </a:rPr>
                        <a:t> </a:t>
                      </a: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just">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Systems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580621885"/>
                  </a:ext>
                </a:extLst>
              </a:tr>
              <a:tr h="235018">
                <a:tc>
                  <a:txBody>
                    <a:bodyPr/>
                    <a:lstStyle/>
                    <a:p>
                      <a:pPr marL="0" marR="0" algn="l">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Personal digital assistants (PDAs)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just">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Pen-based computing Voice-driven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857760596"/>
                  </a:ext>
                </a:extLst>
              </a:tr>
              <a:tr h="271764">
                <a:tc>
                  <a:txBody>
                    <a:bodyPr/>
                    <a:lstStyle/>
                    <a:p>
                      <a:pPr marL="0" marR="0" algn="just">
                        <a:lnSpc>
                          <a:spcPct val="120000"/>
                        </a:lnSpc>
                        <a:spcBef>
                          <a:spcPts val="0"/>
                        </a:spcBef>
                        <a:spcAft>
                          <a:spcPts val="1000"/>
                        </a:spcAft>
                      </a:pPr>
                      <a:r>
                        <a:rPr lang="en-IN" sz="1600">
                          <a:effectLst/>
                          <a:latin typeface="Calibri" panose="020F0502020204030204" pitchFamily="34" charset="0"/>
                          <a:ea typeface="Times New Roman" panose="02020603050405020304" pitchFamily="18" charset="0"/>
                          <a:cs typeface="Times New Roman" panose="02020603050405020304" pitchFamily="18" charset="0"/>
                        </a:rPr>
                        <a:t> </a:t>
                      </a: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20000"/>
                        </a:lnSpc>
                        <a:spcBef>
                          <a:spcPts val="0"/>
                        </a:spcBef>
                        <a:spcAft>
                          <a:spcPts val="1000"/>
                        </a:spcAft>
                      </a:pPr>
                      <a:r>
                        <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computing Software agents.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52351084"/>
                  </a:ext>
                </a:extLst>
              </a:tr>
            </a:tbl>
          </a:graphicData>
        </a:graphic>
      </p:graphicFrame>
    </p:spTree>
    <p:extLst>
      <p:ext uri="{BB962C8B-B14F-4D97-AF65-F5344CB8AC3E}">
        <p14:creationId xmlns:p14="http://schemas.microsoft.com/office/powerpoint/2010/main" val="278355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35" y="762000"/>
            <a:ext cx="7467600" cy="639762"/>
          </a:xfrm>
        </p:spPr>
        <p:txBody>
          <a:bodyPr/>
          <a:lstStyle/>
          <a:p>
            <a:r>
              <a:rPr lang="en-US" b="1" dirty="0"/>
              <a:t>Contents</a:t>
            </a:r>
            <a:endParaRPr lang="en-IN" b="1" dirty="0"/>
          </a:p>
        </p:txBody>
      </p:sp>
      <p:sp>
        <p:nvSpPr>
          <p:cNvPr id="7" name="Content Placeholder 6">
            <a:extLst>
              <a:ext uri="{FF2B5EF4-FFF2-40B4-BE49-F238E27FC236}">
                <a16:creationId xmlns:a16="http://schemas.microsoft.com/office/drawing/2014/main" id="{4CAC799A-F5FF-4932-9FB1-F05C6F0AB1CF}"/>
              </a:ext>
            </a:extLst>
          </p:cNvPr>
          <p:cNvSpPr>
            <a:spLocks noGrp="1"/>
          </p:cNvSpPr>
          <p:nvPr>
            <p:ph sz="quarter" idx="1"/>
          </p:nvPr>
        </p:nvSpPr>
        <p:spPr>
          <a:xfrm>
            <a:off x="452535" y="1406427"/>
            <a:ext cx="7467600" cy="4873752"/>
          </a:xfrm>
        </p:spPr>
        <p:txBody>
          <a:bodyPr/>
          <a:lstStyle/>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r>
              <a:rPr lang="en-US" sz="1800" dirty="0">
                <a:solidFill>
                  <a:srgbClr val="FF0000"/>
                </a:solidFill>
                <a:effectLst/>
                <a:latin typeface="Times New Roman" panose="02020603050405020304" pitchFamily="18" charset="0"/>
                <a:ea typeface="Times New Roman" panose="02020603050405020304" pitchFamily="18" charset="0"/>
              </a:rPr>
              <a:t>Electronic Commerce - Frame</a:t>
            </a:r>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rPr>
              <a:t>work</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spc="5" dirty="0">
                <a:solidFill>
                  <a:srgbClr val="FF0000"/>
                </a:solidFill>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A</a:t>
            </a:r>
            <a:r>
              <a:rPr lang="en-US" sz="1800" b="1" dirty="0">
                <a:effectLst/>
                <a:latin typeface="Times New Roman" panose="02020603050405020304" pitchFamily="18" charset="0"/>
                <a:ea typeface="Times New Roman" panose="02020603050405020304" pitchFamily="18" charset="0"/>
              </a:rPr>
              <a:t>natomy</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E-Commerce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applications</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E-Commerce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Consumer applications</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E-Commerce Organization applications</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Consumer Oriented Electronic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commerce -</a:t>
            </a:r>
            <a:r>
              <a:rPr lang="en-US" sz="1800" spc="-5" dirty="0">
                <a:effectLst/>
                <a:latin typeface="Times New Roman" panose="02020603050405020304" pitchFamily="18" charset="0"/>
                <a:ea typeface="Times New Roman" panose="02020603050405020304" pitchFamily="18" charset="0"/>
              </a:rPr>
              <a:t> Mercantile </a:t>
            </a:r>
            <a:r>
              <a:rPr lang="en-US" sz="1800" dirty="0">
                <a:effectLst/>
                <a:latin typeface="Times New Roman" panose="02020603050405020304" pitchFamily="18" charset="0"/>
                <a:ea typeface="Times New Roman" panose="02020603050405020304" pitchFamily="18" charset="0"/>
              </a:rPr>
              <a:t>Process models.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D0B0-EDCF-4116-8462-D9B542722871}"/>
              </a:ext>
            </a:extLst>
          </p:cNvPr>
          <p:cNvSpPr>
            <a:spLocks noGrp="1"/>
          </p:cNvSpPr>
          <p:nvPr>
            <p:ph type="title"/>
          </p:nvPr>
        </p:nvSpPr>
        <p:spPr>
          <a:xfrm>
            <a:off x="457200" y="274638"/>
            <a:ext cx="7467600" cy="792162"/>
          </a:xfrm>
        </p:spPr>
        <p:txBody>
          <a:bodyPr/>
          <a:lstStyle/>
          <a:p>
            <a:r>
              <a:rPr lang="en-US" dirty="0"/>
              <a:t>Anatomy Of E-commerce Applications</a:t>
            </a:r>
            <a:endParaRPr lang="en-IN" dirty="0"/>
          </a:p>
        </p:txBody>
      </p:sp>
      <p:sp>
        <p:nvSpPr>
          <p:cNvPr id="3" name="Content Placeholder 2">
            <a:extLst>
              <a:ext uri="{FF2B5EF4-FFF2-40B4-BE49-F238E27FC236}">
                <a16:creationId xmlns:a16="http://schemas.microsoft.com/office/drawing/2014/main" id="{EAB70954-7A32-4A35-A9F3-C52F7AF8C1D0}"/>
              </a:ext>
            </a:extLst>
          </p:cNvPr>
          <p:cNvSpPr>
            <a:spLocks noGrp="1"/>
          </p:cNvSpPr>
          <p:nvPr>
            <p:ph sz="quarter" idx="1"/>
          </p:nvPr>
        </p:nvSpPr>
        <p:spPr/>
        <p:txBody>
          <a:bodyPr/>
          <a:lstStyle/>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E-commerce applications constitutes for different types of elements which are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20000"/>
              </a:lnSpc>
              <a:spcBef>
                <a:spcPts val="0"/>
              </a:spcBef>
              <a:spcAft>
                <a:spcPts val="0"/>
              </a:spcAft>
              <a:buFont typeface="+mj-lt"/>
              <a:buAutoNum type="arabicPeriod"/>
              <a:tabLst>
                <a:tab pos="171450" algn="l"/>
                <a:tab pos="384175" algn="l"/>
              </a:tabLst>
            </a:pPr>
            <a:r>
              <a:rPr lang="en-IN" sz="20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Multimedia content for E-Commerce Applications</a:t>
            </a:r>
            <a:endParaRPr lang="en-IN" sz="2000" dirty="0">
              <a:effectLst/>
              <a:latin typeface="Book Antiqua" panose="02040602050305030304" pitchFamily="18" charset="0"/>
              <a:ea typeface="Times New Roman" panose="02020603050405020304" pitchFamily="18" charset="0"/>
              <a:cs typeface="Book Antiqua" panose="02040602050305030304" pitchFamily="18" charset="0"/>
            </a:endParaRPr>
          </a:p>
          <a:p>
            <a:pPr marL="342900" marR="0" lvl="0" indent="-342900" algn="just">
              <a:lnSpc>
                <a:spcPct val="120000"/>
              </a:lnSpc>
              <a:spcBef>
                <a:spcPts val="0"/>
              </a:spcBef>
              <a:spcAft>
                <a:spcPts val="0"/>
              </a:spcAft>
              <a:buFont typeface="+mj-lt"/>
              <a:buAutoNum type="arabicPeriod"/>
              <a:tabLst>
                <a:tab pos="171450" algn="l"/>
                <a:tab pos="384175" algn="l"/>
              </a:tabLst>
            </a:pPr>
            <a:r>
              <a:rPr lang="en-IN" sz="20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Multimedia Storage Servers &amp; E-Commerce Applications</a:t>
            </a:r>
            <a:endParaRPr lang="en-IN" sz="2000" dirty="0">
              <a:effectLst/>
              <a:latin typeface="Book Antiqua" panose="02040602050305030304" pitchFamily="18" charset="0"/>
              <a:ea typeface="Times New Roman" panose="02020603050405020304" pitchFamily="18" charset="0"/>
              <a:cs typeface="Book Antiqua" panose="02040602050305030304" pitchFamily="18" charset="0"/>
            </a:endParaRPr>
          </a:p>
          <a:p>
            <a:pPr marL="365760" lvl="1" indent="0" algn="just">
              <a:lnSpc>
                <a:spcPct val="120000"/>
              </a:lnSpc>
              <a:spcBef>
                <a:spcPts val="0"/>
              </a:spcBef>
              <a:buNone/>
              <a:tabLst>
                <a:tab pos="171450" algn="l"/>
                <a:tab pos="384175" algn="l"/>
              </a:tabLst>
            </a:pPr>
            <a:r>
              <a:rPr lang="en-IN" sz="18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i. Client-server architecture in E-Commerce</a:t>
            </a:r>
            <a:endParaRPr lang="en-IN" sz="1800" dirty="0">
              <a:effectLst/>
              <a:latin typeface="Book Antiqua" panose="02040602050305030304" pitchFamily="18" charset="0"/>
              <a:ea typeface="Times New Roman" panose="02020603050405020304" pitchFamily="18" charset="0"/>
              <a:cs typeface="Book Antiqua" panose="02040602050305030304" pitchFamily="18" charset="0"/>
            </a:endParaRPr>
          </a:p>
          <a:p>
            <a:pPr marL="365760" lvl="1" indent="0" algn="just">
              <a:lnSpc>
                <a:spcPct val="120000"/>
              </a:lnSpc>
              <a:spcBef>
                <a:spcPts val="0"/>
              </a:spcBef>
              <a:buNone/>
              <a:tabLst>
                <a:tab pos="171450" algn="l"/>
                <a:tab pos="384175" algn="l"/>
              </a:tabLst>
            </a:pPr>
            <a:r>
              <a:rPr lang="en-IN" sz="18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ii. Internal processes of Multimedia servers</a:t>
            </a:r>
            <a:endParaRPr lang="en-IN" sz="1800" dirty="0">
              <a:effectLst/>
              <a:latin typeface="Book Antiqua" panose="02040602050305030304" pitchFamily="18" charset="0"/>
              <a:ea typeface="Times New Roman" panose="02020603050405020304" pitchFamily="18" charset="0"/>
              <a:cs typeface="Book Antiqua" panose="02040602050305030304" pitchFamily="18" charset="0"/>
            </a:endParaRPr>
          </a:p>
          <a:p>
            <a:pPr marL="365760" lvl="1" indent="0" algn="just">
              <a:lnSpc>
                <a:spcPct val="120000"/>
              </a:lnSpc>
              <a:spcBef>
                <a:spcPts val="0"/>
              </a:spcBef>
              <a:buNone/>
              <a:tabLst>
                <a:tab pos="171450" algn="l"/>
                <a:tab pos="384175" algn="l"/>
              </a:tabLst>
            </a:pPr>
            <a:r>
              <a:rPr lang="en-IN" sz="18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iii. Video servers &amp; E-Commerce</a:t>
            </a:r>
            <a:endParaRPr lang="en-IN" sz="1800" dirty="0">
              <a:effectLst/>
              <a:latin typeface="Book Antiqua" panose="02040602050305030304" pitchFamily="18" charset="0"/>
              <a:ea typeface="Times New Roman" panose="02020603050405020304" pitchFamily="18" charset="0"/>
              <a:cs typeface="Book Antiqua" panose="02040602050305030304" pitchFamily="18" charset="0"/>
            </a:endParaRPr>
          </a:p>
          <a:p>
            <a:pPr marL="342900" indent="-342900" algn="just">
              <a:lnSpc>
                <a:spcPct val="120000"/>
              </a:lnSpc>
              <a:spcBef>
                <a:spcPts val="0"/>
              </a:spcBef>
              <a:buFont typeface="+mj-lt"/>
              <a:buAutoNum type="arabicPeriod"/>
              <a:tabLst>
                <a:tab pos="171450" algn="l"/>
                <a:tab pos="384175" algn="l"/>
              </a:tabLst>
            </a:pPr>
            <a:r>
              <a:rPr lang="en-IN" sz="2000" dirty="0">
                <a:solidFill>
                  <a:srgbClr val="000000"/>
                </a:solidFill>
                <a:latin typeface="Book Antiqua" panose="02040602050305030304" pitchFamily="18" charset="0"/>
              </a:rPr>
              <a:t>Information delivery/transport &amp; </a:t>
            </a:r>
            <a:r>
              <a:rPr lang="en-IN" sz="2000" dirty="0">
                <a:solidFill>
                  <a:srgbClr val="000000"/>
                </a:solidFill>
                <a:effectLst/>
                <a:latin typeface="Book Antiqua" panose="02040602050305030304" pitchFamily="18" charset="0"/>
                <a:ea typeface="Times New Roman" panose="02020603050405020304" pitchFamily="18" charset="0"/>
                <a:cs typeface="Book Antiqua" panose="02040602050305030304" pitchFamily="18" charset="0"/>
              </a:rPr>
              <a:t>E-Commerce Applications</a:t>
            </a:r>
            <a:endParaRPr lang="en-IN" sz="2000" dirty="0">
              <a:solidFill>
                <a:srgbClr val="000000"/>
              </a:solidFill>
              <a:latin typeface="Book Antiqua" panose="02040602050305030304" pitchFamily="18" charset="0"/>
            </a:endParaRPr>
          </a:p>
          <a:p>
            <a:pPr marL="342900" indent="-342900" algn="just">
              <a:lnSpc>
                <a:spcPct val="120000"/>
              </a:lnSpc>
              <a:spcBef>
                <a:spcPts val="0"/>
              </a:spcBef>
              <a:buFont typeface="+mj-lt"/>
              <a:buAutoNum type="arabicPeriod"/>
              <a:tabLst>
                <a:tab pos="171450" algn="l"/>
                <a:tab pos="384175" algn="l"/>
              </a:tabLst>
            </a:pPr>
            <a:r>
              <a:rPr lang="en-IN" sz="2000" dirty="0">
                <a:solidFill>
                  <a:srgbClr val="000000"/>
                </a:solidFill>
                <a:latin typeface="Book Antiqua" panose="02040602050305030304" pitchFamily="18" charset="0"/>
              </a:rPr>
              <a:t>Consumer Access Devices</a:t>
            </a:r>
          </a:p>
          <a:p>
            <a:endParaRPr lang="en-IN" dirty="0"/>
          </a:p>
        </p:txBody>
      </p:sp>
    </p:spTree>
    <p:extLst>
      <p:ext uri="{BB962C8B-B14F-4D97-AF65-F5344CB8AC3E}">
        <p14:creationId xmlns:p14="http://schemas.microsoft.com/office/powerpoint/2010/main" val="236783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39AA2F-ECFA-4402-A56B-AF2D26849701}"/>
              </a:ext>
            </a:extLst>
          </p:cNvPr>
          <p:cNvPicPr>
            <a:picLocks noGrp="1" noChangeAspect="1"/>
          </p:cNvPicPr>
          <p:nvPr>
            <p:ph sz="quarter" idx="1"/>
          </p:nvPr>
        </p:nvPicPr>
        <p:blipFill>
          <a:blip r:embed="rId2"/>
          <a:stretch>
            <a:fillRect/>
          </a:stretch>
        </p:blipFill>
        <p:spPr>
          <a:xfrm>
            <a:off x="457200" y="1846877"/>
            <a:ext cx="7467600" cy="4380270"/>
          </a:xfrm>
          <a:prstGeom prst="rect">
            <a:avLst/>
          </a:prstGeom>
        </p:spPr>
      </p:pic>
    </p:spTree>
    <p:extLst>
      <p:ext uri="{BB962C8B-B14F-4D97-AF65-F5344CB8AC3E}">
        <p14:creationId xmlns:p14="http://schemas.microsoft.com/office/powerpoint/2010/main" val="375239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E732-E35B-4A18-89A4-AB6208E90BCA}"/>
              </a:ext>
            </a:extLst>
          </p:cNvPr>
          <p:cNvSpPr>
            <a:spLocks noGrp="1"/>
          </p:cNvSpPr>
          <p:nvPr>
            <p:ph type="title"/>
          </p:nvPr>
        </p:nvSpPr>
        <p:spPr>
          <a:xfrm>
            <a:off x="457200" y="274638"/>
            <a:ext cx="8077200" cy="715962"/>
          </a:xfrm>
        </p:spPr>
        <p:txBody>
          <a:bodyPr>
            <a:normAutofit/>
          </a:bodyPr>
          <a:lstStyle/>
          <a:p>
            <a:r>
              <a:rPr lang="en-IN" sz="2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 Multimedia Content for E-Commerce Applications</a:t>
            </a:r>
            <a:endParaRPr lang="en-IN" sz="2800" dirty="0"/>
          </a:p>
        </p:txBody>
      </p:sp>
      <p:sp>
        <p:nvSpPr>
          <p:cNvPr id="3" name="Content Placeholder 2">
            <a:extLst>
              <a:ext uri="{FF2B5EF4-FFF2-40B4-BE49-F238E27FC236}">
                <a16:creationId xmlns:a16="http://schemas.microsoft.com/office/drawing/2014/main" id="{4CEFF05F-0DA4-407A-8260-55ED7ED07561}"/>
              </a:ext>
            </a:extLst>
          </p:cNvPr>
          <p:cNvSpPr>
            <a:spLocks noGrp="1"/>
          </p:cNvSpPr>
          <p:nvPr>
            <p:ph sz="quarter" idx="1"/>
          </p:nvPr>
        </p:nvSpPr>
        <p:spPr>
          <a:xfrm>
            <a:off x="457200" y="1239416"/>
            <a:ext cx="7467600" cy="5364162"/>
          </a:xfrm>
        </p:spPr>
        <p:txBody>
          <a:bodyPr>
            <a:normAutofit/>
          </a:bodyPr>
          <a:lstStyle/>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technical definition of multimedia is the use of digital data in more than one format, such as the combination of text, audio, video, and graphics in a computer file/document. </a:t>
            </a: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Multimedia content can be considered both fuel and traffic for electronic commerce applications.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Multimedia has become to mean the combination of computers, television, and telephone capabilities in a single device.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649AFA8-9765-4C1E-AD08-A2930EC2DC41}"/>
              </a:ext>
            </a:extLst>
          </p:cNvPr>
          <p:cNvPicPr>
            <a:picLocks noChangeAspect="1"/>
          </p:cNvPicPr>
          <p:nvPr/>
        </p:nvPicPr>
        <p:blipFill>
          <a:blip r:embed="rId2"/>
          <a:stretch>
            <a:fillRect/>
          </a:stretch>
        </p:blipFill>
        <p:spPr>
          <a:xfrm>
            <a:off x="1676400" y="4038600"/>
            <a:ext cx="5328171" cy="2362200"/>
          </a:xfrm>
          <a:prstGeom prst="rect">
            <a:avLst/>
          </a:prstGeom>
        </p:spPr>
      </p:pic>
    </p:spTree>
    <p:extLst>
      <p:ext uri="{BB962C8B-B14F-4D97-AF65-F5344CB8AC3E}">
        <p14:creationId xmlns:p14="http://schemas.microsoft.com/office/powerpoint/2010/main" val="385167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69D8B-0933-4ADA-9BD8-5D70B9628991}"/>
              </a:ext>
            </a:extLst>
          </p:cNvPr>
          <p:cNvSpPr>
            <a:spLocks noGrp="1"/>
          </p:cNvSpPr>
          <p:nvPr>
            <p:ph sz="quarter" idx="1"/>
          </p:nvPr>
        </p:nvSpPr>
        <p:spPr>
          <a:xfrm>
            <a:off x="457200" y="457200"/>
            <a:ext cx="7467600" cy="6016752"/>
          </a:xfrm>
        </p:spPr>
        <p:txBody>
          <a:bodyPr/>
          <a:lstStyle/>
          <a:p>
            <a:pPr algn="just"/>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term multimedia covers so many things that it is often difficult to conceptualize and adding to this, telecommunications, cable/broadcasters, computer software and hardware providers each have a different view of what multimedia means.</a:t>
            </a:r>
          </a:p>
          <a:p>
            <a:endParaRPr lang="en-IN" dirty="0"/>
          </a:p>
        </p:txBody>
      </p:sp>
      <p:graphicFrame>
        <p:nvGraphicFramePr>
          <p:cNvPr id="4" name="Table 3">
            <a:extLst>
              <a:ext uri="{FF2B5EF4-FFF2-40B4-BE49-F238E27FC236}">
                <a16:creationId xmlns:a16="http://schemas.microsoft.com/office/drawing/2014/main" id="{FC3C1583-992F-4BE8-8DD2-F2633C95996A}"/>
              </a:ext>
            </a:extLst>
          </p:cNvPr>
          <p:cNvGraphicFramePr>
            <a:graphicFrameLocks noGrp="1"/>
          </p:cNvGraphicFramePr>
          <p:nvPr>
            <p:extLst>
              <p:ext uri="{D42A27DB-BD31-4B8C-83A1-F6EECF244321}">
                <p14:modId xmlns:p14="http://schemas.microsoft.com/office/powerpoint/2010/main" val="2988711760"/>
              </p:ext>
            </p:extLst>
          </p:nvPr>
        </p:nvGraphicFramePr>
        <p:xfrm>
          <a:off x="1295400" y="1756796"/>
          <a:ext cx="6096318" cy="2397591"/>
        </p:xfrm>
        <a:graphic>
          <a:graphicData uri="http://schemas.openxmlformats.org/drawingml/2006/table">
            <a:tbl>
              <a:tblPr>
                <a:tableStyleId>{5C22544A-7EE6-4342-B048-85BDC9FD1C3A}</a:tableStyleId>
              </a:tblPr>
              <a:tblGrid>
                <a:gridCol w="2573273">
                  <a:extLst>
                    <a:ext uri="{9D8B030D-6E8A-4147-A177-3AD203B41FA5}">
                      <a16:colId xmlns:a16="http://schemas.microsoft.com/office/drawing/2014/main" val="2165780992"/>
                    </a:ext>
                  </a:extLst>
                </a:gridCol>
                <a:gridCol w="3523045">
                  <a:extLst>
                    <a:ext uri="{9D8B030D-6E8A-4147-A177-3AD203B41FA5}">
                      <a16:colId xmlns:a16="http://schemas.microsoft.com/office/drawing/2014/main" val="1299463932"/>
                    </a:ext>
                  </a:extLst>
                </a:gridCol>
              </a:tblGrid>
              <a:tr h="343800">
                <a:tc>
                  <a:txBody>
                    <a:bodyPr/>
                    <a:lstStyle/>
                    <a:p>
                      <a:pPr marL="0" marR="0" algn="ctr">
                        <a:lnSpc>
                          <a:spcPct val="120000"/>
                        </a:lnSpc>
                        <a:spcBef>
                          <a:spcPts val="0"/>
                        </a:spcBef>
                        <a:spcAft>
                          <a:spcPts val="1000"/>
                        </a:spcAft>
                      </a:pPr>
                      <a:r>
                        <a:rPr lang="en-IN" sz="1400" b="1" dirty="0">
                          <a:effectLst/>
                        </a:rPr>
                        <a:t>Industry</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tc>
                  <a:txBody>
                    <a:bodyPr/>
                    <a:lstStyle/>
                    <a:p>
                      <a:pPr marL="0" marR="0" algn="ctr">
                        <a:lnSpc>
                          <a:spcPct val="120000"/>
                        </a:lnSpc>
                        <a:spcBef>
                          <a:spcPts val="0"/>
                        </a:spcBef>
                        <a:spcAft>
                          <a:spcPts val="1000"/>
                        </a:spcAft>
                      </a:pPr>
                      <a:r>
                        <a:rPr lang="en-IN" sz="1400" b="1" dirty="0">
                          <a:effectLst/>
                        </a:rPr>
                        <a:t>Content Produced</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extLst>
                  <a:ext uri="{0D108BD9-81ED-4DB2-BD59-A6C34878D82A}">
                    <a16:rowId xmlns:a16="http://schemas.microsoft.com/office/drawing/2014/main" val="1603660924"/>
                  </a:ext>
                </a:extLst>
              </a:tr>
              <a:tr h="339865">
                <a:tc>
                  <a:txBody>
                    <a:bodyPr/>
                    <a:lstStyle/>
                    <a:p>
                      <a:pPr marL="0" marR="0" algn="just">
                        <a:lnSpc>
                          <a:spcPct val="120000"/>
                        </a:lnSpc>
                        <a:spcBef>
                          <a:spcPts val="0"/>
                        </a:spcBef>
                        <a:spcAft>
                          <a:spcPts val="1000"/>
                        </a:spcAft>
                      </a:pPr>
                      <a:r>
                        <a:rPr lang="en-IN" sz="1400" dirty="0">
                          <a:effectLst/>
                        </a:rPr>
                        <a:t>Entertainment producers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tc>
                  <a:txBody>
                    <a:bodyPr/>
                    <a:lstStyle/>
                    <a:p>
                      <a:pPr marL="0" marR="0" algn="just">
                        <a:lnSpc>
                          <a:spcPct val="120000"/>
                        </a:lnSpc>
                        <a:spcBef>
                          <a:spcPts val="0"/>
                        </a:spcBef>
                        <a:spcAft>
                          <a:spcPts val="1000"/>
                        </a:spcAft>
                      </a:pPr>
                      <a:r>
                        <a:rPr lang="en-IN" sz="1400">
                          <a:effectLst/>
                        </a:rPr>
                        <a:t>Cartoons, games, movies Video, Music</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extLst>
                  <a:ext uri="{0D108BD9-81ED-4DB2-BD59-A6C34878D82A}">
                    <a16:rowId xmlns:a16="http://schemas.microsoft.com/office/drawing/2014/main" val="3453972562"/>
                  </a:ext>
                </a:extLst>
              </a:tr>
              <a:tr h="256473">
                <a:tc>
                  <a:txBody>
                    <a:bodyPr/>
                    <a:lstStyle/>
                    <a:p>
                      <a:pPr marL="0" marR="0" algn="just">
                        <a:lnSpc>
                          <a:spcPct val="120000"/>
                        </a:lnSpc>
                        <a:spcBef>
                          <a:spcPts val="0"/>
                        </a:spcBef>
                        <a:spcAft>
                          <a:spcPts val="1000"/>
                        </a:spcAft>
                      </a:pPr>
                      <a:r>
                        <a:rPr lang="en-IN" sz="1400" dirty="0">
                          <a:effectLst/>
                        </a:rPr>
                        <a:t>Broadcast television productions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tc>
                  <a:txBody>
                    <a:bodyPr/>
                    <a:lstStyle/>
                    <a:p>
                      <a:pPr marL="0" marR="0" lvl="0" indent="0" algn="just" defTabSz="914400" rtl="0" eaLnBrk="1" fontAlgn="auto" latinLnBrk="0" hangingPunct="1">
                        <a:lnSpc>
                          <a:spcPct val="120000"/>
                        </a:lnSpc>
                        <a:spcBef>
                          <a:spcPts val="0"/>
                        </a:spcBef>
                        <a:spcAft>
                          <a:spcPts val="1000"/>
                        </a:spcAft>
                        <a:buClrTx/>
                        <a:buSzTx/>
                        <a:buFontTx/>
                        <a:buNone/>
                        <a:tabLst/>
                        <a:defRPr/>
                      </a:pPr>
                      <a:r>
                        <a:rPr lang="en-IN" sz="1400" dirty="0">
                          <a:effectLst/>
                        </a:rPr>
                        <a:t>Game shows, documentaries, Entertainment Programs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extLst>
                  <a:ext uri="{0D108BD9-81ED-4DB2-BD59-A6C34878D82A}">
                    <a16:rowId xmlns:a16="http://schemas.microsoft.com/office/drawing/2014/main" val="3155826208"/>
                  </a:ext>
                </a:extLst>
              </a:tr>
              <a:tr h="211629">
                <a:tc>
                  <a:txBody>
                    <a:bodyPr/>
                    <a:lstStyle/>
                    <a:p>
                      <a:pPr marL="0" marR="0" algn="just">
                        <a:lnSpc>
                          <a:spcPct val="120000"/>
                        </a:lnSpc>
                        <a:spcBef>
                          <a:spcPts val="0"/>
                        </a:spcBef>
                        <a:spcAft>
                          <a:spcPts val="1000"/>
                        </a:spcAft>
                      </a:pPr>
                      <a:r>
                        <a:rPr lang="en-IN" sz="1400" dirty="0">
                          <a:effectLst/>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tc>
                  <a:txBody>
                    <a:bodyPr/>
                    <a:lstStyle/>
                    <a:p>
                      <a:pPr marL="0" marR="0" algn="just">
                        <a:lnSpc>
                          <a:spcPct val="120000"/>
                        </a:lnSpc>
                        <a:spcBef>
                          <a:spcPts val="0"/>
                        </a:spcBef>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extLst>
                  <a:ext uri="{0D108BD9-81ED-4DB2-BD59-A6C34878D82A}">
                    <a16:rowId xmlns:a16="http://schemas.microsoft.com/office/drawing/2014/main" val="3892912074"/>
                  </a:ext>
                </a:extLst>
              </a:tr>
              <a:tr h="445287">
                <a:tc>
                  <a:txBody>
                    <a:bodyPr/>
                    <a:lstStyle/>
                    <a:p>
                      <a:pPr marL="0" marR="0" algn="just">
                        <a:lnSpc>
                          <a:spcPct val="120000"/>
                        </a:lnSpc>
                        <a:spcBef>
                          <a:spcPts val="0"/>
                        </a:spcBef>
                        <a:spcAft>
                          <a:spcPts val="1000"/>
                        </a:spcAft>
                      </a:pPr>
                      <a:r>
                        <a:rPr lang="en-IN" sz="1400" dirty="0">
                          <a:effectLst/>
                        </a:rPr>
                        <a:t>Print publishing catalogues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tc>
                  <a:txBody>
                    <a:bodyPr/>
                    <a:lstStyle/>
                    <a:p>
                      <a:pPr marL="0" marR="0" algn="just">
                        <a:lnSpc>
                          <a:spcPct val="120000"/>
                        </a:lnSpc>
                        <a:spcBef>
                          <a:spcPts val="0"/>
                        </a:spcBef>
                        <a:spcAft>
                          <a:spcPts val="1000"/>
                        </a:spcAft>
                      </a:pPr>
                      <a:r>
                        <a:rPr lang="en-IN" sz="1400" dirty="0">
                          <a:effectLst/>
                        </a:rPr>
                        <a:t>Books, reference collections,, directories,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extLst>
                  <a:ext uri="{0D108BD9-81ED-4DB2-BD59-A6C34878D82A}">
                    <a16:rowId xmlns:a16="http://schemas.microsoft.com/office/drawing/2014/main" val="1633098233"/>
                  </a:ext>
                </a:extLst>
              </a:tr>
              <a:tr h="536547">
                <a:tc>
                  <a:txBody>
                    <a:bodyPr/>
                    <a:lstStyle/>
                    <a:p>
                      <a:pPr marL="0" marR="0" algn="just">
                        <a:lnSpc>
                          <a:spcPct val="120000"/>
                        </a:lnSpc>
                        <a:spcBef>
                          <a:spcPts val="0"/>
                        </a:spcBef>
                        <a:spcAft>
                          <a:spcPts val="1000"/>
                        </a:spcAft>
                        <a:tabLst>
                          <a:tab pos="1703705" algn="l"/>
                        </a:tabLst>
                      </a:pPr>
                      <a:r>
                        <a:rPr lang="en-IN" sz="1400">
                          <a:effectLst/>
                        </a:rPr>
                        <a:t>Computer software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tc>
                  <a:txBody>
                    <a:bodyPr/>
                    <a:lstStyle/>
                    <a:p>
                      <a:pPr marL="0" marR="0" algn="just">
                        <a:lnSpc>
                          <a:spcPct val="120000"/>
                        </a:lnSpc>
                        <a:spcBef>
                          <a:spcPts val="0"/>
                        </a:spcBef>
                        <a:spcAft>
                          <a:spcPts val="1000"/>
                        </a:spcAft>
                      </a:pPr>
                      <a:r>
                        <a:rPr lang="en-IN" sz="1400" dirty="0">
                          <a:effectLst/>
                        </a:rPr>
                        <a:t>Software programs: animation, games, productivity-enhancing tools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00" marR="25400" marT="0" marB="0"/>
                </a:tc>
                <a:extLst>
                  <a:ext uri="{0D108BD9-81ED-4DB2-BD59-A6C34878D82A}">
                    <a16:rowId xmlns:a16="http://schemas.microsoft.com/office/drawing/2014/main" val="3671652708"/>
                  </a:ext>
                </a:extLst>
              </a:tr>
            </a:tbl>
          </a:graphicData>
        </a:graphic>
      </p:graphicFrame>
      <p:sp>
        <p:nvSpPr>
          <p:cNvPr id="6" name="TextBox 5">
            <a:extLst>
              <a:ext uri="{FF2B5EF4-FFF2-40B4-BE49-F238E27FC236}">
                <a16:creationId xmlns:a16="http://schemas.microsoft.com/office/drawing/2014/main" id="{E5708DD4-DA41-4796-8EC3-07D3EF4A5F01}"/>
              </a:ext>
            </a:extLst>
          </p:cNvPr>
          <p:cNvSpPr txBox="1"/>
          <p:nvPr/>
        </p:nvSpPr>
        <p:spPr>
          <a:xfrm>
            <a:off x="1752600" y="4267200"/>
            <a:ext cx="5486400" cy="368049"/>
          </a:xfrm>
          <a:prstGeom prst="rect">
            <a:avLst/>
          </a:prstGeom>
          <a:noFill/>
        </p:spPr>
        <p:txBody>
          <a:bodyPr wrap="square">
            <a:spAutoFit/>
          </a:bodyPr>
          <a:lstStyle/>
          <a:p>
            <a:pPr marL="0" marR="0" algn="ctr">
              <a:lnSpc>
                <a:spcPct val="120000"/>
              </a:lnSpc>
              <a:spcBef>
                <a:spcPts val="0"/>
              </a:spcBef>
              <a:spcAft>
                <a:spcPts val="1000"/>
              </a:spcAft>
            </a:pPr>
            <a:r>
              <a:rPr lang="en-IN" sz="16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Table : Traditional Division of Content by Industry.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94A8E93-AA13-438A-A3E0-17AF6A40BB69}"/>
              </a:ext>
            </a:extLst>
          </p:cNvPr>
          <p:cNvSpPr txBox="1"/>
          <p:nvPr/>
        </p:nvSpPr>
        <p:spPr>
          <a:xfrm>
            <a:off x="762000" y="4748062"/>
            <a:ext cx="7162800" cy="734945"/>
          </a:xfrm>
          <a:prstGeom prst="rect">
            <a:avLst/>
          </a:prstGeom>
          <a:noFill/>
        </p:spPr>
        <p:txBody>
          <a:bodyPr wrap="square">
            <a:spAutoFit/>
          </a:bodyPr>
          <a:lstStyle/>
          <a:p>
            <a:pPr marL="274320" marR="0" indent="-274320" algn="just">
              <a:lnSpc>
                <a:spcPct val="120000"/>
              </a:lnSpc>
              <a:spcBef>
                <a:spcPts val="600"/>
              </a:spcBef>
              <a:spcAft>
                <a:spcPts val="1000"/>
              </a:spcAft>
              <a:buClr>
                <a:schemeClr val="accent1"/>
              </a:buClr>
              <a:buSzPct val="70000"/>
              <a:buFont typeface="Wingdings"/>
              <a:buChar char=""/>
            </a:pPr>
            <a:r>
              <a:rPr lang="en-IN" dirty="0">
                <a:latin typeface="Calibri" panose="020F0502020204030204" pitchFamily="34" charset="0"/>
                <a:cs typeface="Times New Roman" panose="02020603050405020304" pitchFamily="18" charset="0"/>
              </a:rPr>
              <a:t>The success of e-commerce applications also depends on the variety and innovativeness of multimedia content and packaging.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00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6AAB-64EB-40CB-B62E-7C09BE6B64F6}"/>
              </a:ext>
            </a:extLst>
          </p:cNvPr>
          <p:cNvSpPr>
            <a:spLocks noGrp="1"/>
          </p:cNvSpPr>
          <p:nvPr>
            <p:ph type="title"/>
          </p:nvPr>
        </p:nvSpPr>
        <p:spPr>
          <a:xfrm>
            <a:off x="457200" y="457200"/>
            <a:ext cx="8153400" cy="715962"/>
          </a:xfrm>
        </p:spPr>
        <p:txBody>
          <a:bodyPr>
            <a:normAutofit fontScale="90000"/>
          </a:bodyPr>
          <a:lstStyle/>
          <a:p>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Multimedia Storage Servers and Electronic Commerce Applications</a:t>
            </a:r>
            <a:endParaRPr lang="en-IN" dirty="0"/>
          </a:p>
        </p:txBody>
      </p:sp>
      <p:sp>
        <p:nvSpPr>
          <p:cNvPr id="3" name="Content Placeholder 2">
            <a:extLst>
              <a:ext uri="{FF2B5EF4-FFF2-40B4-BE49-F238E27FC236}">
                <a16:creationId xmlns:a16="http://schemas.microsoft.com/office/drawing/2014/main" id="{BFDF8A21-F3B0-4EA3-A0AA-02346045F042}"/>
              </a:ext>
            </a:extLst>
          </p:cNvPr>
          <p:cNvSpPr>
            <a:spLocks noGrp="1"/>
          </p:cNvSpPr>
          <p:nvPr>
            <p:ph sz="quarter" idx="1"/>
          </p:nvPr>
        </p:nvSpPr>
        <p:spPr/>
        <p:txBody>
          <a:bodyPr/>
          <a:lstStyle/>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Electronic commerce requires robust servers to store and distribute large amounts of digital content to consumers. </a:t>
            </a: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These multimedia storage servers are large information warehouses capable of handling various content, ranging from books, newspapers, advertisement catalogues, movies, games, and x-ray images. </a:t>
            </a: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These servers, deriving their name because they serve information upon request, must handle large-scale distribution, guarantee security, and complete reliability.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Digitized content eliminates the bulkiness and mechanical unreliability found in past equipment. </a:t>
            </a: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Steady advances in digital memory technology are making mass-storage devices technologically feasible and increasingly cost effective.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99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C3FE-B20B-4FA1-A8B9-BE6AFF8B3A85}"/>
              </a:ext>
            </a:extLst>
          </p:cNvPr>
          <p:cNvSpPr>
            <a:spLocks noGrp="1"/>
          </p:cNvSpPr>
          <p:nvPr>
            <p:ph type="title"/>
          </p:nvPr>
        </p:nvSpPr>
        <p:spPr/>
        <p:txBody>
          <a:bodyPr>
            <a:normAutofit fontScale="90000"/>
          </a:bodyPr>
          <a:lstStyle/>
          <a:p>
            <a:r>
              <a:rPr lang="en-IN" sz="28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i</a:t>
            </a:r>
            <a:r>
              <a:rPr lang="en-IN" sz="2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Client-Server Architecture in Electronic Commerce</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234D650-D803-4D08-9AD0-6A15C876B921}"/>
              </a:ext>
            </a:extLst>
          </p:cNvPr>
          <p:cNvSpPr>
            <a:spLocks noGrp="1"/>
          </p:cNvSpPr>
          <p:nvPr>
            <p:ph sz="quarter" idx="1"/>
          </p:nvPr>
        </p:nvSpPr>
        <p:spPr>
          <a:xfrm>
            <a:off x="457200" y="1066800"/>
            <a:ext cx="7467600" cy="5407152"/>
          </a:xfrm>
        </p:spPr>
        <p:txBody>
          <a:bodyPr>
            <a:normAutofit/>
          </a:bodyPr>
          <a:lstStyle/>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Almost all e-commerce applications follow the client-sever model. Clients are devices plus software that request information from servers. </a:t>
            </a: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client-server model replaces traditional mainframe-based models that worked will for a long time.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client-server model, allows the client to interact with the sever through a </a:t>
            </a:r>
            <a:r>
              <a:rPr lang="en-IN" sz="18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request-reply </a:t>
            </a: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sequence governed by a paradigm known as message passing. </a:t>
            </a: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server manages application tasks, handles storage and security, and provides scalability-ability to add more clients as needed for serving more customers.</a:t>
            </a:r>
          </a:p>
          <a:p>
            <a:pPr marL="0" marR="0" algn="just">
              <a:lnSpc>
                <a:spcPct val="120000"/>
              </a:lnSpc>
              <a:spcBef>
                <a:spcPts val="0"/>
              </a:spcBef>
              <a:spcAft>
                <a:spcPts val="1000"/>
              </a:spcAft>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 effect, the multimedia server handles the critical elements (distribution, connectivity, security, accounting), and so is expected to simplify and make scaling more cost-effective.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306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B50A0D-C66D-4F91-8A68-417EB75C0B62}"/>
              </a:ext>
            </a:extLst>
          </p:cNvPr>
          <p:cNvPicPr>
            <a:picLocks noGrp="1" noChangeAspect="1"/>
          </p:cNvPicPr>
          <p:nvPr>
            <p:ph sz="quarter" idx="1"/>
          </p:nvPr>
        </p:nvPicPr>
        <p:blipFill>
          <a:blip r:embed="rId2"/>
          <a:stretch>
            <a:fillRect/>
          </a:stretch>
        </p:blipFill>
        <p:spPr>
          <a:xfrm>
            <a:off x="457200" y="1649022"/>
            <a:ext cx="7467600" cy="4775981"/>
          </a:xfrm>
        </p:spPr>
      </p:pic>
    </p:spTree>
    <p:extLst>
      <p:ext uri="{BB962C8B-B14F-4D97-AF65-F5344CB8AC3E}">
        <p14:creationId xmlns:p14="http://schemas.microsoft.com/office/powerpoint/2010/main" val="1882567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247</TotalTime>
  <Words>952</Words>
  <Application>Microsoft Office PowerPoint</Application>
  <PresentationFormat>On-screen Show (4:3)</PresentationFormat>
  <Paragraphs>99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 Antiqua</vt:lpstr>
      <vt:lpstr>Calibri</vt:lpstr>
      <vt:lpstr>Century Schoolbook</vt:lpstr>
      <vt:lpstr>Times New Roman</vt:lpstr>
      <vt:lpstr>Wingdings</vt:lpstr>
      <vt:lpstr>Wingdings 2</vt:lpstr>
      <vt:lpstr>Oriel</vt:lpstr>
      <vt:lpstr>PowerPoint Presentation</vt:lpstr>
      <vt:lpstr>Contents</vt:lpstr>
      <vt:lpstr>Anatomy Of E-commerce Applications</vt:lpstr>
      <vt:lpstr>PowerPoint Presentation</vt:lpstr>
      <vt:lpstr>1. Multimedia Content for E-Commerce Applications</vt:lpstr>
      <vt:lpstr>PowerPoint Presentation</vt:lpstr>
      <vt:lpstr> 2. Multimedia Storage Servers and Electronic Commerce Applications</vt:lpstr>
      <vt:lpstr>i. Client-Server Architecture in Electronic Commerce </vt:lpstr>
      <vt:lpstr>PowerPoint Presentation</vt:lpstr>
      <vt:lpstr>ii. Internal Processes of Multimedia Servers </vt:lpstr>
      <vt:lpstr>iii. Video Servers and Electronic Commerce </vt:lpstr>
      <vt:lpstr>PowerPoint Presentation</vt:lpstr>
      <vt:lpstr>3. Information Delivery/Transport and E-Commerce Applications </vt:lpstr>
      <vt:lpstr>4. Consumer Access Devices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VITCSE</dc:creator>
  <cp:lastModifiedBy>BHARATHI CHARAN</cp:lastModifiedBy>
  <cp:revision>87</cp:revision>
  <dcterms:created xsi:type="dcterms:W3CDTF">2006-08-16T00:00:00Z</dcterms:created>
  <dcterms:modified xsi:type="dcterms:W3CDTF">2023-07-11T04:34:31Z</dcterms:modified>
</cp:coreProperties>
</file>