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7"/>
  </p:notesMasterIdLst>
  <p:sldIdLst>
    <p:sldId id="257" r:id="rId4"/>
    <p:sldId id="313" r:id="rId5"/>
    <p:sldId id="270" r:id="rId6"/>
    <p:sldId id="271" r:id="rId7"/>
    <p:sldId id="294" r:id="rId8"/>
    <p:sldId id="269" r:id="rId9"/>
    <p:sldId id="276" r:id="rId10"/>
    <p:sldId id="275" r:id="rId11"/>
    <p:sldId id="273" r:id="rId12"/>
    <p:sldId id="274" r:id="rId13"/>
    <p:sldId id="272" r:id="rId14"/>
    <p:sldId id="315"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p:cViewPr varScale="1">
        <p:scale>
          <a:sx n="115" d="100"/>
          <a:sy n="115" d="100"/>
        </p:scale>
        <p:origin x="159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heme" Target="theme/theme1.xml"/><Relationship Id="rId21" Type="http://schemas.openxmlformats.org/officeDocument/2006/relationships/tableStyles" Target="tableStyles.xml"/><Relationship Id="rId50" Type="http://schemas.microsoft.com/office/2015/10/relationships/revisionInfo" Target="revisionInfo.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12/3/17 10:26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Trebuchet MS" pitchFamily="34" charset="0"/>
              </a:rPr>
            </a:br>
            <a:r>
              <a:rPr lang="en-US" sz="500" dirty="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12/3/17 10:26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Trebuchet MS" pitchFamily="34" charset="0"/>
              </a:rPr>
            </a:br>
            <a:r>
              <a:rPr lang="en-US" dirty="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14" descr="bottombar"/>
          <p:cNvPicPr>
            <a:picLocks noChangeAspect="1" noChangeArrowheads="1"/>
          </p:cNvPicPr>
          <p:nvPr userDrawn="1"/>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Expected_value" TargetMode="External"/><Relationship Id="rId4" Type="http://schemas.openxmlformats.org/officeDocument/2006/relationships/hyperlink" Target="https://en.wikipedia.org/wiki/Error_(statistics)" TargetMode="External"/><Relationship Id="rId5" Type="http://schemas.openxmlformats.org/officeDocument/2006/relationships/hyperlink" Target="https://en.wikipedia.org/wiki/Deviation_(statistics)" TargetMode="Externa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hyperlink" Target="https://en.wikipedia.org/wiki/Estima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82000" cy="664797"/>
          </a:xfrm>
        </p:spPr>
        <p:txBody>
          <a:bodyPr/>
          <a:lstStyle/>
          <a:p>
            <a:pPr algn="ctr"/>
            <a:r>
              <a:rPr lang="en-US" dirty="0"/>
              <a:t>   </a:t>
            </a:r>
            <a:r>
              <a:rPr lang="en-US" dirty="0" smtClean="0"/>
              <a:t>Prediction Of Product Rating</a:t>
            </a:r>
            <a:endParaRPr lang="en-US" dirty="0"/>
          </a:p>
        </p:txBody>
      </p:sp>
      <p:sp>
        <p:nvSpPr>
          <p:cNvPr id="7" name="TextBox 6"/>
          <p:cNvSpPr txBox="1"/>
          <p:nvPr/>
        </p:nvSpPr>
        <p:spPr>
          <a:xfrm>
            <a:off x="0" y="1989266"/>
            <a:ext cx="9067800" cy="523220"/>
          </a:xfrm>
          <a:prstGeom prst="rect">
            <a:avLst/>
          </a:prstGeom>
          <a:noFill/>
        </p:spPr>
        <p:txBody>
          <a:bodyPr wrap="square" rtlCol="0">
            <a:spAutoFit/>
          </a:bodyPr>
          <a:lstStyle/>
          <a:p>
            <a:pPr algn="ctr"/>
            <a:r>
              <a:rPr lang="en-US" sz="2800" dirty="0" smtClean="0"/>
              <a:t>CMPE 255 </a:t>
            </a:r>
            <a:r>
              <a:rPr lang="en-US" sz="2800" dirty="0"/>
              <a:t>– </a:t>
            </a:r>
            <a:r>
              <a:rPr lang="en-US" sz="2800" dirty="0" smtClean="0"/>
              <a:t>Data Mining</a:t>
            </a:r>
            <a:endParaRPr lang="en-US" sz="2800" dirty="0"/>
          </a:p>
        </p:txBody>
      </p:sp>
      <p:sp>
        <p:nvSpPr>
          <p:cNvPr id="8" name="TextBox 7"/>
          <p:cNvSpPr txBox="1"/>
          <p:nvPr/>
        </p:nvSpPr>
        <p:spPr>
          <a:xfrm>
            <a:off x="76200" y="2908755"/>
            <a:ext cx="8991600" cy="738664"/>
          </a:xfrm>
          <a:prstGeom prst="rect">
            <a:avLst/>
          </a:prstGeom>
          <a:noFill/>
        </p:spPr>
        <p:txBody>
          <a:bodyPr wrap="square" rtlCol="0">
            <a:spAutoFit/>
          </a:bodyPr>
          <a:lstStyle/>
          <a:p>
            <a:pPr algn="ctr"/>
            <a:r>
              <a:rPr lang="en-US" dirty="0"/>
              <a:t>   </a:t>
            </a:r>
            <a:r>
              <a:rPr lang="en-US" dirty="0" smtClean="0"/>
              <a:t>Submitted </a:t>
            </a:r>
            <a:r>
              <a:rPr lang="en-US" dirty="0"/>
              <a:t>to :</a:t>
            </a:r>
          </a:p>
          <a:p>
            <a:pPr algn="ctr"/>
            <a:r>
              <a:rPr lang="en-US" b="1" dirty="0"/>
              <a:t>          </a:t>
            </a:r>
            <a:r>
              <a:rPr lang="en-US" sz="2400" b="1" dirty="0" smtClean="0">
                <a:solidFill>
                  <a:srgbClr val="FFC000"/>
                </a:solidFill>
              </a:rPr>
              <a:t>Professor David Anastasiu</a:t>
            </a:r>
            <a:endParaRPr lang="en-US" sz="2400" b="1" dirty="0">
              <a:solidFill>
                <a:srgbClr val="FFC000"/>
              </a:solidFill>
            </a:endParaRPr>
          </a:p>
        </p:txBody>
      </p:sp>
      <p:sp>
        <p:nvSpPr>
          <p:cNvPr id="11" name="TextBox 10"/>
          <p:cNvSpPr txBox="1"/>
          <p:nvPr/>
        </p:nvSpPr>
        <p:spPr>
          <a:xfrm>
            <a:off x="1371600" y="4267200"/>
            <a:ext cx="6781800" cy="2123658"/>
          </a:xfrm>
          <a:prstGeom prst="rect">
            <a:avLst/>
          </a:prstGeom>
          <a:noFill/>
        </p:spPr>
        <p:txBody>
          <a:bodyPr wrap="square" rtlCol="0">
            <a:spAutoFit/>
          </a:bodyPr>
          <a:lstStyle/>
          <a:p>
            <a:r>
              <a:rPr lang="en-US" dirty="0"/>
              <a:t>                                                 Presented </a:t>
            </a:r>
            <a:r>
              <a:rPr lang="en-US" dirty="0" smtClean="0"/>
              <a:t>By:</a:t>
            </a:r>
          </a:p>
          <a:p>
            <a:endParaRPr lang="en-US" dirty="0" smtClean="0"/>
          </a:p>
          <a:p>
            <a:pPr algn="ctr"/>
            <a:r>
              <a:rPr lang="en-US" sz="2400" dirty="0" smtClean="0"/>
              <a:t>Saloni Mohan</a:t>
            </a:r>
          </a:p>
          <a:p>
            <a:pPr algn="ctr"/>
            <a:r>
              <a:rPr lang="en-US" sz="2400" dirty="0" smtClean="0"/>
              <a:t>Sahitya Mullapudi</a:t>
            </a:r>
          </a:p>
          <a:p>
            <a:pPr algn="ctr"/>
            <a:r>
              <a:rPr lang="en-US" sz="2400" dirty="0" smtClean="0"/>
              <a:t>Nishchay Madan</a:t>
            </a:r>
          </a:p>
          <a:p>
            <a:pPr algn="ctr"/>
            <a:r>
              <a:rPr lang="en-US" sz="2400" dirty="0"/>
              <a:t> </a:t>
            </a:r>
            <a:r>
              <a:rPr lang="en-US" sz="2400" dirty="0" smtClean="0"/>
              <a:t>                   </a:t>
            </a:r>
            <a:endParaRPr lang="en-US" sz="2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609398"/>
          </a:xfrm>
        </p:spPr>
        <p:txBody>
          <a:bodyPr/>
          <a:lstStyle/>
          <a:p>
            <a:r>
              <a:rPr lang="en-US" sz="4400" dirty="0" smtClean="0"/>
              <a:t>Graph for Ridge Regression</a:t>
            </a:r>
            <a:endParaRPr lang="en-US" sz="4400" dirty="0"/>
          </a:p>
        </p:txBody>
      </p:sp>
      <p:sp>
        <p:nvSpPr>
          <p:cNvPr id="3" name="Rectangle 2"/>
          <p:cNvSpPr>
            <a:spLocks noChangeArrowheads="1"/>
          </p:cNvSpPr>
          <p:nvPr/>
        </p:nvSpPr>
        <p:spPr bwMode="auto">
          <a:xfrm>
            <a:off x="-2514600" y="1981200"/>
            <a:ext cx="2240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1" descr="test_rating_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4676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637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Graph for Linear Regression</a:t>
            </a:r>
            <a:endParaRPr lang="en-US" sz="4400" dirty="0"/>
          </a:p>
        </p:txBody>
      </p:sp>
      <p:sp>
        <p:nvSpPr>
          <p:cNvPr id="5" name="Rectangle 2"/>
          <p:cNvSpPr>
            <a:spLocks noChangeArrowheads="1"/>
          </p:cNvSpPr>
          <p:nvPr/>
        </p:nvSpPr>
        <p:spPr bwMode="auto">
          <a:xfrm>
            <a:off x="1447800"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descr="linearregressionaggregated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086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1715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Graph for Logistic Regression </a:t>
            </a:r>
            <a:endParaRPr lang="en-US" sz="4400" dirty="0"/>
          </a:p>
        </p:txBody>
      </p:sp>
      <p:sp>
        <p:nvSpPr>
          <p:cNvPr id="2" name="Rectangle 2"/>
          <p:cNvSpPr>
            <a:spLocks noChangeArrowheads="1"/>
          </p:cNvSpPr>
          <p:nvPr/>
        </p:nvSpPr>
        <p:spPr bwMode="auto">
          <a:xfrm>
            <a:off x="1981200" y="1905000"/>
            <a:ext cx="1629851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5" name="Picture 1" descr="test_rating_logis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5438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72072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      Thank You</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33400" y="1447800"/>
            <a:ext cx="8382000" cy="4579715"/>
          </a:xfrm>
        </p:spPr>
        <p:txBody>
          <a:bodyPr/>
          <a:lstStyle/>
          <a:p>
            <a:endParaRPr lang="en-US" dirty="0" smtClean="0"/>
          </a:p>
          <a:p>
            <a:endParaRPr lang="en-US" dirty="0"/>
          </a:p>
          <a:p>
            <a:r>
              <a:rPr lang="en-US" dirty="0" smtClean="0"/>
              <a:t>Emergence in the usage of E-commerce website</a:t>
            </a:r>
          </a:p>
          <a:p>
            <a:r>
              <a:rPr lang="en-US" dirty="0" smtClean="0"/>
              <a:t>Most trusted source for information on product performance </a:t>
            </a:r>
            <a:r>
              <a:rPr lang="mr-IN" dirty="0" smtClean="0"/>
              <a:t>–</a:t>
            </a:r>
            <a:r>
              <a:rPr lang="en-US" dirty="0" smtClean="0"/>
              <a:t> Online Customer Reviews</a:t>
            </a:r>
            <a:endParaRPr lang="en-US" dirty="0"/>
          </a:p>
          <a:p>
            <a:r>
              <a:rPr lang="en-US" dirty="0" smtClean="0"/>
              <a:t>The analysis of Online Customer Reviews generate useful information</a:t>
            </a:r>
            <a:r>
              <a:rPr lang="en-US" dirty="0" smtClean="0"/>
              <a:t>   </a:t>
            </a:r>
            <a:endParaRPr lang="en-US" dirty="0"/>
          </a:p>
          <a:p>
            <a:endParaRPr lang="en-US" dirty="0"/>
          </a:p>
          <a:p>
            <a:pPr marL="0" indent="0">
              <a:buNone/>
            </a:pPr>
            <a:endParaRPr lang="en-US" dirty="0"/>
          </a:p>
        </p:txBody>
      </p:sp>
      <p:sp>
        <p:nvSpPr>
          <p:cNvPr id="2" name="TextBox 1"/>
          <p:cNvSpPr txBox="1"/>
          <p:nvPr/>
        </p:nvSpPr>
        <p:spPr>
          <a:xfrm>
            <a:off x="762000" y="1066800"/>
            <a:ext cx="7239000" cy="923330"/>
          </a:xfrm>
          <a:prstGeom prst="rect">
            <a:avLst/>
          </a:prstGeom>
          <a:noFill/>
        </p:spPr>
        <p:txBody>
          <a:bodyPr wrap="square" rtlCol="0">
            <a:spAutoFit/>
          </a:bodyPr>
          <a:lstStyle/>
          <a:p>
            <a:r>
              <a:rPr lang="en-US" sz="5400" dirty="0">
                <a:solidFill>
                  <a:srgbClr val="FFC000"/>
                </a:solidFill>
              </a:rPr>
              <a:t>Motivation</a:t>
            </a:r>
          </a:p>
        </p:txBody>
      </p:sp>
    </p:spTree>
    <p:extLst>
      <p:ext uri="{BB962C8B-B14F-4D97-AF65-F5344CB8AC3E}">
        <p14:creationId xmlns:p14="http://schemas.microsoft.com/office/powerpoint/2010/main" val="304732353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a:t>
            </a:r>
            <a:endParaRPr lang="en-US" dirty="0"/>
          </a:p>
        </p:txBody>
      </p:sp>
      <p:sp>
        <p:nvSpPr>
          <p:cNvPr id="2" name="Text Placeholder 1"/>
          <p:cNvSpPr>
            <a:spLocks noGrp="1"/>
          </p:cNvSpPr>
          <p:nvPr>
            <p:ph type="body" sz="quarter" idx="10"/>
          </p:nvPr>
        </p:nvSpPr>
        <p:spPr>
          <a:xfrm>
            <a:off x="381000" y="1411552"/>
            <a:ext cx="8382000" cy="5022914"/>
          </a:xfrm>
        </p:spPr>
        <p:txBody>
          <a:bodyPr/>
          <a:lstStyle/>
          <a:p>
            <a:r>
              <a:rPr lang="en-US" dirty="0" smtClean="0"/>
              <a:t>Prediction of user rating on the basis of reviews using regression techniques</a:t>
            </a:r>
          </a:p>
          <a:p>
            <a:endParaRPr lang="en-US" dirty="0"/>
          </a:p>
          <a:p>
            <a:r>
              <a:rPr lang="en-US" dirty="0" smtClean="0"/>
              <a:t>Generate two models and compare and analyze results for both</a:t>
            </a:r>
          </a:p>
          <a:p>
            <a:endParaRPr lang="en-US" dirty="0"/>
          </a:p>
          <a:p>
            <a:r>
              <a:rPr lang="en-US" dirty="0" smtClean="0"/>
              <a:t>Model1 </a:t>
            </a:r>
            <a:r>
              <a:rPr lang="mr-IN" dirty="0" smtClean="0"/>
              <a:t>–</a:t>
            </a:r>
            <a:r>
              <a:rPr lang="en-US" dirty="0" smtClean="0"/>
              <a:t> Individual reviews</a:t>
            </a:r>
          </a:p>
          <a:p>
            <a:endParaRPr lang="en-US" dirty="0"/>
          </a:p>
          <a:p>
            <a:r>
              <a:rPr lang="en-US" dirty="0" smtClean="0"/>
              <a:t>Model2 </a:t>
            </a:r>
            <a:r>
              <a:rPr lang="mr-IN" dirty="0" smtClean="0"/>
              <a:t>–</a:t>
            </a:r>
            <a:r>
              <a:rPr lang="en-US" dirty="0" smtClean="0"/>
              <a:t> Aggregation on the basis of product ID and rating</a:t>
            </a:r>
          </a:p>
        </p:txBody>
      </p:sp>
    </p:spTree>
    <p:extLst>
      <p:ext uri="{BB962C8B-B14F-4D97-AF65-F5344CB8AC3E}">
        <p14:creationId xmlns:p14="http://schemas.microsoft.com/office/powerpoint/2010/main" val="13165361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Algorithms Used</a:t>
            </a:r>
            <a:endParaRPr lang="en-US" dirty="0"/>
          </a:p>
        </p:txBody>
      </p:sp>
      <p:sp>
        <p:nvSpPr>
          <p:cNvPr id="3" name="Text Placeholder 2"/>
          <p:cNvSpPr>
            <a:spLocks noGrp="1"/>
          </p:cNvSpPr>
          <p:nvPr>
            <p:ph type="body" sz="quarter" idx="10"/>
          </p:nvPr>
        </p:nvSpPr>
        <p:spPr>
          <a:xfrm>
            <a:off x="381000" y="1411552"/>
            <a:ext cx="8382000" cy="3693319"/>
          </a:xfrm>
        </p:spPr>
        <p:txBody>
          <a:bodyPr/>
          <a:lstStyle/>
          <a:p>
            <a:r>
              <a:rPr lang="en-US" dirty="0" smtClean="0"/>
              <a:t>Linear Regression</a:t>
            </a:r>
          </a:p>
          <a:p>
            <a:endParaRPr lang="en-US" dirty="0"/>
          </a:p>
          <a:p>
            <a:r>
              <a:rPr lang="en-US" dirty="0" smtClean="0"/>
              <a:t>Ridge regression</a:t>
            </a:r>
          </a:p>
          <a:p>
            <a:endParaRPr lang="en-US" dirty="0"/>
          </a:p>
          <a:p>
            <a:r>
              <a:rPr lang="en-US" dirty="0" smtClean="0"/>
              <a:t>Logistic Regression</a:t>
            </a:r>
          </a:p>
          <a:p>
            <a:endParaRPr lang="en-US" dirty="0"/>
          </a:p>
          <a:p>
            <a:r>
              <a:rPr lang="en-US" dirty="0" smtClean="0"/>
              <a:t>KNN Regression</a:t>
            </a:r>
            <a:endParaRPr lang="en-US" dirty="0"/>
          </a:p>
        </p:txBody>
      </p:sp>
    </p:spTree>
    <p:extLst>
      <p:ext uri="{BB962C8B-B14F-4D97-AF65-F5344CB8AC3E}">
        <p14:creationId xmlns:p14="http://schemas.microsoft.com/office/powerpoint/2010/main" val="21958183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US" dirty="0"/>
          </a:p>
        </p:txBody>
      </p:sp>
      <p:sp>
        <p:nvSpPr>
          <p:cNvPr id="3" name="Text Placeholder 2"/>
          <p:cNvSpPr>
            <a:spLocks noGrp="1"/>
          </p:cNvSpPr>
          <p:nvPr>
            <p:ph type="body" sz="quarter" idx="10"/>
          </p:nvPr>
        </p:nvSpPr>
        <p:spPr>
          <a:xfrm>
            <a:off x="381000" y="1411552"/>
            <a:ext cx="8382000" cy="4579715"/>
          </a:xfrm>
        </p:spPr>
        <p:txBody>
          <a:bodyPr/>
          <a:lstStyle/>
          <a:p>
            <a:r>
              <a:rPr lang="en-US" dirty="0" smtClean="0"/>
              <a:t>Jupyter Notebook</a:t>
            </a:r>
          </a:p>
          <a:p>
            <a:endParaRPr lang="en-US" dirty="0"/>
          </a:p>
          <a:p>
            <a:r>
              <a:rPr lang="en-US" dirty="0" smtClean="0"/>
              <a:t>Python data science libraries </a:t>
            </a:r>
            <a:r>
              <a:rPr lang="mr-IN" dirty="0" smtClean="0"/>
              <a:t>–</a:t>
            </a:r>
            <a:r>
              <a:rPr lang="en-US" dirty="0" smtClean="0"/>
              <a:t> Pandas,Numpy and Scipy</a:t>
            </a:r>
          </a:p>
          <a:p>
            <a:endParaRPr lang="en-US" dirty="0"/>
          </a:p>
          <a:p>
            <a:r>
              <a:rPr lang="en-US" dirty="0" smtClean="0"/>
              <a:t>Sklearn for dimensionality reduction and regression algorithms</a:t>
            </a:r>
          </a:p>
          <a:p>
            <a:endParaRPr lang="en-US" dirty="0"/>
          </a:p>
          <a:p>
            <a:r>
              <a:rPr lang="en-US" dirty="0" smtClean="0"/>
              <a:t>Matplotlib for plotting graph</a:t>
            </a:r>
            <a:endParaRPr lang="en-US" dirty="0"/>
          </a:p>
        </p:txBody>
      </p:sp>
    </p:spTree>
    <p:extLst>
      <p:ext uri="{BB962C8B-B14F-4D97-AF65-F5344CB8AC3E}">
        <p14:creationId xmlns:p14="http://schemas.microsoft.com/office/powerpoint/2010/main" val="2977220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Measure for Accuracy</a:t>
            </a:r>
            <a:endParaRPr lang="en-US" dirty="0"/>
          </a:p>
        </p:txBody>
      </p:sp>
      <p:sp>
        <p:nvSpPr>
          <p:cNvPr id="3" name="Text Placeholder 2"/>
          <p:cNvSpPr>
            <a:spLocks noGrp="1"/>
          </p:cNvSpPr>
          <p:nvPr>
            <p:ph type="body" sz="quarter" idx="10"/>
          </p:nvPr>
        </p:nvSpPr>
        <p:spPr>
          <a:xfrm>
            <a:off x="381000" y="1411552"/>
            <a:ext cx="8382000" cy="4628960"/>
          </a:xfrm>
        </p:spPr>
        <p:txBody>
          <a:bodyPr/>
          <a:lstStyle/>
          <a:p>
            <a:pPr>
              <a:buFont typeface="Courier New" charset="0"/>
              <a:buChar char="o"/>
            </a:pPr>
            <a:r>
              <a:rPr lang="en-US" dirty="0" smtClean="0"/>
              <a:t>We have Mean Squared Error for the accuracy   measure</a:t>
            </a:r>
          </a:p>
          <a:p>
            <a:pPr>
              <a:buFont typeface="Courier New" charset="0"/>
              <a:buChar char="o"/>
            </a:pPr>
            <a:endParaRPr lang="en-US" dirty="0"/>
          </a:p>
          <a:p>
            <a:pPr>
              <a:buFont typeface="Courier New" charset="0"/>
              <a:buChar char="o"/>
            </a:pPr>
            <a:r>
              <a:rPr lang="en-US" dirty="0" smtClean="0"/>
              <a:t>Mean Squared Error - </a:t>
            </a:r>
            <a:r>
              <a:rPr lang="en-US" b="1" dirty="0"/>
              <a:t>mean squared error</a:t>
            </a:r>
            <a:r>
              <a:rPr lang="en-US" dirty="0"/>
              <a:t> (</a:t>
            </a:r>
            <a:r>
              <a:rPr lang="en-US" b="1" dirty="0"/>
              <a:t>MSE</a:t>
            </a:r>
            <a:r>
              <a:rPr lang="en-US" dirty="0"/>
              <a:t>) or </a:t>
            </a:r>
            <a:r>
              <a:rPr lang="en-US" b="1" dirty="0"/>
              <a:t>mean squared deviation</a:t>
            </a:r>
            <a:r>
              <a:rPr lang="en-US" dirty="0"/>
              <a:t> (</a:t>
            </a:r>
            <a:r>
              <a:rPr lang="en-US" b="1" dirty="0"/>
              <a:t>MSD</a:t>
            </a:r>
            <a:r>
              <a:rPr lang="en-US" dirty="0"/>
              <a:t>) of an </a:t>
            </a:r>
            <a:r>
              <a:rPr lang="en-US" u="sng" dirty="0">
                <a:hlinkClick r:id="rId2" tooltip="Estimator"/>
              </a:rPr>
              <a:t>estimator</a:t>
            </a:r>
            <a:r>
              <a:rPr lang="en-US" dirty="0"/>
              <a:t> (of a procedure for estimating an unobserved quantity) measures the </a:t>
            </a:r>
            <a:r>
              <a:rPr lang="en-US" dirty="0">
                <a:hlinkClick r:id="rId3" tooltip="Expected value"/>
              </a:rPr>
              <a:t>average</a:t>
            </a:r>
            <a:r>
              <a:rPr lang="en-US" dirty="0"/>
              <a:t> of the squares of the </a:t>
            </a:r>
            <a:r>
              <a:rPr lang="en-US" dirty="0">
                <a:hlinkClick r:id="rId4" tooltip="Error (statistics)"/>
              </a:rPr>
              <a:t>errors</a:t>
            </a:r>
            <a:r>
              <a:rPr lang="en-US" dirty="0"/>
              <a:t> or </a:t>
            </a:r>
            <a:r>
              <a:rPr lang="en-US" dirty="0">
                <a:hlinkClick r:id="rId5" tooltip="Deviation (statistics)"/>
              </a:rPr>
              <a:t>deviations</a:t>
            </a:r>
            <a:r>
              <a:rPr lang="en-US" dirty="0"/>
              <a:t>—that is, the difference between the estimator and what is estimated</a:t>
            </a:r>
            <a:endParaRPr lang="en-US" dirty="0"/>
          </a:p>
        </p:txBody>
      </p:sp>
      <p:sp>
        <p:nvSpPr>
          <p:cNvPr id="5" name="Text Placeholder 2"/>
          <p:cNvSpPr txBox="1">
            <a:spLocks/>
          </p:cNvSpPr>
          <p:nvPr/>
        </p:nvSpPr>
        <p:spPr>
          <a:xfrm>
            <a:off x="457200" y="3615897"/>
            <a:ext cx="8382000" cy="2068259"/>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rgbClr val="FF0000"/>
              </a:solidFill>
            </a:endParaRPr>
          </a:p>
          <a:p>
            <a:pPr marL="0" indent="0">
              <a:buFontTx/>
              <a:buNone/>
            </a:pPr>
            <a:r>
              <a:rPr lang="en-US" dirty="0"/>
              <a:t>        </a:t>
            </a:r>
          </a:p>
          <a:p>
            <a:endParaRPr lang="en-US" dirty="0"/>
          </a:p>
          <a:p>
            <a:pPr marL="0" indent="0">
              <a:buFontTx/>
              <a:buNone/>
            </a:pPr>
            <a:endParaRPr lang="en-US" dirty="0"/>
          </a:p>
        </p:txBody>
      </p:sp>
    </p:spTree>
    <p:extLst>
      <p:ext uri="{BB962C8B-B14F-4D97-AF65-F5344CB8AC3E}">
        <p14:creationId xmlns:p14="http://schemas.microsoft.com/office/powerpoint/2010/main" val="31367632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Comparison between both the models</a:t>
            </a:r>
            <a:endParaRPr lang="en-US" sz="4400" dirty="0"/>
          </a:p>
        </p:txBody>
      </p:sp>
      <p:sp>
        <p:nvSpPr>
          <p:cNvPr id="2" name="Text Placeholder 1"/>
          <p:cNvSpPr>
            <a:spLocks noGrp="1"/>
          </p:cNvSpPr>
          <p:nvPr>
            <p:ph type="body" sz="quarter" idx="10"/>
          </p:nvPr>
        </p:nvSpPr>
        <p:spPr>
          <a:xfrm>
            <a:off x="317810" y="1189534"/>
            <a:ext cx="8382000" cy="4924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MSE for both the models for different algorithms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44147101"/>
              </p:ext>
            </p:extLst>
          </p:nvPr>
        </p:nvGraphicFramePr>
        <p:xfrm>
          <a:off x="533400" y="1935639"/>
          <a:ext cx="8153400" cy="3626960"/>
        </p:xfrm>
        <a:graphic>
          <a:graphicData uri="http://schemas.openxmlformats.org/drawingml/2006/table">
            <a:tbl>
              <a:tblPr firstRow="1" firstCol="1" bandRow="1">
                <a:tableStyleId>{5C22544A-7EE6-4342-B048-85BDC9FD1C3A}</a:tableStyleId>
              </a:tblPr>
              <a:tblGrid>
                <a:gridCol w="2717800"/>
                <a:gridCol w="2717800"/>
                <a:gridCol w="2717800"/>
              </a:tblGrid>
              <a:tr h="725392">
                <a:tc>
                  <a:txBody>
                    <a:bodyPr/>
                    <a:lstStyle/>
                    <a:p>
                      <a:pPr marL="0" marR="482600">
                        <a:lnSpc>
                          <a:spcPct val="130000"/>
                        </a:lnSpc>
                        <a:spcBef>
                          <a:spcPts val="0"/>
                        </a:spcBef>
                        <a:spcAft>
                          <a:spcPts val="0"/>
                        </a:spcAft>
                      </a:pPr>
                      <a:r>
                        <a:rPr lang="en-US" sz="1100">
                          <a:effectLst/>
                        </a:rPr>
                        <a:t> </a:t>
                      </a:r>
                      <a:endParaRPr lang="en-US" sz="100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a:effectLst/>
                        </a:rPr>
                        <a:t>  Individual</a:t>
                      </a:r>
                      <a:endParaRPr lang="en-US" sz="100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a:effectLst/>
                        </a:rPr>
                        <a:t>   Aggregate</a:t>
                      </a:r>
                      <a:endParaRPr lang="en-US" sz="1000">
                        <a:effectLst/>
                        <a:latin typeface="Calibri" charset="0"/>
                        <a:ea typeface="Calibri" charset="0"/>
                        <a:cs typeface="Arial" charset="0"/>
                      </a:endParaRPr>
                    </a:p>
                  </a:txBody>
                  <a:tcPr marL="68580" marR="68580" marT="0" marB="0"/>
                </a:tc>
              </a:tr>
              <a:tr h="725392">
                <a:tc>
                  <a:txBody>
                    <a:bodyPr/>
                    <a:lstStyle/>
                    <a:p>
                      <a:pPr marL="0" marR="482600">
                        <a:lnSpc>
                          <a:spcPct val="130000"/>
                        </a:lnSpc>
                        <a:spcBef>
                          <a:spcPts val="0"/>
                        </a:spcBef>
                        <a:spcAft>
                          <a:spcPts val="0"/>
                        </a:spcAft>
                      </a:pPr>
                      <a:r>
                        <a:rPr lang="en-US" sz="1100">
                          <a:effectLst/>
                        </a:rPr>
                        <a:t>   Ridge</a:t>
                      </a:r>
                      <a:endParaRPr lang="en-US" sz="100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a:effectLst/>
                        </a:rPr>
                        <a:t>    0.68</a:t>
                      </a:r>
                      <a:endParaRPr lang="en-US" sz="100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a:effectLst/>
                        </a:rPr>
                        <a:t>   0.70</a:t>
                      </a:r>
                      <a:endParaRPr lang="en-US" sz="1000">
                        <a:effectLst/>
                        <a:latin typeface="Calibri" charset="0"/>
                        <a:ea typeface="Calibri" charset="0"/>
                        <a:cs typeface="Arial" charset="0"/>
                      </a:endParaRPr>
                    </a:p>
                  </a:txBody>
                  <a:tcPr marL="68580" marR="68580" marT="0" marB="0"/>
                </a:tc>
              </a:tr>
              <a:tr h="725392">
                <a:tc>
                  <a:txBody>
                    <a:bodyPr/>
                    <a:lstStyle/>
                    <a:p>
                      <a:pPr marL="0" marR="482600">
                        <a:lnSpc>
                          <a:spcPct val="130000"/>
                        </a:lnSpc>
                        <a:spcBef>
                          <a:spcPts val="0"/>
                        </a:spcBef>
                        <a:spcAft>
                          <a:spcPts val="0"/>
                        </a:spcAft>
                      </a:pPr>
                      <a:r>
                        <a:rPr lang="en-US" sz="1100" dirty="0">
                          <a:effectLst/>
                        </a:rPr>
                        <a:t>   Logistic</a:t>
                      </a:r>
                      <a:endParaRPr lang="en-US" sz="1000" dirty="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a:effectLst/>
                        </a:rPr>
                        <a:t>    0.5</a:t>
                      </a:r>
                      <a:endParaRPr lang="en-US" sz="100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a:effectLst/>
                        </a:rPr>
                        <a:t>   0.857</a:t>
                      </a:r>
                      <a:endParaRPr lang="en-US" sz="1000">
                        <a:effectLst/>
                        <a:latin typeface="Calibri" charset="0"/>
                        <a:ea typeface="Calibri" charset="0"/>
                        <a:cs typeface="Arial" charset="0"/>
                      </a:endParaRPr>
                    </a:p>
                  </a:txBody>
                  <a:tcPr marL="68580" marR="68580" marT="0" marB="0"/>
                </a:tc>
              </a:tr>
              <a:tr h="725392">
                <a:tc>
                  <a:txBody>
                    <a:bodyPr/>
                    <a:lstStyle/>
                    <a:p>
                      <a:pPr marL="0" marR="482600">
                        <a:lnSpc>
                          <a:spcPct val="130000"/>
                        </a:lnSpc>
                        <a:spcBef>
                          <a:spcPts val="0"/>
                        </a:spcBef>
                        <a:spcAft>
                          <a:spcPts val="0"/>
                        </a:spcAft>
                      </a:pPr>
                      <a:r>
                        <a:rPr lang="en-US" sz="1100">
                          <a:effectLst/>
                        </a:rPr>
                        <a:t>   Linear</a:t>
                      </a:r>
                      <a:endParaRPr lang="en-US" sz="100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a:effectLst/>
                        </a:rPr>
                        <a:t>    0.9</a:t>
                      </a:r>
                      <a:endParaRPr lang="en-US" sz="100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a:effectLst/>
                        </a:rPr>
                        <a:t>   1.87</a:t>
                      </a:r>
                      <a:endParaRPr lang="en-US" sz="1000">
                        <a:effectLst/>
                        <a:latin typeface="Calibri" charset="0"/>
                        <a:ea typeface="Calibri" charset="0"/>
                        <a:cs typeface="Arial" charset="0"/>
                      </a:endParaRPr>
                    </a:p>
                  </a:txBody>
                  <a:tcPr marL="68580" marR="68580" marT="0" marB="0"/>
                </a:tc>
              </a:tr>
              <a:tr h="725392">
                <a:tc>
                  <a:txBody>
                    <a:bodyPr/>
                    <a:lstStyle/>
                    <a:p>
                      <a:pPr marL="0" marR="482600">
                        <a:lnSpc>
                          <a:spcPct val="130000"/>
                        </a:lnSpc>
                        <a:spcBef>
                          <a:spcPts val="0"/>
                        </a:spcBef>
                        <a:spcAft>
                          <a:spcPts val="0"/>
                        </a:spcAft>
                      </a:pPr>
                      <a:r>
                        <a:rPr lang="en-US" sz="1100">
                          <a:effectLst/>
                        </a:rPr>
                        <a:t>   KNN</a:t>
                      </a:r>
                      <a:endParaRPr lang="en-US" sz="100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a:effectLst/>
                        </a:rPr>
                        <a:t>    0.60</a:t>
                      </a:r>
                      <a:endParaRPr lang="en-US" sz="1000">
                        <a:effectLst/>
                        <a:latin typeface="Calibri" charset="0"/>
                        <a:ea typeface="Calibri" charset="0"/>
                        <a:cs typeface="Arial" charset="0"/>
                      </a:endParaRPr>
                    </a:p>
                  </a:txBody>
                  <a:tcPr marL="68580" marR="68580" marT="0" marB="0"/>
                </a:tc>
                <a:tc>
                  <a:txBody>
                    <a:bodyPr/>
                    <a:lstStyle/>
                    <a:p>
                      <a:pPr marL="0" marR="482600">
                        <a:lnSpc>
                          <a:spcPct val="130000"/>
                        </a:lnSpc>
                        <a:spcBef>
                          <a:spcPts val="0"/>
                        </a:spcBef>
                        <a:spcAft>
                          <a:spcPts val="0"/>
                        </a:spcAft>
                      </a:pPr>
                      <a:r>
                        <a:rPr lang="en-US" sz="1100" dirty="0">
                          <a:effectLst/>
                        </a:rPr>
                        <a:t>   1.50</a:t>
                      </a:r>
                      <a:endParaRPr lang="en-US" sz="1000" dirty="0">
                        <a:effectLst/>
                        <a:latin typeface="Calibri" charset="0"/>
                        <a:ea typeface="Calibri" charset="0"/>
                        <a:cs typeface="Arial" charset="0"/>
                      </a:endParaRPr>
                    </a:p>
                  </a:txBody>
                  <a:tcPr marL="68580" marR="68580" marT="0" marB="0"/>
                </a:tc>
              </a:tr>
            </a:tbl>
          </a:graphicData>
        </a:graphic>
      </p:graphicFrame>
    </p:spTree>
    <p:extLst>
      <p:ext uri="{BB962C8B-B14F-4D97-AF65-F5344CB8AC3E}">
        <p14:creationId xmlns:p14="http://schemas.microsoft.com/office/powerpoint/2010/main" val="26460833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609398"/>
          </a:xfrm>
        </p:spPr>
        <p:txBody>
          <a:bodyPr/>
          <a:lstStyle/>
          <a:p>
            <a:pPr algn="ctr"/>
            <a:r>
              <a:rPr lang="en-US" sz="4400" dirty="0" smtClean="0"/>
              <a:t>Graph for Test Rating</a:t>
            </a:r>
            <a:endParaRPr lang="en-US" sz="4400" dirty="0"/>
          </a:p>
        </p:txBody>
      </p:sp>
      <p:sp>
        <p:nvSpPr>
          <p:cNvPr id="3" name="Rectangle 2"/>
          <p:cNvSpPr>
            <a:spLocks noChangeArrowheads="1"/>
          </p:cNvSpPr>
          <p:nvPr/>
        </p:nvSpPr>
        <p:spPr bwMode="auto">
          <a:xfrm>
            <a:off x="381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1997413" y="2209800"/>
            <a:ext cx="207782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1" name="Picture 3" descr="test_ra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3813"/>
            <a:ext cx="6781800" cy="411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0258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Graph for KNN Regression</a:t>
            </a:r>
            <a:endParaRPr lang="en-US" sz="4400" dirty="0"/>
          </a:p>
        </p:txBody>
      </p:sp>
      <p:sp>
        <p:nvSpPr>
          <p:cNvPr id="3" name="Rectangle 2"/>
          <p:cNvSpPr>
            <a:spLocks noChangeArrowheads="1"/>
          </p:cNvSpPr>
          <p:nvPr/>
        </p:nvSpPr>
        <p:spPr bwMode="auto">
          <a:xfrm>
            <a:off x="-3939988" y="1905000"/>
            <a:ext cx="228062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 descr="test_rating_k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0772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5565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Trebuchet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(Soft blue with bar design)</Template>
  <TotalTime>1054</TotalTime>
  <Words>418</Words>
  <Application>Microsoft Macintosh PowerPoint</Application>
  <PresentationFormat>On-screen Show (4:3)</PresentationFormat>
  <Paragraphs>77</Paragraphs>
  <Slides>13</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Calibri</vt:lpstr>
      <vt:lpstr>Courier New</vt:lpstr>
      <vt:lpstr>Mangal</vt:lpstr>
      <vt:lpstr>Trebuchet MS</vt:lpstr>
      <vt:lpstr>Wingdings</vt:lpstr>
      <vt:lpstr>Arial</vt:lpstr>
      <vt:lpstr>Blue Trebuchet 4-3 template-template_April-17-2007</vt:lpstr>
      <vt:lpstr>White with Courier font for code slides</vt:lpstr>
      <vt:lpstr>   Prediction Of Product Rating</vt:lpstr>
      <vt:lpstr>PowerPoint Presentation</vt:lpstr>
      <vt:lpstr>Objective</vt:lpstr>
      <vt:lpstr>Algorithms Used</vt:lpstr>
      <vt:lpstr>Tools And Technologies</vt:lpstr>
      <vt:lpstr>Measure for Accuracy</vt:lpstr>
      <vt:lpstr>Comparison between both the models</vt:lpstr>
      <vt:lpstr>Graph for Test Rating</vt:lpstr>
      <vt:lpstr>Graph for KNN Regression</vt:lpstr>
      <vt:lpstr>Graph for Ridge Regression</vt:lpstr>
      <vt:lpstr>Graph for Linear Regression</vt:lpstr>
      <vt:lpstr>Graph for Logistic Regression </vt:lpstr>
      <vt:lpstr>PowerPoint Presentation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sahitya</dc:creator>
  <cp:keywords/>
  <cp:lastModifiedBy>Microsoft Office User</cp:lastModifiedBy>
  <cp:revision>88</cp:revision>
  <dcterms:created xsi:type="dcterms:W3CDTF">2017-05-15T19:54:03Z</dcterms:created>
  <dcterms:modified xsi:type="dcterms:W3CDTF">2017-12-04T07:24:22Z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