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8" r:id="rId3"/>
    <p:sldId id="268" r:id="rId5"/>
    <p:sldId id="261" r:id="rId6"/>
    <p:sldId id="262" r:id="rId7"/>
    <p:sldId id="257" r:id="rId8"/>
    <p:sldId id="265" r:id="rId9"/>
    <p:sldId id="264" r:id="rId10"/>
    <p:sldId id="267" r:id="rId11"/>
    <p:sldId id="275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2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365125"/>
            <a:ext cx="12140565" cy="61277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6035" y="289052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生产订单信息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682115" y="426720"/>
            <a:ext cx="797560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生产</a:t>
            </a:r>
            <a:r>
              <a:rPr lang="zh-CN" altLang="en-US" sz="800"/>
              <a:t>订单</a:t>
            </a:r>
            <a:r>
              <a:rPr lang="zh-CN" altLang="en-US" sz="800"/>
              <a:t>信息</a:t>
            </a:r>
            <a:endParaRPr lang="zh-CN" altLang="en-US" sz="800"/>
          </a:p>
        </p:txBody>
      </p:sp>
      <p:sp>
        <p:nvSpPr>
          <p:cNvPr id="16" name="矩形 15"/>
          <p:cNvSpPr/>
          <p:nvPr/>
        </p:nvSpPr>
        <p:spPr>
          <a:xfrm>
            <a:off x="26035" y="316103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人员信息</a:t>
            </a:r>
            <a:endParaRPr lang="zh-CN" altLang="en-US" sz="1000"/>
          </a:p>
        </p:txBody>
      </p:sp>
      <p:sp>
        <p:nvSpPr>
          <p:cNvPr id="17" name="矩形 16"/>
          <p:cNvSpPr/>
          <p:nvPr/>
        </p:nvSpPr>
        <p:spPr>
          <a:xfrm>
            <a:off x="26035" y="343154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产品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8" name="矩形 17"/>
          <p:cNvSpPr/>
          <p:nvPr/>
        </p:nvSpPr>
        <p:spPr>
          <a:xfrm>
            <a:off x="35560" y="369379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生产线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35560" y="396557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基础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2" name="矩形 1"/>
          <p:cNvSpPr/>
          <p:nvPr/>
        </p:nvSpPr>
        <p:spPr>
          <a:xfrm>
            <a:off x="1893570" y="2212340"/>
            <a:ext cx="86029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行业宏观调控</a:t>
            </a:r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企业精细管理</a:t>
            </a:r>
            <a:endParaRPr lang="zh-CN" altLang="en-US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1415" y="426720"/>
            <a:ext cx="192024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平台设计整体思路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365125"/>
            <a:ext cx="12140565" cy="61277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1682115" y="1591945"/>
          <a:ext cx="7862082" cy="2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/>
                <a:gridCol w="677696"/>
                <a:gridCol w="630766"/>
                <a:gridCol w="1338866"/>
                <a:gridCol w="941070"/>
                <a:gridCol w="902335"/>
                <a:gridCol w="843280"/>
                <a:gridCol w="664845"/>
                <a:gridCol w="383039"/>
                <a:gridCol w="826135"/>
              </a:tblGrid>
              <a:tr h="441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订单号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产品型号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数量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排产日期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预计开始生产时间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预计结束生产时间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排产人员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状态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进度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管理</a:t>
                      </a:r>
                      <a:endParaRPr lang="zh-CN" altLang="en-US" sz="1200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2019.11.25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3</a:t>
                      </a: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11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29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生产中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60%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2019.11.25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10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10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待生产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2019.11.25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12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30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2</a:t>
                      </a: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待生产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280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2019.11.26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1</a:t>
                      </a: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11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李四小组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待生产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修改 删除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32840" y="768350"/>
            <a:ext cx="1255395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订单详情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6035" y="2890520"/>
            <a:ext cx="104013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生产订单信息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682115" y="426720"/>
            <a:ext cx="797560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生产</a:t>
            </a:r>
            <a:r>
              <a:rPr lang="zh-CN" altLang="en-US" sz="800"/>
              <a:t>订单</a:t>
            </a:r>
            <a:r>
              <a:rPr lang="zh-CN" altLang="en-US" sz="800"/>
              <a:t>信息</a:t>
            </a:r>
            <a:endParaRPr lang="zh-CN" altLang="en-US" sz="800"/>
          </a:p>
        </p:txBody>
      </p:sp>
      <p:sp>
        <p:nvSpPr>
          <p:cNvPr id="16" name="矩形 15"/>
          <p:cNvSpPr/>
          <p:nvPr/>
        </p:nvSpPr>
        <p:spPr>
          <a:xfrm>
            <a:off x="26035" y="316103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人员信息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2388235" y="768350"/>
            <a:ext cx="94488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订单发布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3333115" y="768350"/>
            <a:ext cx="94488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历史</a:t>
            </a:r>
            <a:r>
              <a:rPr lang="zh-CN" altLang="en-US" sz="1200"/>
              <a:t>查询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26035" y="343154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产品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8" name="矩形 17"/>
          <p:cNvSpPr/>
          <p:nvPr/>
        </p:nvSpPr>
        <p:spPr>
          <a:xfrm>
            <a:off x="35560" y="369379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生产线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35560" y="396557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基础</a:t>
            </a:r>
            <a:r>
              <a:rPr lang="zh-CN" altLang="en-US" sz="1000"/>
              <a:t>信息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365125"/>
            <a:ext cx="12140565" cy="61277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32840" y="768350"/>
            <a:ext cx="1255395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订单详情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6035" y="2890520"/>
            <a:ext cx="104013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生产订单信息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682115" y="426720"/>
            <a:ext cx="797560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生产</a:t>
            </a:r>
            <a:r>
              <a:rPr lang="zh-CN" altLang="en-US" sz="800"/>
              <a:t>订单</a:t>
            </a:r>
            <a:r>
              <a:rPr lang="zh-CN" altLang="en-US" sz="800"/>
              <a:t>信息</a:t>
            </a:r>
            <a:endParaRPr lang="zh-CN" altLang="en-US" sz="800"/>
          </a:p>
        </p:txBody>
      </p:sp>
      <p:sp>
        <p:nvSpPr>
          <p:cNvPr id="16" name="矩形 15"/>
          <p:cNvSpPr/>
          <p:nvPr/>
        </p:nvSpPr>
        <p:spPr>
          <a:xfrm>
            <a:off x="26035" y="316103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人员信息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388235" y="768350"/>
            <a:ext cx="94488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订单排产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333115" y="768350"/>
            <a:ext cx="94488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历史</a:t>
            </a:r>
            <a:r>
              <a:rPr lang="zh-CN" altLang="en-US" sz="1200"/>
              <a:t>查询</a:t>
            </a:r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2388235" y="426720"/>
            <a:ext cx="669290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/</a:t>
            </a:r>
            <a:r>
              <a:rPr lang="zh-CN" altLang="en-US" sz="800"/>
              <a:t>订单发布</a:t>
            </a:r>
            <a:endParaRPr lang="zh-CN" altLang="en-US" sz="800"/>
          </a:p>
        </p:txBody>
      </p:sp>
      <p:sp>
        <p:nvSpPr>
          <p:cNvPr id="3" name="矩形 2"/>
          <p:cNvSpPr/>
          <p:nvPr/>
        </p:nvSpPr>
        <p:spPr>
          <a:xfrm>
            <a:off x="4669790" y="4948555"/>
            <a:ext cx="94488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计划</a:t>
            </a:r>
            <a:r>
              <a:rPr lang="zh-CN" altLang="en-US" sz="1200"/>
              <a:t>发布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1288415" y="1339850"/>
            <a:ext cx="1360170" cy="243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按日期排产</a:t>
            </a:r>
            <a:r>
              <a:rPr lang="zh-CN" altLang="en-US" sz="1200"/>
              <a:t>订单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648585" y="1907540"/>
            <a:ext cx="3113405" cy="243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选择要排产的日期：</a:t>
            </a:r>
            <a:r>
              <a:rPr lang="en-US" altLang="zh-CN" sz="1200"/>
              <a:t>2019.11.25</a:t>
            </a:r>
            <a:r>
              <a:rPr lang="zh-CN" altLang="en-US" sz="1200"/>
              <a:t>（星期一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277360" y="4236085"/>
            <a:ext cx="1729105" cy="243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点击生成</a:t>
            </a:r>
            <a:r>
              <a:rPr lang="zh-CN" altLang="en-US" sz="1200"/>
              <a:t>排产计划</a:t>
            </a:r>
            <a:r>
              <a:rPr lang="zh-CN" altLang="en-US" sz="1200"/>
              <a:t>建议</a:t>
            </a:r>
            <a:endParaRPr lang="zh-CN" altLang="en-US" sz="1200"/>
          </a:p>
        </p:txBody>
      </p:sp>
      <p:graphicFrame>
        <p:nvGraphicFramePr>
          <p:cNvPr id="13" name="表格 12"/>
          <p:cNvGraphicFramePr/>
          <p:nvPr/>
        </p:nvGraphicFramePr>
        <p:xfrm>
          <a:off x="2013585" y="2151380"/>
          <a:ext cx="5637530" cy="199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/>
                <a:gridCol w="722630"/>
                <a:gridCol w="672465"/>
                <a:gridCol w="1003300"/>
                <a:gridCol w="962660"/>
                <a:gridCol w="804545"/>
                <a:gridCol w="774700"/>
              </a:tblGrid>
              <a:tr h="441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订单号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产品型号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数量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预计开始生产时间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预计结束生产时间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排产人员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管理</a:t>
                      </a:r>
                      <a:endParaRPr lang="zh-CN" altLang="en-US" sz="1200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3</a:t>
                      </a: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11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29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10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10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12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30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17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2</a:t>
                      </a: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280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1</a:t>
                      </a: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11</a:t>
                      </a:r>
                      <a:r>
                        <a:rPr lang="zh-CN" altLang="en-US" sz="1000"/>
                        <a:t>：</a:t>
                      </a:r>
                      <a:r>
                        <a:rPr lang="en-US" altLang="zh-CN" sz="1000"/>
                        <a:t>20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李四小组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修改 删除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6035" y="343154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产品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8" name="矩形 17"/>
          <p:cNvSpPr/>
          <p:nvPr/>
        </p:nvSpPr>
        <p:spPr>
          <a:xfrm>
            <a:off x="35560" y="369379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生产线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35560" y="396557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基础</a:t>
            </a:r>
            <a:r>
              <a:rPr lang="zh-CN" altLang="en-US" sz="1000"/>
              <a:t>信息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365125"/>
            <a:ext cx="12140565" cy="61277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32840" y="768350"/>
            <a:ext cx="1255395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订单详情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6035" y="2890520"/>
            <a:ext cx="104013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生产订单信息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682115" y="426720"/>
            <a:ext cx="797560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生产</a:t>
            </a:r>
            <a:r>
              <a:rPr lang="zh-CN" altLang="en-US" sz="800"/>
              <a:t>订单</a:t>
            </a:r>
            <a:r>
              <a:rPr lang="zh-CN" altLang="en-US" sz="800"/>
              <a:t>信息</a:t>
            </a:r>
            <a:endParaRPr lang="zh-CN" altLang="en-US" sz="800"/>
          </a:p>
        </p:txBody>
      </p:sp>
      <p:sp>
        <p:nvSpPr>
          <p:cNvPr id="16" name="矩形 15"/>
          <p:cNvSpPr/>
          <p:nvPr/>
        </p:nvSpPr>
        <p:spPr>
          <a:xfrm>
            <a:off x="26035" y="316103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人员信息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388235" y="768350"/>
            <a:ext cx="94488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订单排产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333115" y="768350"/>
            <a:ext cx="94488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历史</a:t>
            </a:r>
            <a:r>
              <a:rPr lang="zh-CN" altLang="en-US" sz="1200"/>
              <a:t>查询</a:t>
            </a:r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2388235" y="426720"/>
            <a:ext cx="669290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800"/>
              <a:t>/</a:t>
            </a:r>
            <a:r>
              <a:rPr lang="zh-CN" altLang="en-US" sz="800"/>
              <a:t>订单发布</a:t>
            </a:r>
            <a:endParaRPr lang="zh-CN" altLang="en-US" sz="800"/>
          </a:p>
        </p:txBody>
      </p:sp>
      <p:sp>
        <p:nvSpPr>
          <p:cNvPr id="7" name="圆角矩形 6"/>
          <p:cNvSpPr/>
          <p:nvPr/>
        </p:nvSpPr>
        <p:spPr>
          <a:xfrm>
            <a:off x="1682115" y="1320800"/>
            <a:ext cx="1153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按订单号查询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/>
        </p:nvGraphicFramePr>
        <p:xfrm>
          <a:off x="1682115" y="1903730"/>
          <a:ext cx="8281670" cy="418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747"/>
                <a:gridCol w="978546"/>
                <a:gridCol w="910947"/>
                <a:gridCol w="1366153"/>
                <a:gridCol w="1405512"/>
                <a:gridCol w="891835"/>
                <a:gridCol w="891836"/>
                <a:gridCol w="891836"/>
              </a:tblGrid>
              <a:tr h="441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订单号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产品型号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数量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排产日期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排产人员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状态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进度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管理</a:t>
                      </a:r>
                      <a:endParaRPr lang="zh-CN" altLang="en-US" sz="1200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2019.11.25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生产中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60%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2019.11.25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待生产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CP003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2019.11.25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待生产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DD004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280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2019.11.26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李四小组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待生产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修改 删除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2980690" y="1320800"/>
            <a:ext cx="1153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按型号</a:t>
            </a:r>
            <a:r>
              <a:rPr lang="zh-CN" altLang="en-US" sz="1000"/>
              <a:t>查询</a:t>
            </a:r>
            <a:endParaRPr lang="zh-CN" altLang="en-US" sz="1000"/>
          </a:p>
        </p:txBody>
      </p:sp>
      <p:sp>
        <p:nvSpPr>
          <p:cNvPr id="17" name="圆角矩形 16"/>
          <p:cNvSpPr/>
          <p:nvPr/>
        </p:nvSpPr>
        <p:spPr>
          <a:xfrm>
            <a:off x="4392930" y="1320800"/>
            <a:ext cx="1153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按排产日期</a:t>
            </a:r>
            <a:r>
              <a:rPr lang="zh-CN" altLang="en-US" sz="1000"/>
              <a:t>查询</a:t>
            </a:r>
            <a:endParaRPr lang="zh-CN" altLang="en-US" sz="1000"/>
          </a:p>
        </p:txBody>
      </p:sp>
      <p:sp>
        <p:nvSpPr>
          <p:cNvPr id="18" name="圆角矩形 17"/>
          <p:cNvSpPr/>
          <p:nvPr/>
        </p:nvSpPr>
        <p:spPr>
          <a:xfrm>
            <a:off x="5861685" y="1320800"/>
            <a:ext cx="115316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按状态</a:t>
            </a:r>
            <a:r>
              <a:rPr lang="zh-CN" altLang="en-US" sz="1000"/>
              <a:t>查询</a:t>
            </a:r>
            <a:endParaRPr lang="zh-CN" altLang="en-US" sz="1000"/>
          </a:p>
        </p:txBody>
      </p:sp>
      <p:sp>
        <p:nvSpPr>
          <p:cNvPr id="19" name="圆角矩形 18"/>
          <p:cNvSpPr/>
          <p:nvPr/>
        </p:nvSpPr>
        <p:spPr>
          <a:xfrm>
            <a:off x="8697595" y="6086475"/>
            <a:ext cx="126619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更多操作</a:t>
            </a:r>
            <a:endParaRPr lang="zh-CN" altLang="en-US" sz="1000"/>
          </a:p>
          <a:p>
            <a:pPr algn="ctr"/>
            <a:r>
              <a:rPr lang="zh-CN" altLang="en-US" sz="1000"/>
              <a:t>（导出查询结果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1" name="矩形 20"/>
          <p:cNvSpPr/>
          <p:nvPr/>
        </p:nvSpPr>
        <p:spPr>
          <a:xfrm>
            <a:off x="26035" y="343154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产品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22" name="矩形 21"/>
          <p:cNvSpPr/>
          <p:nvPr/>
        </p:nvSpPr>
        <p:spPr>
          <a:xfrm>
            <a:off x="7283450" y="1320800"/>
            <a:ext cx="1414145" cy="243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多条件数据查询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35560" y="369379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生产线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24" name="矩形 23"/>
          <p:cNvSpPr/>
          <p:nvPr/>
        </p:nvSpPr>
        <p:spPr>
          <a:xfrm>
            <a:off x="35560" y="396557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基础</a:t>
            </a:r>
            <a:r>
              <a:rPr lang="zh-CN" altLang="en-US" sz="1000"/>
              <a:t>信息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365125"/>
            <a:ext cx="12140565" cy="61277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02360" y="749300"/>
            <a:ext cx="1255395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人员生产</a:t>
            </a:r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6035" y="289052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订单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644015" y="426720"/>
            <a:ext cx="824865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生产人员信息</a:t>
            </a:r>
            <a:endParaRPr lang="zh-CN" altLang="en-US" sz="800"/>
          </a:p>
        </p:txBody>
      </p:sp>
      <p:sp>
        <p:nvSpPr>
          <p:cNvPr id="16" name="矩形 15"/>
          <p:cNvSpPr/>
          <p:nvPr/>
        </p:nvSpPr>
        <p:spPr>
          <a:xfrm>
            <a:off x="26035" y="3161030"/>
            <a:ext cx="104013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人员信息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468880" y="749300"/>
            <a:ext cx="1255395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生产</a:t>
            </a:r>
            <a:r>
              <a:rPr lang="zh-CN" altLang="en-US" sz="1200"/>
              <a:t>人员信息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6035" y="343154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产品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0" name="圆角矩形 9"/>
          <p:cNvSpPr/>
          <p:nvPr/>
        </p:nvSpPr>
        <p:spPr>
          <a:xfrm>
            <a:off x="2745740" y="2380615"/>
            <a:ext cx="2438400" cy="1490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人员人均产能</a:t>
            </a:r>
            <a:endParaRPr lang="zh-CN" altLang="en-US" sz="1200"/>
          </a:p>
          <a:p>
            <a:pPr algn="ctr"/>
            <a:r>
              <a:rPr lang="zh-CN" altLang="en-US" sz="1200"/>
              <a:t>柱状图【月】</a:t>
            </a:r>
            <a:endParaRPr lang="zh-CN" altLang="en-US" sz="1200"/>
          </a:p>
          <a:p>
            <a:pPr algn="ctr"/>
            <a:endParaRPr lang="zh-CN" altLang="en-US" sz="1200"/>
          </a:p>
          <a:p>
            <a:pPr algn="ctr"/>
            <a:r>
              <a:rPr lang="en-US" altLang="zh-CN" sz="1200"/>
              <a:t>x</a:t>
            </a:r>
            <a:r>
              <a:rPr lang="zh-CN" altLang="en-US" sz="1200"/>
              <a:t>轴：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产品型号</a:t>
            </a:r>
            <a:r>
              <a:rPr lang="en-US" altLang="zh-CN" sz="1200"/>
              <a:t>”</a:t>
            </a:r>
            <a:endParaRPr lang="en-US" altLang="zh-CN" sz="1200"/>
          </a:p>
          <a:p>
            <a:pPr algn="ctr"/>
            <a:r>
              <a:rPr lang="en-US" altLang="zh-CN" sz="1200"/>
              <a:t>y</a:t>
            </a:r>
            <a:r>
              <a:rPr lang="zh-CN" altLang="en-US" sz="1200"/>
              <a:t>轴：</a:t>
            </a:r>
            <a:r>
              <a:rPr lang="en-US" altLang="zh-CN" sz="1200"/>
              <a:t>“</a:t>
            </a:r>
            <a:r>
              <a:rPr lang="zh-CN" altLang="en-US" sz="1200"/>
              <a:t>人均产能</a:t>
            </a:r>
            <a:r>
              <a:rPr lang="en-US" altLang="zh-CN" sz="1200"/>
              <a:t>”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(1</a:t>
            </a:r>
            <a:r>
              <a:rPr lang="zh-CN" altLang="en-US" sz="1200">
                <a:sym typeface="+mn-ea"/>
              </a:rPr>
              <a:t>小组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柱子）</a:t>
            </a:r>
            <a:endParaRPr lang="zh-CN" altLang="en-US" sz="1200"/>
          </a:p>
          <a:p>
            <a:pPr algn="ctr"/>
            <a:r>
              <a:rPr lang="zh-CN" altLang="en-US" sz="1200"/>
              <a:t>（年度人均</a:t>
            </a:r>
            <a:r>
              <a:rPr lang="zh-CN" altLang="en-US" sz="1200"/>
              <a:t>数据可导出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7171055" y="2380615"/>
            <a:ext cx="2438400" cy="1490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人员节拍</a:t>
            </a:r>
            <a:endParaRPr lang="zh-CN" altLang="en-US" sz="1200"/>
          </a:p>
          <a:p>
            <a:pPr algn="ctr"/>
            <a:r>
              <a:rPr lang="zh-CN" altLang="en-US" sz="1200"/>
              <a:t>多维柱状图</a:t>
            </a:r>
            <a:endParaRPr lang="zh-CN" altLang="en-US" sz="1200"/>
          </a:p>
          <a:p>
            <a:pPr algn="ctr"/>
            <a:endParaRPr lang="zh-CN" altLang="en-US" sz="1200"/>
          </a:p>
          <a:p>
            <a:pPr algn="ctr"/>
            <a:r>
              <a:rPr lang="en-US" altLang="zh-CN" sz="1200"/>
              <a:t>x</a:t>
            </a:r>
            <a:r>
              <a:rPr lang="zh-CN" altLang="en-US" sz="1200"/>
              <a:t>轴：</a:t>
            </a:r>
            <a:r>
              <a:rPr lang="en-US" altLang="zh-CN" sz="1200"/>
              <a:t>“</a:t>
            </a:r>
            <a:r>
              <a:rPr lang="zh-CN" altLang="en-US" sz="1200"/>
              <a:t>产品型号</a:t>
            </a:r>
            <a:r>
              <a:rPr lang="en-US" altLang="zh-CN" sz="1200"/>
              <a:t>”</a:t>
            </a:r>
            <a:endParaRPr lang="en-US" altLang="zh-CN" sz="1200"/>
          </a:p>
          <a:p>
            <a:pPr algn="ctr"/>
            <a:r>
              <a:rPr lang="en-US" altLang="zh-CN" sz="1200"/>
              <a:t>y</a:t>
            </a:r>
            <a:r>
              <a:rPr lang="zh-CN" altLang="en-US" sz="1200"/>
              <a:t>轴：</a:t>
            </a:r>
            <a:r>
              <a:rPr lang="en-US" altLang="zh-CN" sz="1200"/>
              <a:t>“</a:t>
            </a:r>
            <a:r>
              <a:rPr lang="zh-CN" altLang="en-US" sz="1200"/>
              <a:t>节拍（单位为秒）</a:t>
            </a:r>
            <a:r>
              <a:rPr lang="en-US" altLang="zh-CN" sz="1200"/>
              <a:t>”</a:t>
            </a:r>
            <a:endParaRPr lang="en-US" altLang="zh-CN" sz="1200"/>
          </a:p>
          <a:p>
            <a:pPr algn="ctr"/>
            <a:r>
              <a:rPr lang="en-US" altLang="zh-CN" sz="1200"/>
              <a:t>(1</a:t>
            </a:r>
            <a:r>
              <a:rPr lang="zh-CN" altLang="en-US" sz="1200"/>
              <a:t>小组</a:t>
            </a:r>
            <a:r>
              <a:rPr lang="en-US" altLang="zh-CN" sz="1200"/>
              <a:t>1</a:t>
            </a:r>
            <a:r>
              <a:rPr lang="zh-CN" altLang="en-US" sz="1200"/>
              <a:t>柱子</a:t>
            </a:r>
            <a:r>
              <a:rPr lang="en-US" altLang="zh-CN" sz="1200"/>
              <a:t>1</a:t>
            </a:r>
            <a:r>
              <a:rPr lang="zh-CN" altLang="en-US" sz="1200"/>
              <a:t>最佳节拍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35560" y="369379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生产线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23" name="矩形 22"/>
          <p:cNvSpPr/>
          <p:nvPr/>
        </p:nvSpPr>
        <p:spPr>
          <a:xfrm>
            <a:off x="35560" y="396557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基础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24" name="圆角矩形 23"/>
          <p:cNvSpPr/>
          <p:nvPr/>
        </p:nvSpPr>
        <p:spPr>
          <a:xfrm>
            <a:off x="10458450" y="1273810"/>
            <a:ext cx="126619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更多数据查询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365125"/>
            <a:ext cx="12140565" cy="61277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02360" y="749300"/>
            <a:ext cx="1255395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人员生产</a:t>
            </a:r>
            <a:r>
              <a:rPr lang="zh-CN" altLang="en-US" sz="1200"/>
              <a:t>数据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6035" y="289052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订单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644015" y="426720"/>
            <a:ext cx="824865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生产人员信息</a:t>
            </a:r>
            <a:endParaRPr lang="zh-CN" altLang="en-US" sz="800"/>
          </a:p>
        </p:txBody>
      </p:sp>
      <p:sp>
        <p:nvSpPr>
          <p:cNvPr id="16" name="矩形 15"/>
          <p:cNvSpPr/>
          <p:nvPr/>
        </p:nvSpPr>
        <p:spPr>
          <a:xfrm>
            <a:off x="26035" y="3161030"/>
            <a:ext cx="104013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人员信息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468880" y="749300"/>
            <a:ext cx="1255395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生产</a:t>
            </a:r>
            <a:r>
              <a:rPr lang="zh-CN" altLang="en-US" sz="1200"/>
              <a:t>人员信息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6035" y="343154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产品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0" name="圆角矩形 9"/>
          <p:cNvSpPr/>
          <p:nvPr/>
        </p:nvSpPr>
        <p:spPr>
          <a:xfrm>
            <a:off x="3809365" y="1083310"/>
            <a:ext cx="4102100" cy="28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（起止时间）生产线</a:t>
            </a:r>
            <a:r>
              <a:rPr lang="zh-CN" altLang="en-US" sz="1200"/>
              <a:t>人均产能、节拍</a:t>
            </a:r>
            <a:r>
              <a:rPr lang="zh-CN" altLang="en-US" sz="1200">
                <a:sym typeface="+mn-ea"/>
              </a:rPr>
              <a:t>柱状图</a:t>
            </a:r>
            <a:endParaRPr lang="zh-CN" altLang="en-US" sz="1200"/>
          </a:p>
          <a:p>
            <a:pPr algn="ctr"/>
            <a:endParaRPr lang="zh-CN" altLang="en-US" sz="1200"/>
          </a:p>
          <a:p>
            <a:pPr algn="ctr"/>
            <a:endParaRPr lang="zh-CN" altLang="en-US" sz="1200"/>
          </a:p>
          <a:p>
            <a:pPr algn="ctr"/>
            <a:r>
              <a:rPr lang="en-US" altLang="zh-CN" sz="1200"/>
              <a:t>x</a:t>
            </a:r>
            <a:r>
              <a:rPr lang="zh-CN" altLang="en-US" sz="1200"/>
              <a:t>轴：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产品型号或生产</a:t>
            </a:r>
            <a:r>
              <a:rPr lang="zh-CN" altLang="en-US" sz="1200">
                <a:sym typeface="+mn-ea"/>
              </a:rPr>
              <a:t>小组</a:t>
            </a:r>
            <a:r>
              <a:rPr lang="en-US" altLang="zh-CN" sz="1200"/>
              <a:t>”</a:t>
            </a:r>
            <a:endParaRPr lang="en-US" altLang="zh-CN" sz="1200"/>
          </a:p>
          <a:p>
            <a:pPr algn="ctr"/>
            <a:r>
              <a:rPr lang="en-US" altLang="zh-CN" sz="1200"/>
              <a:t>y</a:t>
            </a:r>
            <a:r>
              <a:rPr lang="zh-CN" altLang="en-US" sz="1200"/>
              <a:t>正半</a:t>
            </a:r>
            <a:r>
              <a:rPr lang="zh-CN" altLang="en-US" sz="1200"/>
              <a:t>轴：</a:t>
            </a:r>
            <a:r>
              <a:rPr lang="en-US" altLang="zh-CN" sz="1200"/>
              <a:t>“</a:t>
            </a:r>
            <a:r>
              <a:rPr lang="zh-CN" altLang="en-US" sz="1200"/>
              <a:t>产能</a:t>
            </a:r>
            <a:r>
              <a:rPr lang="en-US" altLang="zh-CN" sz="1200"/>
              <a:t>”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y</a:t>
            </a:r>
            <a:r>
              <a:rPr lang="zh-CN" altLang="en-US" sz="1200">
                <a:sym typeface="+mn-ea"/>
              </a:rPr>
              <a:t>负半轴：</a:t>
            </a:r>
            <a:r>
              <a:rPr lang="en-US" altLang="zh-CN" sz="1200">
                <a:sym typeface="+mn-ea"/>
              </a:rPr>
              <a:t>“</a:t>
            </a:r>
            <a:r>
              <a:rPr lang="zh-CN" altLang="en-US" sz="1200">
                <a:sym typeface="+mn-ea"/>
              </a:rPr>
              <a:t>节拍</a:t>
            </a:r>
            <a:r>
              <a:rPr lang="en-US" altLang="zh-CN" sz="1200">
                <a:sym typeface="+mn-ea"/>
              </a:rPr>
              <a:t>”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(1</a:t>
            </a:r>
            <a:r>
              <a:rPr lang="zh-CN" altLang="en-US" sz="1200">
                <a:sym typeface="+mn-ea"/>
              </a:rPr>
              <a:t>小组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柱子）</a:t>
            </a:r>
            <a:endParaRPr lang="zh-CN" altLang="en-US" sz="1200"/>
          </a:p>
          <a:p>
            <a:pPr algn="ctr"/>
            <a:endParaRPr lang="zh-CN" altLang="en-US" sz="1200"/>
          </a:p>
        </p:txBody>
      </p:sp>
      <p:graphicFrame>
        <p:nvGraphicFramePr>
          <p:cNvPr id="19" name="表格 18"/>
          <p:cNvGraphicFramePr/>
          <p:nvPr/>
        </p:nvGraphicFramePr>
        <p:xfrm>
          <a:off x="2218055" y="4439920"/>
          <a:ext cx="6104255" cy="149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992"/>
                <a:gridCol w="871990"/>
                <a:gridCol w="871992"/>
                <a:gridCol w="799419"/>
                <a:gridCol w="799420"/>
                <a:gridCol w="944563"/>
                <a:gridCol w="944562"/>
              </a:tblGrid>
              <a:tr h="329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生产小组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组长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小组</a:t>
                      </a:r>
                      <a:r>
                        <a:rPr lang="zh-CN" altLang="en-US" sz="1000"/>
                        <a:t>人数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产品型号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人均</a:t>
                      </a:r>
                      <a:r>
                        <a:rPr lang="zh-CN" altLang="en-US" sz="1000"/>
                        <a:t>产能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节拍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管理</a:t>
                      </a:r>
                      <a:endParaRPr lang="zh-CN" altLang="en-US" sz="1000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张三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CP001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25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李四小组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李四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CP002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1200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483610" y="4169410"/>
            <a:ext cx="960755" cy="243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起止</a:t>
            </a:r>
            <a:r>
              <a:rPr lang="zh-CN" altLang="en-US" sz="1200"/>
              <a:t>日期</a:t>
            </a:r>
            <a:endParaRPr lang="zh-CN" altLang="en-US" sz="1200"/>
          </a:p>
        </p:txBody>
      </p:sp>
      <p:sp>
        <p:nvSpPr>
          <p:cNvPr id="21" name="圆角矩形 20"/>
          <p:cNvSpPr/>
          <p:nvPr/>
        </p:nvSpPr>
        <p:spPr>
          <a:xfrm>
            <a:off x="7056120" y="5914390"/>
            <a:ext cx="1266190" cy="274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更多操作</a:t>
            </a:r>
            <a:endParaRPr lang="zh-CN" altLang="en-US" sz="1000"/>
          </a:p>
          <a:p>
            <a:pPr algn="ctr"/>
            <a:r>
              <a:rPr lang="zh-CN" altLang="en-US" sz="1000"/>
              <a:t>（导出查询结果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2" name="矩形 1"/>
          <p:cNvSpPr/>
          <p:nvPr/>
        </p:nvSpPr>
        <p:spPr>
          <a:xfrm>
            <a:off x="2218055" y="4169410"/>
            <a:ext cx="960755" cy="243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生产小组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4849495" y="4169410"/>
            <a:ext cx="960755" cy="243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产品型号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6309360" y="4169410"/>
            <a:ext cx="1414145" cy="243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多条件数据查询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35560" y="369379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生产线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35560" y="396557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基础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24" name="圆角矩形 23"/>
          <p:cNvSpPr/>
          <p:nvPr/>
        </p:nvSpPr>
        <p:spPr>
          <a:xfrm>
            <a:off x="10401935" y="993140"/>
            <a:ext cx="1266190" cy="2743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更多数据查询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365125"/>
            <a:ext cx="12140565" cy="61277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2357755" y="1800860"/>
          <a:ext cx="6104255" cy="149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633"/>
                <a:gridCol w="1031632"/>
                <a:gridCol w="1031633"/>
                <a:gridCol w="945775"/>
                <a:gridCol w="945775"/>
                <a:gridCol w="1117600"/>
              </a:tblGrid>
              <a:tr h="329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生产小组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组长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小组</a:t>
                      </a:r>
                      <a:r>
                        <a:rPr lang="zh-CN" altLang="en-US" sz="1000"/>
                        <a:t>人数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产线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小组情况描述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管理</a:t>
                      </a:r>
                      <a:endParaRPr lang="zh-CN" altLang="en-US" sz="1000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张三小组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张三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成品包装线</a:t>
                      </a: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组员情况，人员操作熟练度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李四小组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李四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成品包装线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组员情况，人员操作熟练度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修改 删除</a:t>
                      </a:r>
                      <a:endParaRPr lang="zh-CN" altLang="en-US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02360" y="749300"/>
            <a:ext cx="1255395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人员数据图标</a:t>
            </a:r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26035" y="289052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订单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644015" y="426720"/>
            <a:ext cx="824865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生产人员信息</a:t>
            </a:r>
            <a:endParaRPr lang="zh-CN" altLang="en-US" sz="800"/>
          </a:p>
        </p:txBody>
      </p:sp>
      <p:sp>
        <p:nvSpPr>
          <p:cNvPr id="16" name="矩形 15"/>
          <p:cNvSpPr/>
          <p:nvPr/>
        </p:nvSpPr>
        <p:spPr>
          <a:xfrm>
            <a:off x="26035" y="3161030"/>
            <a:ext cx="104013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人员信息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468880" y="749300"/>
            <a:ext cx="1255395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生产人员信息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6035" y="343154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产品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35560" y="369379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生产线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2" name="矩形 1"/>
          <p:cNvSpPr/>
          <p:nvPr/>
        </p:nvSpPr>
        <p:spPr>
          <a:xfrm>
            <a:off x="35560" y="396557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基础</a:t>
            </a:r>
            <a:r>
              <a:rPr lang="zh-CN" altLang="en-US" sz="1000"/>
              <a:t>信息</a:t>
            </a:r>
            <a:endParaRPr lang="zh-CN" altLang="en-US" sz="10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365125"/>
            <a:ext cx="12140565" cy="61277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6035" y="289052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订单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644015" y="426720"/>
            <a:ext cx="824865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生产线</a:t>
            </a:r>
            <a:r>
              <a:rPr lang="zh-CN" altLang="en-US" sz="800"/>
              <a:t>信息</a:t>
            </a:r>
            <a:endParaRPr lang="zh-CN" altLang="en-US" sz="800"/>
          </a:p>
        </p:txBody>
      </p:sp>
      <p:sp>
        <p:nvSpPr>
          <p:cNvPr id="16" name="矩形 15"/>
          <p:cNvSpPr/>
          <p:nvPr/>
        </p:nvSpPr>
        <p:spPr>
          <a:xfrm>
            <a:off x="26035" y="316103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人员信息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6035" y="343154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产品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35560" y="3693795"/>
            <a:ext cx="104013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生产线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35560" y="396557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基础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436495" y="3976370"/>
          <a:ext cx="6327775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006"/>
                <a:gridCol w="771007"/>
                <a:gridCol w="771006"/>
                <a:gridCol w="706840"/>
                <a:gridCol w="827405"/>
                <a:gridCol w="783590"/>
                <a:gridCol w="740410"/>
                <a:gridCol w="956709"/>
              </a:tblGrid>
              <a:tr h="329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生产线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月份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开机时长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工作时长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有效利用率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累计能耗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空载能耗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空载能耗比</a:t>
                      </a:r>
                      <a:endParaRPr lang="zh-CN" altLang="en-US" sz="1000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成品包装线</a:t>
                      </a:r>
                      <a:r>
                        <a:rPr lang="en-US" altLang="zh-CN" sz="1000">
                          <a:sym typeface="+mn-ea"/>
                        </a:rPr>
                        <a:t>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80%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20%</a:t>
                      </a:r>
                      <a:endParaRPr lang="en-US" altLang="zh-CN" sz="1000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成品包装线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80%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20%</a:t>
                      </a:r>
                      <a:endParaRPr lang="en-US" altLang="zh-CN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成品包装线</a:t>
                      </a:r>
                      <a:r>
                        <a:rPr lang="en-US" altLang="zh-CN" sz="1000">
                          <a:sym typeface="+mn-ea"/>
                        </a:rPr>
                        <a:t>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80%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20%</a:t>
                      </a:r>
                      <a:endParaRPr lang="en-US" altLang="zh-CN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成品包装线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80%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20%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3809365" y="1083310"/>
            <a:ext cx="4102100" cy="28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(**</a:t>
            </a:r>
            <a:r>
              <a:rPr lang="zh-CN" altLang="en-US" sz="1200"/>
              <a:t>年度</a:t>
            </a:r>
            <a:r>
              <a:rPr lang="zh-CN" altLang="en-US" sz="1200"/>
              <a:t>）生产线有限利用率折线</a:t>
            </a:r>
            <a:r>
              <a:rPr lang="zh-CN" altLang="en-US" sz="1200">
                <a:sym typeface="+mn-ea"/>
              </a:rPr>
              <a:t>图</a:t>
            </a:r>
            <a:endParaRPr lang="zh-CN" altLang="en-US" sz="1200"/>
          </a:p>
          <a:p>
            <a:pPr algn="ctr"/>
            <a:endParaRPr lang="zh-CN" altLang="en-US" sz="1200"/>
          </a:p>
          <a:p>
            <a:pPr algn="ctr"/>
            <a:endParaRPr lang="zh-CN" altLang="en-US" sz="1200"/>
          </a:p>
          <a:p>
            <a:pPr algn="ctr"/>
            <a:r>
              <a:rPr lang="en-US" altLang="zh-CN" sz="1200"/>
              <a:t>x</a:t>
            </a:r>
            <a:r>
              <a:rPr lang="zh-CN" altLang="en-US" sz="1200"/>
              <a:t>轴：</a:t>
            </a:r>
            <a:r>
              <a:rPr lang="en-US" altLang="zh-CN" sz="1200"/>
              <a:t>“</a:t>
            </a:r>
            <a:r>
              <a:rPr lang="zh-CN" altLang="en-US" sz="1200"/>
              <a:t>月份</a:t>
            </a:r>
            <a:r>
              <a:rPr lang="en-US" altLang="zh-CN" sz="1200"/>
              <a:t>”</a:t>
            </a:r>
            <a:endParaRPr lang="en-US" altLang="zh-CN" sz="1200"/>
          </a:p>
          <a:p>
            <a:pPr algn="ctr"/>
            <a:r>
              <a:rPr lang="en-US" altLang="zh-CN" sz="1200"/>
              <a:t>y</a:t>
            </a:r>
            <a:r>
              <a:rPr lang="zh-CN" altLang="en-US" sz="1200"/>
              <a:t>正半</a:t>
            </a:r>
            <a:r>
              <a:rPr lang="zh-CN" altLang="en-US" sz="1200"/>
              <a:t>轴：</a:t>
            </a:r>
            <a:r>
              <a:rPr lang="en-US" altLang="zh-CN" sz="1200"/>
              <a:t>“</a:t>
            </a:r>
            <a:r>
              <a:rPr lang="zh-CN" altLang="en-US" sz="1200"/>
              <a:t>有效利用率</a:t>
            </a:r>
            <a:r>
              <a:rPr lang="en-US" altLang="zh-CN" sz="1200"/>
              <a:t>”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y</a:t>
            </a:r>
            <a:r>
              <a:rPr lang="zh-CN" altLang="en-US" sz="1200">
                <a:sym typeface="+mn-ea"/>
              </a:rPr>
              <a:t>负半轴：</a:t>
            </a:r>
            <a:r>
              <a:rPr lang="en-US" altLang="zh-CN" sz="1200">
                <a:sym typeface="+mn-ea"/>
              </a:rPr>
              <a:t>“</a:t>
            </a:r>
            <a:r>
              <a:rPr lang="zh-CN" altLang="en-US" sz="1200">
                <a:sym typeface="+mn-ea"/>
              </a:rPr>
              <a:t>空载能耗百分比</a:t>
            </a:r>
            <a:r>
              <a:rPr lang="en-US" altLang="zh-CN" sz="1200">
                <a:sym typeface="+mn-ea"/>
              </a:rPr>
              <a:t>”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(1</a:t>
            </a:r>
            <a:r>
              <a:rPr lang="zh-CN" altLang="en-US" sz="1200">
                <a:sym typeface="+mn-ea"/>
              </a:rPr>
              <a:t>生产线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折线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/>
          </a:p>
          <a:p>
            <a:pPr algn="ctr"/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1102360" y="749300"/>
            <a:ext cx="1255395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生产线信息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365125"/>
            <a:ext cx="12140565" cy="61277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6035" y="289052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订单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1644015" y="426720"/>
            <a:ext cx="507365" cy="243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800"/>
              <a:t>报表</a:t>
            </a:r>
            <a:endParaRPr lang="zh-CN" altLang="en-US" sz="800"/>
          </a:p>
        </p:txBody>
      </p:sp>
      <p:sp>
        <p:nvSpPr>
          <p:cNvPr id="16" name="矩形 15"/>
          <p:cNvSpPr/>
          <p:nvPr/>
        </p:nvSpPr>
        <p:spPr>
          <a:xfrm>
            <a:off x="26035" y="316103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</a:t>
            </a:r>
            <a:r>
              <a:rPr lang="zh-CN" altLang="en-US" sz="1000"/>
              <a:t>人员信息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6035" y="3431540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产品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35560" y="3693795"/>
            <a:ext cx="1040130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生产线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35560" y="396557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基础</a:t>
            </a:r>
            <a:r>
              <a:rPr lang="zh-CN" altLang="en-US" sz="1000"/>
              <a:t>信息</a:t>
            </a:r>
            <a:endParaRPr lang="zh-CN" altLang="en-US" sz="100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628140" y="1578610"/>
          <a:ext cx="6490335" cy="188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/>
                <a:gridCol w="771007"/>
                <a:gridCol w="771006"/>
                <a:gridCol w="706840"/>
                <a:gridCol w="827405"/>
                <a:gridCol w="783590"/>
                <a:gridCol w="740410"/>
                <a:gridCol w="956709"/>
              </a:tblGrid>
              <a:tr h="329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生产线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月份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开机时长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工作时长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有效利用率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累计能耗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空载能耗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空载能耗比</a:t>
                      </a:r>
                      <a:endParaRPr lang="zh-CN" altLang="en-US" sz="1000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成品包装线</a:t>
                      </a:r>
                      <a:r>
                        <a:rPr lang="en-US" altLang="zh-CN" sz="1000">
                          <a:sym typeface="+mn-ea"/>
                        </a:rPr>
                        <a:t>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80%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20%</a:t>
                      </a:r>
                      <a:endParaRPr lang="en-US" altLang="zh-CN" sz="1000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成品包装线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1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80%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20%</a:t>
                      </a:r>
                      <a:endParaRPr lang="en-US" altLang="zh-CN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成品包装线</a:t>
                      </a:r>
                      <a:r>
                        <a:rPr lang="en-US" altLang="zh-CN" sz="1000">
                          <a:sym typeface="+mn-ea"/>
                        </a:rPr>
                        <a:t>1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2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80%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20%</a:t>
                      </a:r>
                      <a:endParaRPr lang="en-US" altLang="zh-CN" sz="1000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成品包装线</a:t>
                      </a:r>
                      <a:r>
                        <a:rPr lang="en-US" altLang="zh-CN" sz="1000">
                          <a:sym typeface="+mn-ea"/>
                        </a:rPr>
                        <a:t>2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3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8h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80%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20w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20%</a:t>
                      </a:r>
                      <a:endParaRPr lang="en-US" altLang="zh-CN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02360" y="749300"/>
            <a:ext cx="835025" cy="243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报表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35560" y="4223385"/>
            <a:ext cx="104013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报表</a:t>
            </a:r>
            <a:endParaRPr lang="zh-CN" altLang="en-US" sz="10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TABLE_BEAUTIFY" val="smartTable{d5a3f494-953a-47bd-8972-ad9d17344b4c}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d5a3f494-953a-47bd-8972-ad9d17344b4c}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UNIT_TABLE_BEAUTIFY" val="smartTable{d5a3f494-953a-47bd-8972-ad9d17344b4c}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DOC_GUID" val="{2f8a78cc-a85b-444d-8065-bad8414bb4e3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宽屏</PresentationFormat>
  <Paragraphs>719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Pongor</cp:lastModifiedBy>
  <cp:revision>9</cp:revision>
  <dcterms:created xsi:type="dcterms:W3CDTF">2019-11-25T05:58:00Z</dcterms:created>
  <dcterms:modified xsi:type="dcterms:W3CDTF">2019-11-29T02:45:50Z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