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82" r:id="rId5"/>
    <p:sldId id="257" r:id="rId6"/>
    <p:sldId id="259" r:id="rId7"/>
    <p:sldId id="258" r:id="rId8"/>
    <p:sldId id="273" r:id="rId9"/>
    <p:sldId id="271" r:id="rId10"/>
    <p:sldId id="289" r:id="rId11"/>
    <p:sldId id="261" r:id="rId12"/>
    <p:sldId id="270" r:id="rId13"/>
    <p:sldId id="263" r:id="rId14"/>
    <p:sldId id="265" r:id="rId15"/>
    <p:sldId id="269" r:id="rId16"/>
    <p:sldId id="267" r:id="rId17"/>
    <p:sldId id="274" r:id="rId18"/>
    <p:sldId id="284" r:id="rId19"/>
    <p:sldId id="285" r:id="rId20"/>
    <p:sldId id="286" r:id="rId21"/>
    <p:sldId id="290" r:id="rId22"/>
    <p:sldId id="291" r:id="rId23"/>
    <p:sldId id="30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94"/>
        <p:guide pos="37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540000" y="113665"/>
            <a:ext cx="3570605" cy="637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374390" y="21209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金峰管理平台</a:t>
            </a:r>
            <a:endParaRPr lang="zh-CN" altLang="en-US" sz="2000"/>
          </a:p>
        </p:txBody>
      </p:sp>
      <p:sp>
        <p:nvSpPr>
          <p:cNvPr id="10" name="圆角矩形 9"/>
          <p:cNvSpPr/>
          <p:nvPr/>
        </p:nvSpPr>
        <p:spPr>
          <a:xfrm>
            <a:off x="2872105" y="5959475"/>
            <a:ext cx="803910" cy="3327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首页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3805555" y="5959475"/>
            <a:ext cx="969645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设备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4972050" y="5959475"/>
            <a:ext cx="969645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我的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177540" y="1143000"/>
            <a:ext cx="2599055" cy="1108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金峰宣传的资讯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177540" y="2747645"/>
            <a:ext cx="2599055" cy="1108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金峰宣传的资讯</a:t>
            </a:r>
            <a:r>
              <a:rPr lang="en-US" altLang="zh-CN">
                <a:sym typeface="+mn-ea"/>
              </a:rPr>
              <a:t>2</a:t>
            </a:r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177540" y="4081145"/>
            <a:ext cx="2599055" cy="1108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操作视频</a:t>
            </a:r>
            <a:endParaRPr lang="zh-CN" altLang="en-US"/>
          </a:p>
        </p:txBody>
      </p:sp>
      <p:sp>
        <p:nvSpPr>
          <p:cNvPr id="188" name="圆角矩形 187"/>
          <p:cNvSpPr/>
          <p:nvPr/>
        </p:nvSpPr>
        <p:spPr>
          <a:xfrm>
            <a:off x="397510" y="20955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首页</a:t>
            </a:r>
            <a:endParaRPr lang="zh-CN" sz="2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4" name="圆角矩形 433"/>
          <p:cNvSpPr/>
          <p:nvPr/>
        </p:nvSpPr>
        <p:spPr>
          <a:xfrm>
            <a:off x="5821680" y="40005"/>
            <a:ext cx="3570605" cy="637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圆角矩形 434"/>
          <p:cNvSpPr/>
          <p:nvPr/>
        </p:nvSpPr>
        <p:spPr>
          <a:xfrm>
            <a:off x="6428740" y="14859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**</a:t>
            </a:r>
            <a:r>
              <a:rPr lang="zh-CN" altLang="en-US" sz="2000"/>
              <a:t>柜配置</a:t>
            </a:r>
            <a:endParaRPr lang="zh-CN" altLang="en-US" sz="2000"/>
          </a:p>
        </p:txBody>
      </p:sp>
      <p:sp>
        <p:nvSpPr>
          <p:cNvPr id="436" name="圆角矩形 435"/>
          <p:cNvSpPr/>
          <p:nvPr/>
        </p:nvSpPr>
        <p:spPr>
          <a:xfrm>
            <a:off x="5926455" y="5895975"/>
            <a:ext cx="803910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首页</a:t>
            </a:r>
            <a:endParaRPr lang="zh-CN" altLang="en-US" sz="1400"/>
          </a:p>
        </p:txBody>
      </p:sp>
      <p:sp>
        <p:nvSpPr>
          <p:cNvPr id="437" name="圆角矩形 436"/>
          <p:cNvSpPr/>
          <p:nvPr/>
        </p:nvSpPr>
        <p:spPr>
          <a:xfrm>
            <a:off x="6885305" y="5895975"/>
            <a:ext cx="969645" cy="3327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设备</a:t>
            </a:r>
            <a:endParaRPr lang="zh-CN" altLang="en-US" sz="1400"/>
          </a:p>
        </p:txBody>
      </p:sp>
      <p:sp>
        <p:nvSpPr>
          <p:cNvPr id="438" name="圆角矩形 437"/>
          <p:cNvSpPr/>
          <p:nvPr/>
        </p:nvSpPr>
        <p:spPr>
          <a:xfrm>
            <a:off x="8026400" y="5895975"/>
            <a:ext cx="969645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我的</a:t>
            </a:r>
            <a:endParaRPr lang="zh-CN" altLang="en-US" sz="1400"/>
          </a:p>
        </p:txBody>
      </p:sp>
      <p:sp>
        <p:nvSpPr>
          <p:cNvPr id="732" name="左箭头 731"/>
          <p:cNvSpPr/>
          <p:nvPr/>
        </p:nvSpPr>
        <p:spPr>
          <a:xfrm>
            <a:off x="5982335" y="526415"/>
            <a:ext cx="227330" cy="7556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46" name="组合 745"/>
          <p:cNvGrpSpPr/>
          <p:nvPr/>
        </p:nvGrpSpPr>
        <p:grpSpPr>
          <a:xfrm>
            <a:off x="5944870" y="878840"/>
            <a:ext cx="3322955" cy="1108710"/>
            <a:chOff x="4523" y="3153"/>
            <a:chExt cx="4663" cy="1746"/>
          </a:xfrm>
        </p:grpSpPr>
        <p:sp>
          <p:nvSpPr>
            <p:cNvPr id="747" name="圆角矩形 746"/>
            <p:cNvSpPr/>
            <p:nvPr/>
          </p:nvSpPr>
          <p:spPr>
            <a:xfrm>
              <a:off x="4523" y="3153"/>
              <a:ext cx="571" cy="17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748" name="圆角矩形 747"/>
            <p:cNvSpPr/>
            <p:nvPr/>
          </p:nvSpPr>
          <p:spPr>
            <a:xfrm>
              <a:off x="5094" y="3153"/>
              <a:ext cx="4093" cy="17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别名</a:t>
              </a:r>
              <a:r>
                <a:rPr lang="en-US" altLang="zh-CN" sz="1200"/>
                <a:t>:[</a:t>
              </a:r>
              <a:r>
                <a:rPr lang="zh-CN" altLang="en-US" sz="1200"/>
                <a:t>如生活区线路</a:t>
              </a:r>
              <a:r>
                <a:rPr lang="en-US" altLang="zh-CN" sz="1200"/>
                <a:t>]</a:t>
              </a:r>
              <a:endParaRPr lang="zh-CN" altLang="en-US" sz="1200"/>
            </a:p>
            <a:p>
              <a:pPr algn="ctr"/>
              <a:r>
                <a:rPr lang="zh-CN" sz="1200"/>
                <a:t>各负载类型</a:t>
              </a:r>
              <a:r>
                <a:rPr lang="en-US" altLang="zh-CN" sz="1200"/>
                <a:t>[</a:t>
              </a:r>
              <a:r>
                <a:rPr lang="zh-CN" altLang="en-US" sz="1200"/>
                <a:t>图标</a:t>
              </a:r>
              <a:r>
                <a:rPr lang="en-US" altLang="zh-CN" sz="1200"/>
                <a:t>,</a:t>
              </a:r>
              <a:r>
                <a:rPr lang="zh-CN" altLang="en-US" sz="1200"/>
                <a:t>可选</a:t>
              </a:r>
              <a:r>
                <a:rPr lang="en-US" altLang="zh-CN" sz="1200"/>
                <a:t>]</a:t>
              </a:r>
              <a:endParaRPr lang="en-US" altLang="zh-CN" sz="1200"/>
            </a:p>
            <a:p>
              <a:pPr algn="ctr"/>
              <a:r>
                <a:rPr lang="zh-CN" altLang="en-US" sz="1200"/>
                <a:t>用电计划【断电：</a:t>
              </a:r>
              <a:r>
                <a:rPr lang="en-US" altLang="zh-CN" sz="1200"/>
                <a:t>8:00-17:30</a:t>
              </a:r>
              <a:r>
                <a:rPr lang="zh-CN" altLang="en-US" sz="1200"/>
                <a:t>，送电：</a:t>
              </a:r>
              <a:r>
                <a:rPr lang="en-US" altLang="zh-CN" sz="1200"/>
                <a:t>17:30-22:00</a:t>
              </a:r>
              <a:r>
                <a:rPr lang="zh-CN" altLang="en-US" sz="1200"/>
                <a:t>，循环周期：工作日】</a:t>
              </a:r>
              <a:endParaRPr lang="zh-CN" altLang="en-US" sz="1200"/>
            </a:p>
            <a:p>
              <a:pPr algn="ctr"/>
              <a:endParaRPr lang="zh-CN" altLang="en-US" sz="1200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130175" y="417830"/>
            <a:ext cx="3570605" cy="637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74090" y="526415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**</a:t>
            </a:r>
            <a:r>
              <a:rPr lang="zh-CN" altLang="en-US" sz="2000"/>
              <a:t>柜详情</a:t>
            </a:r>
            <a:endParaRPr lang="zh-CN" altLang="en-US" sz="2000"/>
          </a:p>
        </p:txBody>
      </p:sp>
      <p:sp>
        <p:nvSpPr>
          <p:cNvPr id="10" name="圆角矩形 9"/>
          <p:cNvSpPr/>
          <p:nvPr/>
        </p:nvSpPr>
        <p:spPr>
          <a:xfrm>
            <a:off x="471805" y="6273800"/>
            <a:ext cx="803910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首页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430655" y="6273800"/>
            <a:ext cx="969645" cy="3327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设备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2571750" y="6273800"/>
            <a:ext cx="969645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我的</a:t>
            </a:r>
            <a:endParaRPr lang="zh-CN" altLang="en-US" sz="1400"/>
          </a:p>
        </p:txBody>
      </p:sp>
      <p:grpSp>
        <p:nvGrpSpPr>
          <p:cNvPr id="13" name="组合 12"/>
          <p:cNvGrpSpPr/>
          <p:nvPr/>
        </p:nvGrpSpPr>
        <p:grpSpPr>
          <a:xfrm>
            <a:off x="574675" y="1299210"/>
            <a:ext cx="2837815" cy="4613910"/>
            <a:chOff x="4844" y="875"/>
            <a:chExt cx="6399" cy="9026"/>
          </a:xfrm>
        </p:grpSpPr>
        <p:grpSp>
          <p:nvGrpSpPr>
            <p:cNvPr id="507" name="组合 506"/>
            <p:cNvGrpSpPr/>
            <p:nvPr/>
          </p:nvGrpSpPr>
          <p:grpSpPr>
            <a:xfrm>
              <a:off x="4844" y="875"/>
              <a:ext cx="2130" cy="9026"/>
              <a:chOff x="7831" y="1380"/>
              <a:chExt cx="2130" cy="9026"/>
            </a:xfrm>
          </p:grpSpPr>
          <p:grpSp>
            <p:nvGrpSpPr>
              <p:cNvPr id="397" name="组合 396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08" name="圆角矩形 107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77" name="组合 176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64" name="圆角矩形 63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72" name="椭圆 7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75" name="椭圆 7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76" name="组合 17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68" name="椭圆 16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椭圆 16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0" name="椭圆 16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椭圆 17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文本框 17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73" name="文本框 17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74" name="文本框 17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75" name="文本框 17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216" name="组合 215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217" name="圆角矩形 216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218" name="椭圆 217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文本框 218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220" name="椭圆 219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" name="文本框 220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222" name="椭圆 22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文本框 22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224" name="椭圆 223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文本框 224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226" name="组合 22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227" name="椭圆 226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椭圆 227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椭圆 228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椭圆 229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文本框 230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32" name="文本框 231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33" name="文本框 232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34" name="文本框 233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383" name="直接连接符 382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接连接符 383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接连接符 384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接连接符 385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1" name="组合 390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2" name="组合 391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直接连接符 393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6" name="圆角矩形 505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8" name="组合 507"/>
            <p:cNvGrpSpPr/>
            <p:nvPr/>
          </p:nvGrpSpPr>
          <p:grpSpPr>
            <a:xfrm>
              <a:off x="6956" y="875"/>
              <a:ext cx="2130" cy="9026"/>
              <a:chOff x="7831" y="1380"/>
              <a:chExt cx="2130" cy="9026"/>
            </a:xfrm>
          </p:grpSpPr>
          <p:grpSp>
            <p:nvGrpSpPr>
              <p:cNvPr id="509" name="组合 508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510" name="圆角矩形 509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511" name="组合 510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512" name="圆角矩形 51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513" name="椭圆 51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4" name="文本框 51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15" name="椭圆 51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6" name="文本框 51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517" name="椭圆 51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8" name="文本框 517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519" name="椭圆 518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0" name="文本框 519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521" name="组合 520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522" name="椭圆 521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3" name="椭圆 522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椭圆 523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椭圆 524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文本框 525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27" name="文本框 526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28" name="文本框 527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29" name="文本框 528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530" name="组合 529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531" name="圆角矩形 530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532" name="椭圆 531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3" name="文本框 532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34" name="椭圆 533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5" name="文本框 534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536" name="椭圆 535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7" name="文本框 536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538" name="椭圆 537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9" name="文本框 538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540" name="组合 539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541" name="椭圆 540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2" name="椭圆 541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3" name="椭圆 542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4" name="椭圆 543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5" name="文本框 544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46" name="文本框 545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47" name="文本框 546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48" name="文本框 547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549" name="直接连接符 548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直接连接符 549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直接连接符 550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直接连接符 551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3" name="组合 552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554" name="直接连接符 553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直接连接符 554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8" name="组合 557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63" name="圆角矩形 562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4" name="组合 563"/>
            <p:cNvGrpSpPr/>
            <p:nvPr/>
          </p:nvGrpSpPr>
          <p:grpSpPr>
            <a:xfrm>
              <a:off x="9113" y="875"/>
              <a:ext cx="2130" cy="9026"/>
              <a:chOff x="7831" y="1380"/>
              <a:chExt cx="2130" cy="9026"/>
            </a:xfrm>
          </p:grpSpPr>
          <p:grpSp>
            <p:nvGrpSpPr>
              <p:cNvPr id="565" name="组合 564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566" name="圆角矩形 565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567" name="组合 566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568" name="圆角矩形 567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569" name="椭圆 568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0" name="文本框 569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71" name="椭圆 570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2" name="文本框 571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573" name="椭圆 572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4" name="文本框 573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575" name="椭圆 57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6" name="文本框 57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577" name="组合 576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578" name="椭圆 57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9" name="椭圆 57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0" name="椭圆 57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1" name="椭圆 58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2" name="文本框 58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83" name="文本框 58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84" name="文本框 58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85" name="文本框 58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586" name="组合 585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587" name="圆角矩形 586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588" name="椭圆 587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9" name="文本框 588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90" name="椭圆 589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1" name="文本框 590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592" name="椭圆 59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3" name="文本框 59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594" name="椭圆 593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5" name="文本框 594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596" name="组合 59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597" name="椭圆 596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8" name="椭圆 597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椭圆 598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椭圆 599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1" name="文本框 600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602" name="文本框 601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603" name="文本框 602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604" name="文本框 603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605" name="直接连接符 604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直接连接符 605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直接连接符 606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直接连接符 607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9" name="组合 608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4" name="组合 613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9" name="圆角矩形 618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3056890"/>
            <a:ext cx="457200" cy="457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0845" y="3056890"/>
            <a:ext cx="457200" cy="457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4620" y="3057525"/>
            <a:ext cx="457200" cy="4572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4678045"/>
            <a:ext cx="457200" cy="4572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385" y="4678045"/>
            <a:ext cx="457200" cy="4572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4620" y="4678045"/>
            <a:ext cx="457200" cy="457200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2607945" y="1393190"/>
            <a:ext cx="533400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电流表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1651000" y="1393190"/>
            <a:ext cx="533400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电流表</a:t>
            </a:r>
            <a:endParaRPr lang="zh-CN" altLang="en-US" sz="1200"/>
          </a:p>
        </p:txBody>
      </p:sp>
      <p:sp>
        <p:nvSpPr>
          <p:cNvPr id="34" name="圆角矩形 33"/>
          <p:cNvSpPr/>
          <p:nvPr/>
        </p:nvSpPr>
        <p:spPr>
          <a:xfrm>
            <a:off x="740410" y="1393190"/>
            <a:ext cx="533400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电流表</a:t>
            </a:r>
            <a:endParaRPr lang="zh-CN" altLang="en-US" sz="1200"/>
          </a:p>
        </p:txBody>
      </p:sp>
      <p:grpSp>
        <p:nvGrpSpPr>
          <p:cNvPr id="736" name="组合 735"/>
          <p:cNvGrpSpPr/>
          <p:nvPr/>
        </p:nvGrpSpPr>
        <p:grpSpPr>
          <a:xfrm>
            <a:off x="596265" y="970915"/>
            <a:ext cx="2634615" cy="327660"/>
            <a:chOff x="4801" y="1034"/>
            <a:chExt cx="4149" cy="516"/>
          </a:xfrm>
        </p:grpSpPr>
        <p:sp>
          <p:nvSpPr>
            <p:cNvPr id="733" name="圆角矩形 732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734" name="圆角矩形 733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735" name="圆角矩形 734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</p:grpSp>
      <p:sp>
        <p:nvSpPr>
          <p:cNvPr id="940" name="八角星 939"/>
          <p:cNvSpPr/>
          <p:nvPr/>
        </p:nvSpPr>
        <p:spPr>
          <a:xfrm>
            <a:off x="3346450" y="789940"/>
            <a:ext cx="163195" cy="134620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7" name="圆角矩形 1136"/>
          <p:cNvSpPr/>
          <p:nvPr/>
        </p:nvSpPr>
        <p:spPr>
          <a:xfrm>
            <a:off x="314325" y="40005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**</a:t>
            </a:r>
            <a:r>
              <a:rPr lang="zh-CN" sz="2000"/>
              <a:t>柜配置页面</a:t>
            </a:r>
            <a:endParaRPr lang="zh-CN" sz="2000"/>
          </a:p>
        </p:txBody>
      </p:sp>
      <p:cxnSp>
        <p:nvCxnSpPr>
          <p:cNvPr id="4" name="直接箭头连接符 3"/>
          <p:cNvCxnSpPr>
            <a:stCxn id="940" idx="2"/>
          </p:cNvCxnSpPr>
          <p:nvPr/>
        </p:nvCxnSpPr>
        <p:spPr>
          <a:xfrm flipV="1">
            <a:off x="3428365" y="752475"/>
            <a:ext cx="2210435" cy="1720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5926455" y="2127250"/>
            <a:ext cx="3322955" cy="1108710"/>
            <a:chOff x="4523" y="3153"/>
            <a:chExt cx="4663" cy="1746"/>
          </a:xfrm>
        </p:grpSpPr>
        <p:sp>
          <p:nvSpPr>
            <p:cNvPr id="6" name="圆角矩形 5"/>
            <p:cNvSpPr/>
            <p:nvPr/>
          </p:nvSpPr>
          <p:spPr>
            <a:xfrm>
              <a:off x="4523" y="3153"/>
              <a:ext cx="571" cy="17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094" y="3153"/>
              <a:ext cx="4093" cy="17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别名</a:t>
              </a:r>
              <a:r>
                <a:rPr lang="en-US" altLang="zh-CN" sz="1200"/>
                <a:t>:[</a:t>
              </a:r>
              <a:r>
                <a:rPr lang="zh-CN" altLang="en-US" sz="1200"/>
                <a:t>如生活区线路</a:t>
              </a:r>
              <a:r>
                <a:rPr lang="en-US" altLang="zh-CN" sz="1200"/>
                <a:t>]</a:t>
              </a:r>
              <a:endParaRPr lang="zh-CN" altLang="en-US" sz="1200"/>
            </a:p>
            <a:p>
              <a:pPr algn="ctr"/>
              <a:r>
                <a:rPr lang="zh-CN" sz="1200"/>
                <a:t>各负载类型</a:t>
              </a:r>
              <a:r>
                <a:rPr lang="en-US" altLang="zh-CN" sz="1200"/>
                <a:t>[</a:t>
              </a:r>
              <a:r>
                <a:rPr lang="zh-CN" altLang="en-US" sz="1200"/>
                <a:t>图标</a:t>
              </a:r>
              <a:r>
                <a:rPr lang="en-US" altLang="zh-CN" sz="1200"/>
                <a:t>,</a:t>
              </a:r>
              <a:r>
                <a:rPr lang="zh-CN" altLang="en-US" sz="1200"/>
                <a:t>可选</a:t>
              </a:r>
              <a:r>
                <a:rPr lang="en-US" altLang="zh-CN" sz="1200"/>
                <a:t>]</a:t>
              </a:r>
              <a:endParaRPr lang="en-US" altLang="zh-CN" sz="1200"/>
            </a:p>
            <a:p>
              <a:pPr algn="ctr"/>
              <a:r>
                <a:rPr lang="zh-CN" altLang="en-US" sz="1200"/>
                <a:t>用电计划【断电：</a:t>
              </a:r>
              <a:r>
                <a:rPr lang="en-US" altLang="zh-CN" sz="1200"/>
                <a:t>8:00-17:30</a:t>
              </a:r>
              <a:r>
                <a:rPr lang="zh-CN" altLang="en-US" sz="1200"/>
                <a:t>，送电：</a:t>
              </a:r>
              <a:r>
                <a:rPr lang="en-US" altLang="zh-CN" sz="1200"/>
                <a:t>17:30-22:00</a:t>
              </a:r>
              <a:r>
                <a:rPr lang="zh-CN" altLang="en-US" sz="1200"/>
                <a:t>，循环周期：每天】</a:t>
              </a:r>
              <a:endParaRPr lang="zh-CN" altLang="en-US" sz="1200"/>
            </a:p>
            <a:p>
              <a:pPr algn="ctr"/>
              <a:endParaRPr lang="zh-CN" altLang="en-US" sz="12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45505" y="3437255"/>
            <a:ext cx="3322955" cy="1108710"/>
            <a:chOff x="4523" y="3153"/>
            <a:chExt cx="4663" cy="1746"/>
          </a:xfrm>
        </p:grpSpPr>
        <p:sp>
          <p:nvSpPr>
            <p:cNvPr id="15" name="圆角矩形 14"/>
            <p:cNvSpPr/>
            <p:nvPr/>
          </p:nvSpPr>
          <p:spPr>
            <a:xfrm>
              <a:off x="4523" y="3153"/>
              <a:ext cx="571" cy="17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094" y="3153"/>
              <a:ext cx="4093" cy="17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别名</a:t>
              </a:r>
              <a:r>
                <a:rPr lang="en-US" altLang="zh-CN" sz="1200"/>
                <a:t>:[</a:t>
              </a:r>
              <a:r>
                <a:rPr lang="zh-CN" altLang="en-US" sz="1200"/>
                <a:t>如生活区线路</a:t>
              </a:r>
              <a:r>
                <a:rPr lang="en-US" altLang="zh-CN" sz="1200"/>
                <a:t>]</a:t>
              </a:r>
              <a:endParaRPr lang="zh-CN" altLang="en-US" sz="1200"/>
            </a:p>
            <a:p>
              <a:pPr algn="ctr"/>
              <a:r>
                <a:rPr lang="zh-CN" sz="1200"/>
                <a:t>各负载类型</a:t>
              </a:r>
              <a:r>
                <a:rPr lang="en-US" altLang="zh-CN" sz="1200"/>
                <a:t>[</a:t>
              </a:r>
              <a:r>
                <a:rPr lang="zh-CN" altLang="en-US" sz="1200"/>
                <a:t>图标</a:t>
              </a:r>
              <a:r>
                <a:rPr lang="en-US" altLang="zh-CN" sz="1200"/>
                <a:t>,</a:t>
              </a:r>
              <a:r>
                <a:rPr lang="zh-CN" altLang="en-US" sz="1200"/>
                <a:t>可选</a:t>
              </a:r>
              <a:r>
                <a:rPr lang="en-US" altLang="zh-CN" sz="1200"/>
                <a:t>]</a:t>
              </a:r>
              <a:endParaRPr lang="en-US" altLang="zh-CN" sz="1200"/>
            </a:p>
            <a:p>
              <a:pPr algn="ctr"/>
              <a:r>
                <a:rPr lang="zh-CN" altLang="en-US" sz="1200"/>
                <a:t>用电计划【断电：</a:t>
              </a:r>
              <a:r>
                <a:rPr lang="en-US" altLang="zh-CN" sz="1200"/>
                <a:t>8:00-17:30</a:t>
              </a:r>
              <a:r>
                <a:rPr lang="zh-CN" altLang="en-US" sz="1200"/>
                <a:t>，送电：</a:t>
              </a:r>
              <a:r>
                <a:rPr lang="en-US" altLang="zh-CN" sz="1200"/>
                <a:t>17:30-22:00</a:t>
              </a:r>
              <a:r>
                <a:rPr lang="zh-CN" altLang="en-US" sz="1200"/>
                <a:t>，循环周期：周六周日】</a:t>
              </a:r>
              <a:endParaRPr lang="zh-CN" altLang="en-US" sz="1200"/>
            </a:p>
            <a:p>
              <a:pPr algn="ctr"/>
              <a:endParaRPr lang="zh-CN" altLang="en-US" sz="1200"/>
            </a:p>
          </p:txBody>
        </p:sp>
      </p:grp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21615" y="440690"/>
            <a:ext cx="3569970" cy="6375400"/>
            <a:chOff x="11024" y="636"/>
            <a:chExt cx="5622" cy="10040"/>
          </a:xfrm>
        </p:grpSpPr>
        <p:sp>
          <p:nvSpPr>
            <p:cNvPr id="17" name="圆角矩形 16"/>
            <p:cNvSpPr/>
            <p:nvPr/>
          </p:nvSpPr>
          <p:spPr>
            <a:xfrm>
              <a:off x="11024" y="636"/>
              <a:ext cx="5623" cy="10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2230" y="806"/>
              <a:ext cx="3211" cy="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**</a:t>
              </a:r>
              <a:r>
                <a:rPr lang="zh-CN" altLang="en-US" sz="2000"/>
                <a:t>柜详情</a:t>
              </a:r>
              <a:endParaRPr lang="zh-CN" altLang="en-US" sz="20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1439" y="9857"/>
              <a:ext cx="1266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首页</a:t>
              </a:r>
              <a:endParaRPr lang="zh-CN" altLang="en-US" sz="140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2949" y="9857"/>
              <a:ext cx="1527" cy="5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设备</a:t>
              </a:r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4746" y="9857"/>
              <a:ext cx="1527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我的</a:t>
              </a:r>
              <a:endParaRPr lang="zh-CN" altLang="en-US" sz="1400"/>
            </a:p>
          </p:txBody>
        </p:sp>
      </p:grpSp>
      <p:sp>
        <p:nvSpPr>
          <p:cNvPr id="24" name="左箭头 23"/>
          <p:cNvSpPr/>
          <p:nvPr/>
        </p:nvSpPr>
        <p:spPr>
          <a:xfrm>
            <a:off x="488315" y="947420"/>
            <a:ext cx="227330" cy="7556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23570" y="1417955"/>
            <a:ext cx="2837815" cy="4613910"/>
            <a:chOff x="4844" y="875"/>
            <a:chExt cx="6399" cy="9026"/>
          </a:xfrm>
        </p:grpSpPr>
        <p:grpSp>
          <p:nvGrpSpPr>
            <p:cNvPr id="30" name="组合 29"/>
            <p:cNvGrpSpPr/>
            <p:nvPr/>
          </p:nvGrpSpPr>
          <p:grpSpPr>
            <a:xfrm>
              <a:off x="4844" y="875"/>
              <a:ext cx="2130" cy="9026"/>
              <a:chOff x="7831" y="1380"/>
              <a:chExt cx="2130" cy="9026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35" name="圆角矩形 34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36" name="组合 35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37" name="圆角矩形 36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40" name="椭圆 39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42" name="椭圆 4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44" name="椭圆 43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47" name="椭圆 46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椭圆 48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椭圆 49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3" name="文本框 52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4" name="文本框 53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55" name="组合 54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56" name="圆角矩形 55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71" name="椭圆 70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" name="椭圆 73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椭圆 77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0" name="文本框 79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1" name="文本框 80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2" name="文本框 81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83" name="直接连接符 82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7" name="组合 86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组合 91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连接符 93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7" name="圆角矩形 96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6956" y="875"/>
              <a:ext cx="2130" cy="9026"/>
              <a:chOff x="7831" y="1380"/>
              <a:chExt cx="2130" cy="9026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00" name="圆角矩形 99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01" name="组合 100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2" name="圆角矩形 10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文本框 10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7" name="椭圆 10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10" name="椭圆 109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13" name="椭圆 112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椭圆 113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椭圆 114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115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文本框 116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8" name="文本框 117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9" name="文本框 118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20" name="文本框 119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121" name="组合 120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22" name="圆角矩形 12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123" name="椭圆 12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文本框 12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25" name="椭圆 12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文本框 12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27" name="椭圆 12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文本框 127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29" name="椭圆 128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31" name="组合 130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32" name="椭圆 131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" name="椭圆 132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椭圆 133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椭圆 134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文本框 135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37" name="文本框 136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38" name="文本框 137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39" name="文本框 138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40" name="直接连接符 139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组合 143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接连接符 14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9" name="组合 148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4" name="圆角矩形 153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9113" y="875"/>
              <a:ext cx="2130" cy="9026"/>
              <a:chOff x="7831" y="1380"/>
              <a:chExt cx="2130" cy="9026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57" name="圆角矩形 156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58" name="组合 157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59" name="圆角矩形 158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60" name="椭圆 159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文本框 160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62" name="椭圆 161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文本框 162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64" name="椭圆 163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文本框 164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66" name="椭圆 165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文本框 166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78" name="组合 177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79" name="椭圆 178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椭圆 179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椭圆 180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椭圆 181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84" name="文本框 183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85" name="文本框 184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86" name="文本框 185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187" name="组合 186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88" name="圆角矩形 187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89" name="椭圆 188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0" name="文本框 189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91" name="椭圆 190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文本框 191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93" name="椭圆 192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文本框 193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95" name="椭圆 19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6" name="文本框 19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97" name="组合 196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98" name="椭圆 19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椭圆 19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椭圆 19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椭圆 20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文本框 20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03" name="文本框 20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04" name="文本框 20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05" name="文本框 20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 208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0" name="组合 209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5" name="组合 214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235" name="直接连接符 23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直接连接符 23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直接连接符 23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直接连接符 23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9" name="圆角矩形 238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0" name="组合 239"/>
          <p:cNvGrpSpPr/>
          <p:nvPr/>
        </p:nvGrpSpPr>
        <p:grpSpPr>
          <a:xfrm>
            <a:off x="715669" y="2506157"/>
            <a:ext cx="2796540" cy="2006600"/>
            <a:chOff x="4893" y="2579"/>
            <a:chExt cx="4403" cy="2348"/>
          </a:xfrm>
        </p:grpSpPr>
        <p:sp>
          <p:nvSpPr>
            <p:cNvPr id="241" name="圆角矩形 240"/>
            <p:cNvSpPr/>
            <p:nvPr/>
          </p:nvSpPr>
          <p:spPr>
            <a:xfrm>
              <a:off x="4893" y="2579"/>
              <a:ext cx="4403" cy="2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当前线路状态</a:t>
              </a:r>
              <a:r>
                <a:rPr lang="en-US" altLang="zh-CN" sz="1400">
                  <a:sym typeface="+mn-ea"/>
                </a:rPr>
                <a:t>:</a:t>
              </a:r>
              <a:r>
                <a:rPr lang="zh-CN" altLang="en-US" sz="1400">
                  <a:sym typeface="+mn-ea"/>
                </a:rPr>
                <a:t>通电</a:t>
              </a:r>
              <a:endParaRPr lang="zh-CN" altLang="en-US" sz="1400"/>
            </a:p>
            <a:p>
              <a:pPr algn="ctr"/>
              <a:r>
                <a:rPr lang="zh-CN" altLang="en-US" sz="1400"/>
                <a:t>请选择你操作的类型</a:t>
              </a:r>
              <a:endParaRPr lang="zh-CN" altLang="en-US" sz="1400"/>
            </a:p>
          </p:txBody>
        </p:sp>
        <p:sp>
          <p:nvSpPr>
            <p:cNvPr id="242" name="圆角矩形 241"/>
            <p:cNvSpPr/>
            <p:nvPr/>
          </p:nvSpPr>
          <p:spPr>
            <a:xfrm>
              <a:off x="5468" y="4349"/>
              <a:ext cx="1081" cy="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闭合</a:t>
              </a:r>
              <a:endParaRPr lang="zh-CN" altLang="en-US" sz="1400"/>
            </a:p>
          </p:txBody>
        </p:sp>
        <p:sp>
          <p:nvSpPr>
            <p:cNvPr id="439" name="圆角矩形 438"/>
            <p:cNvSpPr/>
            <p:nvPr/>
          </p:nvSpPr>
          <p:spPr>
            <a:xfrm>
              <a:off x="7243" y="4349"/>
              <a:ext cx="1081" cy="41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断开</a:t>
              </a:r>
              <a:endParaRPr lang="zh-CN" altLang="en-US" sz="1400"/>
            </a:p>
          </p:txBody>
        </p:sp>
      </p:grpSp>
      <p:grpSp>
        <p:nvGrpSpPr>
          <p:cNvPr id="440" name="组合 439"/>
          <p:cNvGrpSpPr/>
          <p:nvPr/>
        </p:nvGrpSpPr>
        <p:grpSpPr>
          <a:xfrm>
            <a:off x="675005" y="1090295"/>
            <a:ext cx="2634615" cy="327660"/>
            <a:chOff x="4801" y="1034"/>
            <a:chExt cx="4149" cy="516"/>
          </a:xfrm>
        </p:grpSpPr>
        <p:sp>
          <p:nvSpPr>
            <p:cNvPr id="441" name="圆角矩形 440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442" name="圆角矩形 441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443" name="圆角矩形 442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</p:grpSp>
      <p:sp>
        <p:nvSpPr>
          <p:cNvPr id="444" name="八角星 443"/>
          <p:cNvSpPr/>
          <p:nvPr/>
        </p:nvSpPr>
        <p:spPr>
          <a:xfrm>
            <a:off x="3348990" y="858520"/>
            <a:ext cx="163195" cy="134620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文本框 444"/>
          <p:cNvSpPr txBox="1"/>
          <p:nvPr/>
        </p:nvSpPr>
        <p:spPr>
          <a:xfrm>
            <a:off x="2399030" y="2687955"/>
            <a:ext cx="9563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15s</a:t>
            </a:r>
            <a:r>
              <a:rPr lang="zh-CN" altLang="en-US" sz="1000"/>
              <a:t>自动退出</a:t>
            </a:r>
            <a:endParaRPr lang="zh-CN" altLang="en-US" sz="1000"/>
          </a:p>
        </p:txBody>
      </p:sp>
      <p:grpSp>
        <p:nvGrpSpPr>
          <p:cNvPr id="765" name="组合 764"/>
          <p:cNvGrpSpPr/>
          <p:nvPr/>
        </p:nvGrpSpPr>
        <p:grpSpPr>
          <a:xfrm>
            <a:off x="4116070" y="469900"/>
            <a:ext cx="3569970" cy="6375400"/>
            <a:chOff x="11024" y="636"/>
            <a:chExt cx="5622" cy="10040"/>
          </a:xfrm>
        </p:grpSpPr>
        <p:sp>
          <p:nvSpPr>
            <p:cNvPr id="766" name="圆角矩形 765"/>
            <p:cNvSpPr/>
            <p:nvPr/>
          </p:nvSpPr>
          <p:spPr>
            <a:xfrm>
              <a:off x="11024" y="636"/>
              <a:ext cx="5623" cy="10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7" name="圆角矩形 766"/>
            <p:cNvSpPr/>
            <p:nvPr/>
          </p:nvSpPr>
          <p:spPr>
            <a:xfrm>
              <a:off x="12230" y="806"/>
              <a:ext cx="3211" cy="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**</a:t>
              </a:r>
              <a:r>
                <a:rPr lang="zh-CN" altLang="en-US" sz="2000"/>
                <a:t>柜详情</a:t>
              </a:r>
              <a:endParaRPr lang="zh-CN" altLang="en-US" sz="2000"/>
            </a:p>
          </p:txBody>
        </p:sp>
        <p:sp>
          <p:nvSpPr>
            <p:cNvPr id="768" name="圆角矩形 767"/>
            <p:cNvSpPr/>
            <p:nvPr/>
          </p:nvSpPr>
          <p:spPr>
            <a:xfrm>
              <a:off x="11439" y="9857"/>
              <a:ext cx="1266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首页</a:t>
              </a:r>
              <a:endParaRPr lang="zh-CN" altLang="en-US" sz="1400"/>
            </a:p>
          </p:txBody>
        </p:sp>
        <p:sp>
          <p:nvSpPr>
            <p:cNvPr id="769" name="圆角矩形 768"/>
            <p:cNvSpPr/>
            <p:nvPr/>
          </p:nvSpPr>
          <p:spPr>
            <a:xfrm>
              <a:off x="12949" y="9857"/>
              <a:ext cx="1527" cy="5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设备</a:t>
              </a:r>
              <a:endParaRPr lang="zh-CN" altLang="en-US" sz="1400"/>
            </a:p>
          </p:txBody>
        </p:sp>
        <p:sp>
          <p:nvSpPr>
            <p:cNvPr id="770" name="圆角矩形 769"/>
            <p:cNvSpPr/>
            <p:nvPr/>
          </p:nvSpPr>
          <p:spPr>
            <a:xfrm>
              <a:off x="14746" y="9857"/>
              <a:ext cx="1527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我的</a:t>
              </a:r>
              <a:endParaRPr lang="zh-CN" altLang="en-US" sz="1400"/>
            </a:p>
          </p:txBody>
        </p:sp>
      </p:grpSp>
      <p:sp>
        <p:nvSpPr>
          <p:cNvPr id="771" name="左箭头 770"/>
          <p:cNvSpPr/>
          <p:nvPr/>
        </p:nvSpPr>
        <p:spPr>
          <a:xfrm>
            <a:off x="4382770" y="976630"/>
            <a:ext cx="227330" cy="7556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72" name="组合 771"/>
          <p:cNvGrpSpPr/>
          <p:nvPr/>
        </p:nvGrpSpPr>
        <p:grpSpPr>
          <a:xfrm>
            <a:off x="4518025" y="1447165"/>
            <a:ext cx="2837815" cy="4613910"/>
            <a:chOff x="4844" y="875"/>
            <a:chExt cx="6399" cy="9026"/>
          </a:xfrm>
        </p:grpSpPr>
        <p:grpSp>
          <p:nvGrpSpPr>
            <p:cNvPr id="773" name="组合 772"/>
            <p:cNvGrpSpPr/>
            <p:nvPr/>
          </p:nvGrpSpPr>
          <p:grpSpPr>
            <a:xfrm>
              <a:off x="4844" y="875"/>
              <a:ext cx="2130" cy="9026"/>
              <a:chOff x="7831" y="1380"/>
              <a:chExt cx="2130" cy="9026"/>
            </a:xfrm>
          </p:grpSpPr>
          <p:grpSp>
            <p:nvGrpSpPr>
              <p:cNvPr id="774" name="组合 773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775" name="圆角矩形 774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776" name="组合 775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777" name="圆角矩形 776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778" name="椭圆 777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9" name="文本框 778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780" name="椭圆 779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1" name="文本框 780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782" name="椭圆 78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3" name="文本框 78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784" name="椭圆 783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5" name="文本框 784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786" name="组合 78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787" name="椭圆 786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8" name="椭圆 787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9" name="椭圆 788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0" name="椭圆 789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1" name="文本框 790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794" name="文本框 793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795" name="组合 794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796" name="圆角矩形 795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797" name="椭圆 796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8" name="文本框 797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799" name="椭圆 798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0" name="文本框 799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801" name="椭圆 800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2" name="文本框 801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803" name="椭圆 802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4" name="文本框 803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805" name="组合 804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806" name="椭圆 805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7" name="椭圆 806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8" name="椭圆 807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9" name="椭圆 808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0" name="文本框 809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11" name="文本框 810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12" name="文本框 811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13" name="文本框 812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814" name="直接连接符 813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直接连接符 814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6" name="直接连接符 815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7" name="直接连接符 816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8" name="组合 817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3" name="组合 822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8" name="圆角矩形 827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9" name="组合 828"/>
            <p:cNvGrpSpPr/>
            <p:nvPr/>
          </p:nvGrpSpPr>
          <p:grpSpPr>
            <a:xfrm>
              <a:off x="6956" y="875"/>
              <a:ext cx="2130" cy="9026"/>
              <a:chOff x="7831" y="1380"/>
              <a:chExt cx="2130" cy="9026"/>
            </a:xfrm>
          </p:grpSpPr>
          <p:grpSp>
            <p:nvGrpSpPr>
              <p:cNvPr id="830" name="组合 829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831" name="圆角矩形 830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832" name="组合 831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833" name="圆角矩形 832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834" name="椭圆 833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5" name="文本框 834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836" name="椭圆 835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7" name="文本框 836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838" name="椭圆 837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9" name="文本框 838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840" name="椭圆 839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1" name="文本框 840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842" name="组合 841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843" name="椭圆 842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4" name="椭圆 843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5" name="椭圆 844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6" name="椭圆 845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7" name="文本框 846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48" name="文本框 847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49" name="文本框 848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50" name="文本框 849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851" name="组合 850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852" name="圆角矩形 85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853" name="椭圆 85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4" name="文本框 85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855" name="椭圆 85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6" name="文本框 85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857" name="椭圆 85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8" name="文本框 857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859" name="椭圆 858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0" name="文本框 859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861" name="组合 860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862" name="椭圆 861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3" name="椭圆 862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4" name="椭圆 863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5" name="椭圆 864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6" name="文本框 865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67" name="文本框 866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68" name="文本框 867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69" name="文本框 868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870" name="直接连接符 869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直接连接符 870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直接连接符 871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直接连接符 872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74" name="组合 873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875" name="直接连接符 87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9" name="组合 878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84" name="圆角矩形 883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5" name="组合 884"/>
            <p:cNvGrpSpPr/>
            <p:nvPr/>
          </p:nvGrpSpPr>
          <p:grpSpPr>
            <a:xfrm>
              <a:off x="9113" y="875"/>
              <a:ext cx="2130" cy="9026"/>
              <a:chOff x="7831" y="1380"/>
              <a:chExt cx="2130" cy="9026"/>
            </a:xfrm>
          </p:grpSpPr>
          <p:grpSp>
            <p:nvGrpSpPr>
              <p:cNvPr id="886" name="组合 885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887" name="圆角矩形 886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888" name="组合 887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889" name="圆角矩形 888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890" name="椭圆 889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1" name="文本框 890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892" name="椭圆 891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3" name="文本框 892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894" name="椭圆 893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5" name="文本框 894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896" name="椭圆 895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7" name="文本框 896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898" name="组合 897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899" name="椭圆 898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0" name="椭圆 899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1" name="椭圆 900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2" name="椭圆 901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3" name="文本框 902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04" name="文本框 903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05" name="文本框 904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06" name="文本框 905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907" name="组合 906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908" name="圆角矩形 907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909" name="椭圆 908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0" name="文本框 909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911" name="椭圆 910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2" name="文本框 911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913" name="椭圆 912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4" name="文本框 913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915" name="椭圆 91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6" name="文本框 91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917" name="组合 916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918" name="椭圆 91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9" name="椭圆 91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0" name="椭圆 91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1" name="椭圆 92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2" name="文本框 92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23" name="文本框 92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24" name="文本框 92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25" name="文本框 92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926" name="直接连接符 925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直接连接符 926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8" name="直接连接符 927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直接连接符 928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30" name="组合 929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931" name="直接连接符 930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2" name="直接连接符 931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3" name="直接连接符 932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4" name="直接连接符 933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5" name="组合 934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936" name="直接连接符 935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7" name="直接连接符 936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8" name="直接连接符 937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9" name="直接连接符 938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0" name="圆角矩形 939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41" name="组合 940"/>
          <p:cNvGrpSpPr/>
          <p:nvPr/>
        </p:nvGrpSpPr>
        <p:grpSpPr>
          <a:xfrm>
            <a:off x="4610124" y="2535367"/>
            <a:ext cx="2796540" cy="2006600"/>
            <a:chOff x="4893" y="2579"/>
            <a:chExt cx="4403" cy="2348"/>
          </a:xfrm>
        </p:grpSpPr>
        <p:sp>
          <p:nvSpPr>
            <p:cNvPr id="942" name="圆角矩形 941"/>
            <p:cNvSpPr/>
            <p:nvPr/>
          </p:nvSpPr>
          <p:spPr>
            <a:xfrm>
              <a:off x="4893" y="2579"/>
              <a:ext cx="4403" cy="2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当前线路状态</a:t>
              </a:r>
              <a:r>
                <a:rPr lang="en-US" altLang="zh-CN" sz="1400">
                  <a:sym typeface="+mn-ea"/>
                </a:rPr>
                <a:t>:</a:t>
              </a:r>
              <a:r>
                <a:rPr lang="zh-CN" altLang="en-US" sz="1400">
                  <a:sym typeface="+mn-ea"/>
                </a:rPr>
                <a:t>通电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断开操作会使接触器触点断开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,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请确保安全后执行操作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.</a:t>
              </a:r>
              <a:endParaRPr lang="zh-CN" altLang="en-US" sz="1400" b="1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/>
                <a:t>点击</a:t>
              </a:r>
              <a:r>
                <a:rPr lang="en-US" altLang="zh-CN" sz="1400"/>
                <a:t>”</a:t>
              </a:r>
              <a:r>
                <a:rPr lang="zh-CN" altLang="en-US" sz="1400"/>
                <a:t>确认</a:t>
              </a:r>
              <a:r>
                <a:rPr lang="en-US" altLang="zh-CN" sz="1400"/>
                <a:t>”</a:t>
              </a:r>
              <a:r>
                <a:rPr lang="zh-CN" altLang="en-US" sz="1400"/>
                <a:t>将执行</a:t>
              </a:r>
              <a:r>
                <a:rPr lang="zh-CN" altLang="en-US" sz="1400" b="1">
                  <a:solidFill>
                    <a:schemeClr val="tx1"/>
                  </a:solidFill>
                </a:rPr>
                <a:t>断开</a:t>
              </a:r>
              <a:r>
                <a:rPr lang="zh-CN" altLang="en-US" sz="1400"/>
                <a:t>操作</a:t>
              </a:r>
              <a:r>
                <a:rPr lang="en-US" altLang="zh-CN" sz="1400"/>
                <a:t>,</a:t>
              </a:r>
              <a:endParaRPr lang="en-US" altLang="zh-CN" sz="1400"/>
            </a:p>
            <a:p>
              <a:pPr algn="ctr"/>
              <a:r>
                <a:rPr lang="zh-CN" altLang="en-US" sz="1400"/>
                <a:t>点击</a:t>
              </a:r>
              <a:r>
                <a:rPr lang="en-US" altLang="zh-CN" sz="1400"/>
                <a:t>”</a:t>
              </a:r>
              <a:r>
                <a:rPr lang="zh-CN" altLang="en-US" sz="1400"/>
                <a:t>取消</a:t>
              </a:r>
              <a:r>
                <a:rPr lang="en-US" altLang="zh-CN" sz="1400"/>
                <a:t>”</a:t>
              </a:r>
              <a:r>
                <a:rPr lang="zh-CN" altLang="en-US" sz="1400"/>
                <a:t>将</a:t>
              </a:r>
              <a:r>
                <a:rPr lang="zh-CN" altLang="en-US" sz="1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不</a:t>
              </a:r>
              <a:r>
                <a:rPr lang="zh-CN" altLang="en-US" sz="1400"/>
                <a:t>执行断开操作</a:t>
              </a:r>
              <a:r>
                <a:rPr lang="en-US" altLang="zh-CN" sz="1400"/>
                <a:t>.</a:t>
              </a:r>
              <a:endParaRPr lang="zh-CN" altLang="en-US" sz="1400"/>
            </a:p>
          </p:txBody>
        </p:sp>
        <p:sp>
          <p:nvSpPr>
            <p:cNvPr id="943" name="圆角矩形 942"/>
            <p:cNvSpPr/>
            <p:nvPr/>
          </p:nvSpPr>
          <p:spPr>
            <a:xfrm>
              <a:off x="5468" y="4349"/>
              <a:ext cx="1249" cy="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确认</a:t>
              </a:r>
              <a:r>
                <a:rPr lang="en-US" altLang="zh-CN" sz="1400"/>
                <a:t>3s</a:t>
              </a:r>
              <a:endParaRPr lang="zh-CN" altLang="en-US" sz="1400"/>
            </a:p>
          </p:txBody>
        </p:sp>
        <p:sp>
          <p:nvSpPr>
            <p:cNvPr id="944" name="圆角矩形 943"/>
            <p:cNvSpPr/>
            <p:nvPr/>
          </p:nvSpPr>
          <p:spPr>
            <a:xfrm>
              <a:off x="7243" y="4349"/>
              <a:ext cx="1081" cy="41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取消</a:t>
              </a:r>
              <a:endParaRPr lang="zh-CN" altLang="en-US" sz="1400"/>
            </a:p>
          </p:txBody>
        </p:sp>
      </p:grpSp>
      <p:grpSp>
        <p:nvGrpSpPr>
          <p:cNvPr id="945" name="组合 944"/>
          <p:cNvGrpSpPr/>
          <p:nvPr/>
        </p:nvGrpSpPr>
        <p:grpSpPr>
          <a:xfrm>
            <a:off x="4569460" y="1119505"/>
            <a:ext cx="2634615" cy="327660"/>
            <a:chOff x="4801" y="1034"/>
            <a:chExt cx="4149" cy="516"/>
          </a:xfrm>
        </p:grpSpPr>
        <p:sp>
          <p:nvSpPr>
            <p:cNvPr id="946" name="圆角矩形 945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947" name="圆角矩形 946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948" name="圆角矩形 947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</p:grpSp>
      <p:sp>
        <p:nvSpPr>
          <p:cNvPr id="949" name="八角星 948"/>
          <p:cNvSpPr/>
          <p:nvPr/>
        </p:nvSpPr>
        <p:spPr>
          <a:xfrm>
            <a:off x="7243445" y="887730"/>
            <a:ext cx="163195" cy="134620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0" name="文本框 949"/>
          <p:cNvSpPr txBox="1"/>
          <p:nvPr/>
        </p:nvSpPr>
        <p:spPr>
          <a:xfrm>
            <a:off x="6293485" y="2717165"/>
            <a:ext cx="9563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15s</a:t>
            </a:r>
            <a:r>
              <a:rPr lang="zh-CN" altLang="en-US" sz="1000"/>
              <a:t>自动退出</a:t>
            </a:r>
            <a:endParaRPr lang="zh-CN" altLang="en-US" sz="1000"/>
          </a:p>
        </p:txBody>
      </p:sp>
      <p:grpSp>
        <p:nvGrpSpPr>
          <p:cNvPr id="951" name="组合 950"/>
          <p:cNvGrpSpPr/>
          <p:nvPr/>
        </p:nvGrpSpPr>
        <p:grpSpPr>
          <a:xfrm>
            <a:off x="8208645" y="470535"/>
            <a:ext cx="3569970" cy="6375400"/>
            <a:chOff x="11024" y="636"/>
            <a:chExt cx="5622" cy="10040"/>
          </a:xfrm>
        </p:grpSpPr>
        <p:sp>
          <p:nvSpPr>
            <p:cNvPr id="952" name="圆角矩形 951"/>
            <p:cNvSpPr/>
            <p:nvPr/>
          </p:nvSpPr>
          <p:spPr>
            <a:xfrm>
              <a:off x="11024" y="636"/>
              <a:ext cx="5623" cy="10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3" name="圆角矩形 952"/>
            <p:cNvSpPr/>
            <p:nvPr/>
          </p:nvSpPr>
          <p:spPr>
            <a:xfrm>
              <a:off x="12230" y="806"/>
              <a:ext cx="3211" cy="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**</a:t>
              </a:r>
              <a:r>
                <a:rPr lang="zh-CN" altLang="en-US" sz="2000"/>
                <a:t>柜详情</a:t>
              </a:r>
              <a:endParaRPr lang="zh-CN" altLang="en-US" sz="2000"/>
            </a:p>
          </p:txBody>
        </p:sp>
        <p:sp>
          <p:nvSpPr>
            <p:cNvPr id="954" name="圆角矩形 953"/>
            <p:cNvSpPr/>
            <p:nvPr/>
          </p:nvSpPr>
          <p:spPr>
            <a:xfrm>
              <a:off x="11439" y="9857"/>
              <a:ext cx="1266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首页</a:t>
              </a:r>
              <a:endParaRPr lang="zh-CN" altLang="en-US" sz="1400"/>
            </a:p>
          </p:txBody>
        </p:sp>
        <p:sp>
          <p:nvSpPr>
            <p:cNvPr id="955" name="圆角矩形 954"/>
            <p:cNvSpPr/>
            <p:nvPr/>
          </p:nvSpPr>
          <p:spPr>
            <a:xfrm>
              <a:off x="12949" y="9857"/>
              <a:ext cx="1527" cy="5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设备</a:t>
              </a:r>
              <a:endParaRPr lang="zh-CN" altLang="en-US" sz="1400"/>
            </a:p>
          </p:txBody>
        </p:sp>
        <p:sp>
          <p:nvSpPr>
            <p:cNvPr id="956" name="圆角矩形 955"/>
            <p:cNvSpPr/>
            <p:nvPr/>
          </p:nvSpPr>
          <p:spPr>
            <a:xfrm>
              <a:off x="14746" y="9857"/>
              <a:ext cx="1527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我的</a:t>
              </a:r>
              <a:endParaRPr lang="zh-CN" altLang="en-US" sz="1400"/>
            </a:p>
          </p:txBody>
        </p:sp>
      </p:grpSp>
      <p:sp>
        <p:nvSpPr>
          <p:cNvPr id="957" name="左箭头 956"/>
          <p:cNvSpPr/>
          <p:nvPr/>
        </p:nvSpPr>
        <p:spPr>
          <a:xfrm>
            <a:off x="8475345" y="977265"/>
            <a:ext cx="227330" cy="7556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58" name="组合 957"/>
          <p:cNvGrpSpPr/>
          <p:nvPr/>
        </p:nvGrpSpPr>
        <p:grpSpPr>
          <a:xfrm>
            <a:off x="8610600" y="1447800"/>
            <a:ext cx="2837815" cy="4613910"/>
            <a:chOff x="4844" y="875"/>
            <a:chExt cx="6399" cy="9026"/>
          </a:xfrm>
        </p:grpSpPr>
        <p:grpSp>
          <p:nvGrpSpPr>
            <p:cNvPr id="959" name="组合 958"/>
            <p:cNvGrpSpPr/>
            <p:nvPr/>
          </p:nvGrpSpPr>
          <p:grpSpPr>
            <a:xfrm>
              <a:off x="4844" y="875"/>
              <a:ext cx="2130" cy="9026"/>
              <a:chOff x="7831" y="1380"/>
              <a:chExt cx="2130" cy="9026"/>
            </a:xfrm>
          </p:grpSpPr>
          <p:grpSp>
            <p:nvGrpSpPr>
              <p:cNvPr id="960" name="组合 959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961" name="圆角矩形 960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962" name="组合 961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963" name="圆角矩形 962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964" name="椭圆 963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5" name="文本框 964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966" name="椭圆 965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7" name="文本框 966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968" name="椭圆 967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9" name="文本框 968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970" name="椭圆 969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1" name="文本框 970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972" name="组合 971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973" name="椭圆 972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4" name="椭圆 973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5" name="椭圆 974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6" name="椭圆 975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7" name="文本框 976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78" name="文本框 977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79" name="文本框 978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80" name="文本框 979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981" name="组合 980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982" name="圆角矩形 98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983" name="椭圆 98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4" name="文本框 98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985" name="椭圆 98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6" name="文本框 98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987" name="椭圆 98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8" name="文本框 987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989" name="椭圆 988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0" name="文本框 989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991" name="组合 990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992" name="椭圆 991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3" name="椭圆 992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4" name="椭圆 993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5" name="椭圆 994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6" name="文本框 995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97" name="文本框 996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98" name="文本框 997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99" name="文本框 998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000" name="直接连接符 999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1" name="直接连接符 1000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2" name="直接连接符 1001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3" name="直接连接符 1002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4" name="组合 1003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05" name="直接连接符 100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6" name="直接连接符 100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直接连接符 100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直接连接符 100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9" name="组合 1008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10" name="直接连接符 1009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1" name="直接连接符 1010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直接连接符 1011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直接连接符 1012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14" name="圆角矩形 1013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5" name="组合 1014"/>
            <p:cNvGrpSpPr/>
            <p:nvPr/>
          </p:nvGrpSpPr>
          <p:grpSpPr>
            <a:xfrm>
              <a:off x="6956" y="875"/>
              <a:ext cx="2130" cy="9026"/>
              <a:chOff x="7831" y="1380"/>
              <a:chExt cx="2130" cy="9026"/>
            </a:xfrm>
          </p:grpSpPr>
          <p:grpSp>
            <p:nvGrpSpPr>
              <p:cNvPr id="1016" name="组合 1015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017" name="圆角矩形 1016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018" name="组合 1017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19" name="圆角矩形 1018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1020" name="椭圆 1019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1" name="文本框 1020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22" name="椭圆 1021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3" name="文本框 1022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24" name="椭圆 1023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5" name="文本框 1024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026" name="椭圆 1025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7" name="文本框 1026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028" name="组合 1027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029" name="椭圆 1028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0" name="椭圆 1029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1" name="椭圆 1030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2" name="椭圆 1031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3" name="文本框 1032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34" name="文本框 1033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35" name="文本框 1034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36" name="文本框 1035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1037" name="组合 1036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38" name="圆角矩形 1037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1039" name="椭圆 1038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0" name="文本框 1039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41" name="椭圆 1040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2" name="文本框 1041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43" name="椭圆 1042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4" name="文本框 1043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045" name="椭圆 104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6" name="文本框 104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047" name="组合 1046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048" name="椭圆 104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" name="椭圆 104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0" name="椭圆 104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1" name="椭圆 105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2" name="文本框 105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53" name="文本框 105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54" name="文本框 105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55" name="文本框 105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056" name="直接连接符 1055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直接连接符 1056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直接连接符 1057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直接连接符 1058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60" name="组合 1059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61" name="直接连接符 1060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2" name="直接连接符 1061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3" name="直接连接符 1062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4" name="直接连接符 1063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5" name="组合 1064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66" name="直接连接符 1065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7" name="直接连接符 1066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8" name="直接连接符 1067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9" name="直接连接符 1068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70" name="圆角矩形 1069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1" name="组合 1070"/>
            <p:cNvGrpSpPr/>
            <p:nvPr/>
          </p:nvGrpSpPr>
          <p:grpSpPr>
            <a:xfrm>
              <a:off x="9113" y="875"/>
              <a:ext cx="2130" cy="9026"/>
              <a:chOff x="7831" y="1380"/>
              <a:chExt cx="2130" cy="9026"/>
            </a:xfrm>
          </p:grpSpPr>
          <p:grpSp>
            <p:nvGrpSpPr>
              <p:cNvPr id="1072" name="组合 1071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073" name="圆角矩形 1072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074" name="组合 1073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75" name="圆角矩形 1074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076" name="椭圆 1075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7" name="文本框 1076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78" name="椭圆 1077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9" name="文本框 1078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80" name="椭圆 1079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1" name="文本框 1080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082" name="椭圆 1081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3" name="文本框 1082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084" name="组合 1083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085" name="椭圆 1084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6" name="椭圆 1085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7" name="椭圆 1086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8" name="椭圆 1087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9" name="文本框 1088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90" name="文本框 1089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91" name="文本框 1090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92" name="文本框 1091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1093" name="组合 1092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94" name="圆角矩形 1093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095" name="椭圆 1094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6" name="文本框 1095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97" name="椭圆 1096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8" name="文本框 1097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99" name="椭圆 1098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0" name="文本框 1099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101" name="椭圆 1100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2" name="文本框 1101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103" name="组合 1102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104" name="椭圆 1103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5" name="椭圆 1104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6" name="椭圆 1105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7" name="椭圆 1106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8" name="文本框 1107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09" name="文本框 1108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10" name="文本框 1109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11" name="文本框 1110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112" name="直接连接符 1111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3" name="直接连接符 1112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直接连接符 1113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5" name="直接连接符 1114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6" name="组合 1115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117" name="直接连接符 1116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8" name="直接连接符 1117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9" name="直接连接符 1118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0" name="直接连接符 1119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1" name="组合 1120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122" name="直接连接符 1121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3" name="直接连接符 1122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4" name="直接连接符 1123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5" name="直接连接符 1124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26" name="圆角矩形 1125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27" name="组合 1126"/>
          <p:cNvGrpSpPr/>
          <p:nvPr/>
        </p:nvGrpSpPr>
        <p:grpSpPr>
          <a:xfrm>
            <a:off x="8702699" y="2536002"/>
            <a:ext cx="2796540" cy="2006600"/>
            <a:chOff x="4893" y="2579"/>
            <a:chExt cx="4403" cy="2348"/>
          </a:xfrm>
        </p:grpSpPr>
        <p:sp>
          <p:nvSpPr>
            <p:cNvPr id="1128" name="圆角矩形 1127"/>
            <p:cNvSpPr/>
            <p:nvPr/>
          </p:nvSpPr>
          <p:spPr>
            <a:xfrm>
              <a:off x="4893" y="2579"/>
              <a:ext cx="4403" cy="2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操作成功</a:t>
              </a:r>
              <a:r>
                <a:rPr lang="en-US" altLang="zh-CN" sz="1400">
                  <a:sym typeface="+mn-ea"/>
                </a:rPr>
                <a:t>!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zh-CN" altLang="en-US" sz="1400">
                  <a:sym typeface="+mn-ea"/>
                </a:rPr>
                <a:t>当前线路状态</a:t>
              </a:r>
              <a:r>
                <a:rPr lang="en-US" altLang="zh-CN" sz="1400">
                  <a:sym typeface="+mn-ea"/>
                </a:rPr>
                <a:t>:</a:t>
              </a:r>
              <a:r>
                <a:rPr lang="zh-CN" altLang="en-US" sz="1400">
                  <a:sym typeface="+mn-ea"/>
                </a:rPr>
                <a:t>断</a:t>
              </a:r>
              <a:r>
                <a:rPr lang="zh-CN" altLang="en-US" sz="1400">
                  <a:sym typeface="+mn-ea"/>
                </a:rPr>
                <a:t>电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zh-CN" altLang="en-US" sz="1400"/>
                <a:t>注</a:t>
              </a:r>
              <a:r>
                <a:rPr lang="en-US" altLang="zh-CN" sz="1400"/>
                <a:t>:</a:t>
              </a:r>
              <a:r>
                <a:rPr lang="zh-CN" altLang="en-US" sz="1400"/>
                <a:t>线路检维修请将手动开关断开</a:t>
              </a:r>
              <a:r>
                <a:rPr lang="en-US" altLang="zh-CN" sz="1400"/>
                <a:t>,</a:t>
              </a:r>
              <a:r>
                <a:rPr lang="zh-CN" altLang="en-US" sz="1400"/>
                <a:t>并按有关安全规定操作</a:t>
              </a:r>
              <a:r>
                <a:rPr lang="en-US" altLang="zh-CN" sz="1400"/>
                <a:t>.</a:t>
              </a:r>
              <a:endParaRPr lang="zh-CN" altLang="en-US" sz="1400"/>
            </a:p>
            <a:p>
              <a:pPr algn="ctr"/>
              <a:endParaRPr lang="zh-CN" altLang="en-US" sz="1400"/>
            </a:p>
          </p:txBody>
        </p:sp>
        <p:sp>
          <p:nvSpPr>
            <p:cNvPr id="1129" name="圆角矩形 1128"/>
            <p:cNvSpPr/>
            <p:nvPr/>
          </p:nvSpPr>
          <p:spPr>
            <a:xfrm>
              <a:off x="6647" y="4333"/>
              <a:ext cx="1569" cy="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400"/>
                <a:t>知道了</a:t>
              </a:r>
              <a:r>
                <a:rPr lang="en-US" altLang="zh-CN" sz="1400"/>
                <a:t>5s</a:t>
              </a:r>
              <a:endParaRPr lang="en-US" altLang="zh-CN" sz="1400"/>
            </a:p>
          </p:txBody>
        </p:sp>
      </p:grpSp>
      <p:grpSp>
        <p:nvGrpSpPr>
          <p:cNvPr id="1131" name="组合 1130"/>
          <p:cNvGrpSpPr/>
          <p:nvPr/>
        </p:nvGrpSpPr>
        <p:grpSpPr>
          <a:xfrm>
            <a:off x="8662035" y="1120140"/>
            <a:ext cx="2634615" cy="327660"/>
            <a:chOff x="4801" y="1034"/>
            <a:chExt cx="4149" cy="516"/>
          </a:xfrm>
        </p:grpSpPr>
        <p:sp>
          <p:nvSpPr>
            <p:cNvPr id="1132" name="圆角矩形 1131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1133" name="圆角矩形 1132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1134" name="圆角矩形 1133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</p:grpSp>
      <p:sp>
        <p:nvSpPr>
          <p:cNvPr id="1135" name="八角星 1134"/>
          <p:cNvSpPr/>
          <p:nvPr/>
        </p:nvSpPr>
        <p:spPr>
          <a:xfrm>
            <a:off x="11336020" y="888365"/>
            <a:ext cx="163195" cy="134620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7" name="圆角矩形 1136"/>
          <p:cNvSpPr/>
          <p:nvPr/>
        </p:nvSpPr>
        <p:spPr>
          <a:xfrm>
            <a:off x="314325" y="40005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断开操作页面</a:t>
            </a:r>
            <a:endParaRPr lang="zh-CN" sz="20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21615" y="488315"/>
            <a:ext cx="3569970" cy="6375400"/>
            <a:chOff x="11024" y="636"/>
            <a:chExt cx="5622" cy="10040"/>
          </a:xfrm>
        </p:grpSpPr>
        <p:sp>
          <p:nvSpPr>
            <p:cNvPr id="17" name="圆角矩形 16"/>
            <p:cNvSpPr/>
            <p:nvPr/>
          </p:nvSpPr>
          <p:spPr>
            <a:xfrm>
              <a:off x="11024" y="636"/>
              <a:ext cx="5623" cy="10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2230" y="806"/>
              <a:ext cx="3211" cy="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**</a:t>
              </a:r>
              <a:r>
                <a:rPr lang="zh-CN" altLang="en-US" sz="2000"/>
                <a:t>柜详情</a:t>
              </a:r>
              <a:endParaRPr lang="zh-CN" altLang="en-US" sz="20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1439" y="9857"/>
              <a:ext cx="1266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首页</a:t>
              </a:r>
              <a:endParaRPr lang="zh-CN" altLang="en-US" sz="140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2949" y="9857"/>
              <a:ext cx="1527" cy="5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设备</a:t>
              </a:r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4746" y="9857"/>
              <a:ext cx="1527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我的</a:t>
              </a:r>
              <a:endParaRPr lang="zh-CN" altLang="en-US" sz="1400"/>
            </a:p>
          </p:txBody>
        </p:sp>
      </p:grpSp>
      <p:sp>
        <p:nvSpPr>
          <p:cNvPr id="24" name="左箭头 23"/>
          <p:cNvSpPr/>
          <p:nvPr/>
        </p:nvSpPr>
        <p:spPr>
          <a:xfrm>
            <a:off x="488315" y="995045"/>
            <a:ext cx="227330" cy="7556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23570" y="1465580"/>
            <a:ext cx="2837815" cy="4613910"/>
            <a:chOff x="4844" y="875"/>
            <a:chExt cx="6399" cy="9026"/>
          </a:xfrm>
        </p:grpSpPr>
        <p:grpSp>
          <p:nvGrpSpPr>
            <p:cNvPr id="30" name="组合 29"/>
            <p:cNvGrpSpPr/>
            <p:nvPr/>
          </p:nvGrpSpPr>
          <p:grpSpPr>
            <a:xfrm>
              <a:off x="4844" y="875"/>
              <a:ext cx="2130" cy="9026"/>
              <a:chOff x="7831" y="1380"/>
              <a:chExt cx="2130" cy="9026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35" name="圆角矩形 34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36" name="组合 35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37" name="圆角矩形 36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40" name="椭圆 39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42" name="椭圆 4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44" name="椭圆 43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47" name="椭圆 46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椭圆 48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椭圆 49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3" name="文本框 52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4" name="文本框 53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55" name="组合 54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56" name="圆角矩形 55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71" name="椭圆 70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" name="椭圆 73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椭圆 77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0" name="文本框 79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1" name="文本框 80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2" name="文本框 81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83" name="直接连接符 82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7" name="组合 86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组合 91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连接符 93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7" name="圆角矩形 96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6956" y="875"/>
              <a:ext cx="2130" cy="9026"/>
              <a:chOff x="7831" y="1380"/>
              <a:chExt cx="2130" cy="9026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00" name="圆角矩形 99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01" name="组合 100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2" name="圆角矩形 10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文本框 10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7" name="椭圆 10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10" name="椭圆 109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13" name="椭圆 112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椭圆 113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椭圆 114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115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文本框 116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8" name="文本框 117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9" name="文本框 118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20" name="文本框 119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121" name="组合 120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22" name="圆角矩形 12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123" name="椭圆 12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文本框 12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25" name="椭圆 12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文本框 12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27" name="椭圆 12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文本框 127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29" name="椭圆 128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31" name="组合 130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32" name="椭圆 131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" name="椭圆 132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椭圆 133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椭圆 134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文本框 135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37" name="文本框 136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38" name="文本框 137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39" name="文本框 138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40" name="直接连接符 139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组合 143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接连接符 14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9" name="组合 148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4" name="圆角矩形 153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9113" y="875"/>
              <a:ext cx="2130" cy="9026"/>
              <a:chOff x="7831" y="1380"/>
              <a:chExt cx="2130" cy="9026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57" name="圆角矩形 156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58" name="组合 157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59" name="圆角矩形 158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60" name="椭圆 159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文本框 160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62" name="椭圆 161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文本框 162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64" name="椭圆 163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文本框 164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66" name="椭圆 165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文本框 166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78" name="组合 177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79" name="椭圆 178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椭圆 179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椭圆 180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椭圆 181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84" name="文本框 183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85" name="文本框 184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86" name="文本框 185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187" name="组合 186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88" name="圆角矩形 187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89" name="椭圆 188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0" name="文本框 189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91" name="椭圆 190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文本框 191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93" name="椭圆 192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文本框 193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95" name="椭圆 19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6" name="文本框 19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97" name="组合 196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98" name="椭圆 19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椭圆 19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椭圆 19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椭圆 20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文本框 20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03" name="文本框 20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04" name="文本框 20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05" name="文本框 20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 208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0" name="组合 209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5" name="组合 214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235" name="直接连接符 23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直接连接符 23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直接连接符 23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直接连接符 23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9" name="圆角矩形 238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0" name="组合 239"/>
          <p:cNvGrpSpPr/>
          <p:nvPr/>
        </p:nvGrpSpPr>
        <p:grpSpPr>
          <a:xfrm>
            <a:off x="715669" y="2553782"/>
            <a:ext cx="2796540" cy="2006600"/>
            <a:chOff x="4893" y="2579"/>
            <a:chExt cx="4403" cy="2348"/>
          </a:xfrm>
        </p:grpSpPr>
        <p:sp>
          <p:nvSpPr>
            <p:cNvPr id="241" name="圆角矩形 240"/>
            <p:cNvSpPr/>
            <p:nvPr/>
          </p:nvSpPr>
          <p:spPr>
            <a:xfrm>
              <a:off x="4893" y="2579"/>
              <a:ext cx="4403" cy="2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当前线路状态</a:t>
              </a:r>
              <a:r>
                <a:rPr lang="en-US" altLang="zh-CN" sz="1400">
                  <a:sym typeface="+mn-ea"/>
                </a:rPr>
                <a:t>:</a:t>
              </a:r>
              <a:r>
                <a:rPr lang="zh-CN" altLang="en-US" sz="1400">
                  <a:sym typeface="+mn-ea"/>
                </a:rPr>
                <a:t>断</a:t>
              </a:r>
              <a:r>
                <a:rPr lang="zh-CN" altLang="en-US" sz="1400">
                  <a:sym typeface="+mn-ea"/>
                </a:rPr>
                <a:t>电</a:t>
              </a:r>
              <a:endParaRPr lang="zh-CN" altLang="en-US" sz="1400"/>
            </a:p>
            <a:p>
              <a:pPr algn="ctr"/>
              <a:r>
                <a:rPr lang="zh-CN" altLang="en-US" sz="1400"/>
                <a:t>请选择你操作的类型</a:t>
              </a:r>
              <a:endParaRPr lang="zh-CN" altLang="en-US" sz="1400"/>
            </a:p>
          </p:txBody>
        </p:sp>
        <p:sp>
          <p:nvSpPr>
            <p:cNvPr id="242" name="圆角矩形 241"/>
            <p:cNvSpPr/>
            <p:nvPr/>
          </p:nvSpPr>
          <p:spPr>
            <a:xfrm>
              <a:off x="5468" y="4349"/>
              <a:ext cx="1081" cy="41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闭合</a:t>
              </a:r>
              <a:endParaRPr lang="zh-CN" altLang="en-US" sz="1400"/>
            </a:p>
          </p:txBody>
        </p:sp>
        <p:sp>
          <p:nvSpPr>
            <p:cNvPr id="439" name="圆角矩形 438"/>
            <p:cNvSpPr/>
            <p:nvPr/>
          </p:nvSpPr>
          <p:spPr>
            <a:xfrm>
              <a:off x="7243" y="4349"/>
              <a:ext cx="1081" cy="417"/>
            </a:xfrm>
            <a:prstGeom prst="roundRect">
              <a:avLst/>
            </a:prstGeom>
            <a:solidFill>
              <a:srgbClr val="BEBEBE"/>
            </a:solidFill>
            <a:ln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断开</a:t>
              </a:r>
              <a:endParaRPr lang="zh-CN" altLang="en-US" sz="1400"/>
            </a:p>
          </p:txBody>
        </p:sp>
      </p:grpSp>
      <p:grpSp>
        <p:nvGrpSpPr>
          <p:cNvPr id="440" name="组合 439"/>
          <p:cNvGrpSpPr/>
          <p:nvPr/>
        </p:nvGrpSpPr>
        <p:grpSpPr>
          <a:xfrm>
            <a:off x="675005" y="1137920"/>
            <a:ext cx="2634615" cy="327660"/>
            <a:chOff x="4801" y="1034"/>
            <a:chExt cx="4149" cy="516"/>
          </a:xfrm>
        </p:grpSpPr>
        <p:sp>
          <p:nvSpPr>
            <p:cNvPr id="441" name="圆角矩形 440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442" name="圆角矩形 441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443" name="圆角矩形 442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</p:grpSp>
      <p:sp>
        <p:nvSpPr>
          <p:cNvPr id="444" name="八角星 443"/>
          <p:cNvSpPr/>
          <p:nvPr/>
        </p:nvSpPr>
        <p:spPr>
          <a:xfrm>
            <a:off x="3348990" y="906145"/>
            <a:ext cx="163195" cy="134620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文本框 444"/>
          <p:cNvSpPr txBox="1"/>
          <p:nvPr/>
        </p:nvSpPr>
        <p:spPr>
          <a:xfrm>
            <a:off x="2399030" y="2735580"/>
            <a:ext cx="9563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15s</a:t>
            </a:r>
            <a:r>
              <a:rPr lang="zh-CN" altLang="en-US" sz="1000"/>
              <a:t>自动退出</a:t>
            </a:r>
            <a:endParaRPr lang="zh-CN" altLang="en-US" sz="1000"/>
          </a:p>
        </p:txBody>
      </p:sp>
      <p:grpSp>
        <p:nvGrpSpPr>
          <p:cNvPr id="765" name="组合 764"/>
          <p:cNvGrpSpPr/>
          <p:nvPr/>
        </p:nvGrpSpPr>
        <p:grpSpPr>
          <a:xfrm>
            <a:off x="4116070" y="517525"/>
            <a:ext cx="3569970" cy="6375400"/>
            <a:chOff x="11024" y="636"/>
            <a:chExt cx="5622" cy="10040"/>
          </a:xfrm>
        </p:grpSpPr>
        <p:sp>
          <p:nvSpPr>
            <p:cNvPr id="766" name="圆角矩形 765"/>
            <p:cNvSpPr/>
            <p:nvPr/>
          </p:nvSpPr>
          <p:spPr>
            <a:xfrm>
              <a:off x="11024" y="636"/>
              <a:ext cx="5623" cy="10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7" name="圆角矩形 766"/>
            <p:cNvSpPr/>
            <p:nvPr/>
          </p:nvSpPr>
          <p:spPr>
            <a:xfrm>
              <a:off x="12230" y="806"/>
              <a:ext cx="3211" cy="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**</a:t>
              </a:r>
              <a:r>
                <a:rPr lang="zh-CN" altLang="en-US" sz="2000"/>
                <a:t>柜详情</a:t>
              </a:r>
              <a:endParaRPr lang="zh-CN" altLang="en-US" sz="2000"/>
            </a:p>
          </p:txBody>
        </p:sp>
        <p:sp>
          <p:nvSpPr>
            <p:cNvPr id="768" name="圆角矩形 767"/>
            <p:cNvSpPr/>
            <p:nvPr/>
          </p:nvSpPr>
          <p:spPr>
            <a:xfrm>
              <a:off x="11439" y="9857"/>
              <a:ext cx="1266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首页</a:t>
              </a:r>
              <a:endParaRPr lang="zh-CN" altLang="en-US" sz="1400"/>
            </a:p>
          </p:txBody>
        </p:sp>
        <p:sp>
          <p:nvSpPr>
            <p:cNvPr id="769" name="圆角矩形 768"/>
            <p:cNvSpPr/>
            <p:nvPr/>
          </p:nvSpPr>
          <p:spPr>
            <a:xfrm>
              <a:off x="12949" y="9857"/>
              <a:ext cx="1527" cy="5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设备</a:t>
              </a:r>
              <a:endParaRPr lang="zh-CN" altLang="en-US" sz="1400"/>
            </a:p>
          </p:txBody>
        </p:sp>
        <p:sp>
          <p:nvSpPr>
            <p:cNvPr id="770" name="圆角矩形 769"/>
            <p:cNvSpPr/>
            <p:nvPr/>
          </p:nvSpPr>
          <p:spPr>
            <a:xfrm>
              <a:off x="14746" y="9857"/>
              <a:ext cx="1527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我的</a:t>
              </a:r>
              <a:endParaRPr lang="zh-CN" altLang="en-US" sz="1400"/>
            </a:p>
          </p:txBody>
        </p:sp>
      </p:grpSp>
      <p:sp>
        <p:nvSpPr>
          <p:cNvPr id="771" name="左箭头 770"/>
          <p:cNvSpPr/>
          <p:nvPr/>
        </p:nvSpPr>
        <p:spPr>
          <a:xfrm>
            <a:off x="4382770" y="1024255"/>
            <a:ext cx="227330" cy="7556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72" name="组合 771"/>
          <p:cNvGrpSpPr/>
          <p:nvPr/>
        </p:nvGrpSpPr>
        <p:grpSpPr>
          <a:xfrm>
            <a:off x="4518025" y="1494790"/>
            <a:ext cx="2837815" cy="4613910"/>
            <a:chOff x="4844" y="875"/>
            <a:chExt cx="6399" cy="9026"/>
          </a:xfrm>
        </p:grpSpPr>
        <p:grpSp>
          <p:nvGrpSpPr>
            <p:cNvPr id="773" name="组合 772"/>
            <p:cNvGrpSpPr/>
            <p:nvPr/>
          </p:nvGrpSpPr>
          <p:grpSpPr>
            <a:xfrm>
              <a:off x="4844" y="875"/>
              <a:ext cx="2130" cy="9026"/>
              <a:chOff x="7831" y="1380"/>
              <a:chExt cx="2130" cy="9026"/>
            </a:xfrm>
          </p:grpSpPr>
          <p:grpSp>
            <p:nvGrpSpPr>
              <p:cNvPr id="774" name="组合 773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775" name="圆角矩形 774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776" name="组合 775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777" name="圆角矩形 776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778" name="椭圆 777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9" name="文本框 778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780" name="椭圆 779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1" name="文本框 780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782" name="椭圆 78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3" name="文本框 78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784" name="椭圆 783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5" name="文本框 784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786" name="组合 78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787" name="椭圆 786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8" name="椭圆 787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9" name="椭圆 788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0" name="椭圆 789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1" name="文本框 790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794" name="文本框 793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795" name="组合 794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796" name="圆角矩形 795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797" name="椭圆 796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8" name="文本框 797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799" name="椭圆 798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0" name="文本框 799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801" name="椭圆 800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2" name="文本框 801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803" name="椭圆 802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4" name="文本框 803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805" name="组合 804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806" name="椭圆 805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7" name="椭圆 806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8" name="椭圆 807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9" name="椭圆 808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0" name="文本框 809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11" name="文本框 810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12" name="文本框 811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13" name="文本框 812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814" name="直接连接符 813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直接连接符 814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6" name="直接连接符 815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7" name="直接连接符 816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8" name="组合 817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3" name="组合 822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8" name="圆角矩形 827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9" name="组合 828"/>
            <p:cNvGrpSpPr/>
            <p:nvPr/>
          </p:nvGrpSpPr>
          <p:grpSpPr>
            <a:xfrm>
              <a:off x="6956" y="875"/>
              <a:ext cx="2130" cy="9026"/>
              <a:chOff x="7831" y="1380"/>
              <a:chExt cx="2130" cy="9026"/>
            </a:xfrm>
          </p:grpSpPr>
          <p:grpSp>
            <p:nvGrpSpPr>
              <p:cNvPr id="830" name="组合 829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831" name="圆角矩形 830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832" name="组合 831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833" name="圆角矩形 832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834" name="椭圆 833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5" name="文本框 834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836" name="椭圆 835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7" name="文本框 836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838" name="椭圆 837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9" name="文本框 838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840" name="椭圆 839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1" name="文本框 840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842" name="组合 841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843" name="椭圆 842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4" name="椭圆 843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5" name="椭圆 844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6" name="椭圆 845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7" name="文本框 846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48" name="文本框 847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49" name="文本框 848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50" name="文本框 849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851" name="组合 850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852" name="圆角矩形 85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853" name="椭圆 85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4" name="文本框 85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855" name="椭圆 85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6" name="文本框 85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857" name="椭圆 85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8" name="文本框 857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859" name="椭圆 858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0" name="文本框 859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861" name="组合 860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862" name="椭圆 861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3" name="椭圆 862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4" name="椭圆 863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5" name="椭圆 864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6" name="文本框 865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67" name="文本框 866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68" name="文本框 867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69" name="文本框 868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870" name="直接连接符 869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直接连接符 870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直接连接符 871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直接连接符 872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74" name="组合 873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875" name="直接连接符 87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9" name="组合 878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84" name="圆角矩形 883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5" name="组合 884"/>
            <p:cNvGrpSpPr/>
            <p:nvPr/>
          </p:nvGrpSpPr>
          <p:grpSpPr>
            <a:xfrm>
              <a:off x="9113" y="875"/>
              <a:ext cx="2130" cy="9026"/>
              <a:chOff x="7831" y="1380"/>
              <a:chExt cx="2130" cy="9026"/>
            </a:xfrm>
          </p:grpSpPr>
          <p:grpSp>
            <p:nvGrpSpPr>
              <p:cNvPr id="886" name="组合 885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887" name="圆角矩形 886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888" name="组合 887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889" name="圆角矩形 888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890" name="椭圆 889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1" name="文本框 890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892" name="椭圆 891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3" name="文本框 892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894" name="椭圆 893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5" name="文本框 894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896" name="椭圆 895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7" name="文本框 896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898" name="组合 897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899" name="椭圆 898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0" name="椭圆 899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1" name="椭圆 900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2" name="椭圆 901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3" name="文本框 902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04" name="文本框 903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05" name="文本框 904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06" name="文本框 905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907" name="组合 906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908" name="圆角矩形 907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909" name="椭圆 908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0" name="文本框 909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911" name="椭圆 910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2" name="文本框 911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913" name="椭圆 912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4" name="文本框 913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915" name="椭圆 91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6" name="文本框 91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917" name="组合 916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918" name="椭圆 91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9" name="椭圆 91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0" name="椭圆 91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1" name="椭圆 92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2" name="文本框 92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23" name="文本框 92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24" name="文本框 92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25" name="文本框 92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926" name="直接连接符 925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直接连接符 926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8" name="直接连接符 927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直接连接符 928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30" name="组合 929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931" name="直接连接符 930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2" name="直接连接符 931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3" name="直接连接符 932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4" name="直接连接符 933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5" name="组合 934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936" name="直接连接符 935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7" name="直接连接符 936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8" name="直接连接符 937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9" name="直接连接符 938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0" name="圆角矩形 939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41" name="组合 940"/>
          <p:cNvGrpSpPr/>
          <p:nvPr/>
        </p:nvGrpSpPr>
        <p:grpSpPr>
          <a:xfrm>
            <a:off x="4610124" y="2582992"/>
            <a:ext cx="2839730" cy="2128808"/>
            <a:chOff x="4893" y="2579"/>
            <a:chExt cx="4471" cy="2491"/>
          </a:xfrm>
        </p:grpSpPr>
        <p:sp>
          <p:nvSpPr>
            <p:cNvPr id="942" name="圆角矩形 941"/>
            <p:cNvSpPr/>
            <p:nvPr/>
          </p:nvSpPr>
          <p:spPr>
            <a:xfrm>
              <a:off x="4893" y="2579"/>
              <a:ext cx="4471" cy="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当前线路状态</a:t>
              </a:r>
              <a:r>
                <a:rPr lang="en-US" altLang="zh-CN" sz="1400">
                  <a:sym typeface="+mn-ea"/>
                </a:rPr>
                <a:t>:</a:t>
              </a:r>
              <a:r>
                <a:rPr lang="zh-CN" altLang="en-US" sz="1400">
                  <a:sym typeface="+mn-ea"/>
                </a:rPr>
                <a:t>断</a:t>
              </a:r>
              <a:r>
                <a:rPr lang="zh-CN" altLang="en-US" sz="1400">
                  <a:sym typeface="+mn-ea"/>
                </a:rPr>
                <a:t>电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闭合操作会使接触器触点闭合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,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请确保安全后执行操作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.</a:t>
              </a:r>
              <a:endParaRPr lang="zh-CN" altLang="en-US" sz="1400" b="1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/>
                <a:t>点击</a:t>
              </a:r>
              <a:r>
                <a:rPr lang="en-US" altLang="zh-CN" sz="1400"/>
                <a:t>”</a:t>
              </a:r>
              <a:r>
                <a:rPr lang="zh-CN" altLang="en-US" sz="1400"/>
                <a:t>确认</a:t>
              </a:r>
              <a:r>
                <a:rPr lang="en-US" altLang="zh-CN" sz="1400"/>
                <a:t>”</a:t>
              </a:r>
              <a:r>
                <a:rPr lang="zh-CN" altLang="en-US" sz="1400"/>
                <a:t>将执行</a:t>
              </a:r>
              <a:r>
                <a:rPr lang="zh-CN" altLang="en-US" sz="1400" b="1">
                  <a:solidFill>
                    <a:schemeClr val="tx1"/>
                  </a:solidFill>
                </a:rPr>
                <a:t>闭合</a:t>
              </a:r>
              <a:r>
                <a:rPr lang="zh-CN" altLang="en-US" sz="1400"/>
                <a:t>操作</a:t>
              </a:r>
              <a:r>
                <a:rPr lang="en-US" altLang="zh-CN" sz="1400"/>
                <a:t>!</a:t>
              </a:r>
              <a:endParaRPr lang="en-US" altLang="zh-CN" sz="1400"/>
            </a:p>
            <a:p>
              <a:pPr algn="ctr"/>
              <a:r>
                <a:rPr lang="zh-CN" altLang="en-US" sz="1400"/>
                <a:t>点击</a:t>
              </a:r>
              <a:r>
                <a:rPr lang="en-US" altLang="zh-CN" sz="1400"/>
                <a:t>”</a:t>
              </a:r>
              <a:r>
                <a:rPr lang="zh-CN" altLang="en-US" sz="1400"/>
                <a:t>取消</a:t>
              </a:r>
              <a:r>
                <a:rPr lang="en-US" altLang="zh-CN" sz="1400"/>
                <a:t>”</a:t>
              </a:r>
              <a:r>
                <a:rPr lang="zh-CN" altLang="en-US" sz="1400"/>
                <a:t>将</a:t>
              </a:r>
              <a:r>
                <a:rPr lang="zh-CN" altLang="en-US" sz="1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不</a:t>
              </a:r>
              <a:r>
                <a:rPr lang="zh-CN" altLang="en-US" sz="1400"/>
                <a:t>执行操作</a:t>
              </a:r>
              <a:r>
                <a:rPr lang="en-US" altLang="zh-CN" sz="1400"/>
                <a:t>.</a:t>
              </a:r>
              <a:endParaRPr lang="zh-CN" altLang="en-US" sz="1400"/>
            </a:p>
          </p:txBody>
        </p:sp>
        <p:sp>
          <p:nvSpPr>
            <p:cNvPr id="943" name="圆角矩形 942"/>
            <p:cNvSpPr/>
            <p:nvPr/>
          </p:nvSpPr>
          <p:spPr>
            <a:xfrm>
              <a:off x="5461" y="4558"/>
              <a:ext cx="1249" cy="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确认</a:t>
              </a:r>
              <a:r>
                <a:rPr lang="en-US" altLang="zh-CN" sz="1400"/>
                <a:t>3s</a:t>
              </a:r>
              <a:endParaRPr lang="zh-CN" altLang="en-US" sz="1400"/>
            </a:p>
          </p:txBody>
        </p:sp>
        <p:sp>
          <p:nvSpPr>
            <p:cNvPr id="944" name="圆角矩形 943"/>
            <p:cNvSpPr/>
            <p:nvPr/>
          </p:nvSpPr>
          <p:spPr>
            <a:xfrm>
              <a:off x="7243" y="4558"/>
              <a:ext cx="1081" cy="41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取消</a:t>
              </a:r>
              <a:endParaRPr lang="zh-CN" altLang="en-US" sz="1400"/>
            </a:p>
          </p:txBody>
        </p:sp>
      </p:grpSp>
      <p:grpSp>
        <p:nvGrpSpPr>
          <p:cNvPr id="945" name="组合 944"/>
          <p:cNvGrpSpPr/>
          <p:nvPr/>
        </p:nvGrpSpPr>
        <p:grpSpPr>
          <a:xfrm>
            <a:off x="4569460" y="1167130"/>
            <a:ext cx="2634615" cy="327660"/>
            <a:chOff x="4801" y="1034"/>
            <a:chExt cx="4149" cy="516"/>
          </a:xfrm>
        </p:grpSpPr>
        <p:sp>
          <p:nvSpPr>
            <p:cNvPr id="946" name="圆角矩形 945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947" name="圆角矩形 946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948" name="圆角矩形 947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</p:grpSp>
      <p:sp>
        <p:nvSpPr>
          <p:cNvPr id="949" name="八角星 948"/>
          <p:cNvSpPr/>
          <p:nvPr/>
        </p:nvSpPr>
        <p:spPr>
          <a:xfrm>
            <a:off x="7243445" y="935355"/>
            <a:ext cx="163195" cy="134620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0" name="文本框 949"/>
          <p:cNvSpPr txBox="1"/>
          <p:nvPr/>
        </p:nvSpPr>
        <p:spPr>
          <a:xfrm>
            <a:off x="6293485" y="2764790"/>
            <a:ext cx="9563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15s</a:t>
            </a:r>
            <a:r>
              <a:rPr lang="zh-CN" altLang="en-US" sz="1000"/>
              <a:t>自动退出</a:t>
            </a:r>
            <a:endParaRPr lang="zh-CN" altLang="en-US" sz="1000"/>
          </a:p>
        </p:txBody>
      </p:sp>
      <p:grpSp>
        <p:nvGrpSpPr>
          <p:cNvPr id="951" name="组合 950"/>
          <p:cNvGrpSpPr/>
          <p:nvPr/>
        </p:nvGrpSpPr>
        <p:grpSpPr>
          <a:xfrm>
            <a:off x="8208645" y="518160"/>
            <a:ext cx="3569970" cy="6375400"/>
            <a:chOff x="11024" y="636"/>
            <a:chExt cx="5622" cy="10040"/>
          </a:xfrm>
        </p:grpSpPr>
        <p:sp>
          <p:nvSpPr>
            <p:cNvPr id="952" name="圆角矩形 951"/>
            <p:cNvSpPr/>
            <p:nvPr/>
          </p:nvSpPr>
          <p:spPr>
            <a:xfrm>
              <a:off x="11024" y="636"/>
              <a:ext cx="5623" cy="10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3" name="圆角矩形 952"/>
            <p:cNvSpPr/>
            <p:nvPr/>
          </p:nvSpPr>
          <p:spPr>
            <a:xfrm>
              <a:off x="12230" y="806"/>
              <a:ext cx="3211" cy="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**</a:t>
              </a:r>
              <a:r>
                <a:rPr lang="zh-CN" altLang="en-US" sz="2000"/>
                <a:t>柜详情</a:t>
              </a:r>
              <a:endParaRPr lang="zh-CN" altLang="en-US" sz="2000"/>
            </a:p>
          </p:txBody>
        </p:sp>
        <p:sp>
          <p:nvSpPr>
            <p:cNvPr id="954" name="圆角矩形 953"/>
            <p:cNvSpPr/>
            <p:nvPr/>
          </p:nvSpPr>
          <p:spPr>
            <a:xfrm>
              <a:off x="11439" y="9857"/>
              <a:ext cx="1266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首页</a:t>
              </a:r>
              <a:endParaRPr lang="zh-CN" altLang="en-US" sz="1400"/>
            </a:p>
          </p:txBody>
        </p:sp>
        <p:sp>
          <p:nvSpPr>
            <p:cNvPr id="955" name="圆角矩形 954"/>
            <p:cNvSpPr/>
            <p:nvPr/>
          </p:nvSpPr>
          <p:spPr>
            <a:xfrm>
              <a:off x="12949" y="9857"/>
              <a:ext cx="1527" cy="5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设备</a:t>
              </a:r>
              <a:endParaRPr lang="zh-CN" altLang="en-US" sz="1400"/>
            </a:p>
          </p:txBody>
        </p:sp>
        <p:sp>
          <p:nvSpPr>
            <p:cNvPr id="956" name="圆角矩形 955"/>
            <p:cNvSpPr/>
            <p:nvPr/>
          </p:nvSpPr>
          <p:spPr>
            <a:xfrm>
              <a:off x="14746" y="9857"/>
              <a:ext cx="1527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我的</a:t>
              </a:r>
              <a:endParaRPr lang="zh-CN" altLang="en-US" sz="1400"/>
            </a:p>
          </p:txBody>
        </p:sp>
      </p:grpSp>
      <p:sp>
        <p:nvSpPr>
          <p:cNvPr id="957" name="左箭头 956"/>
          <p:cNvSpPr/>
          <p:nvPr/>
        </p:nvSpPr>
        <p:spPr>
          <a:xfrm>
            <a:off x="8475345" y="1024890"/>
            <a:ext cx="227330" cy="7556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58" name="组合 957"/>
          <p:cNvGrpSpPr/>
          <p:nvPr/>
        </p:nvGrpSpPr>
        <p:grpSpPr>
          <a:xfrm>
            <a:off x="8610600" y="1495425"/>
            <a:ext cx="2837815" cy="4613910"/>
            <a:chOff x="4844" y="875"/>
            <a:chExt cx="6399" cy="9026"/>
          </a:xfrm>
        </p:grpSpPr>
        <p:grpSp>
          <p:nvGrpSpPr>
            <p:cNvPr id="959" name="组合 958"/>
            <p:cNvGrpSpPr/>
            <p:nvPr/>
          </p:nvGrpSpPr>
          <p:grpSpPr>
            <a:xfrm>
              <a:off x="4844" y="875"/>
              <a:ext cx="2130" cy="9026"/>
              <a:chOff x="7831" y="1380"/>
              <a:chExt cx="2130" cy="9026"/>
            </a:xfrm>
          </p:grpSpPr>
          <p:grpSp>
            <p:nvGrpSpPr>
              <p:cNvPr id="960" name="组合 959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961" name="圆角矩形 960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962" name="组合 961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963" name="圆角矩形 962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964" name="椭圆 963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5" name="文本框 964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966" name="椭圆 965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7" name="文本框 966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968" name="椭圆 967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9" name="文本框 968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970" name="椭圆 969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1" name="文本框 970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972" name="组合 971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973" name="椭圆 972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4" name="椭圆 973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5" name="椭圆 974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6" name="椭圆 975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7" name="文本框 976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78" name="文本框 977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79" name="文本框 978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80" name="文本框 979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981" name="组合 980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982" name="圆角矩形 98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983" name="椭圆 98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4" name="文本框 98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985" name="椭圆 98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6" name="文本框 98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987" name="椭圆 98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8" name="文本框 987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989" name="椭圆 988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0" name="文本框 989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991" name="组合 990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992" name="椭圆 991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3" name="椭圆 992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4" name="椭圆 993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5" name="椭圆 994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6" name="文本框 995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97" name="文本框 996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98" name="文本框 997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99" name="文本框 998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000" name="直接连接符 999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1" name="直接连接符 1000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2" name="直接连接符 1001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3" name="直接连接符 1002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4" name="组合 1003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05" name="直接连接符 100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6" name="直接连接符 100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直接连接符 100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直接连接符 100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9" name="组合 1008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10" name="直接连接符 1009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1" name="直接连接符 1010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直接连接符 1011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直接连接符 1012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14" name="圆角矩形 1013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5" name="组合 1014"/>
            <p:cNvGrpSpPr/>
            <p:nvPr/>
          </p:nvGrpSpPr>
          <p:grpSpPr>
            <a:xfrm>
              <a:off x="6956" y="875"/>
              <a:ext cx="2130" cy="9026"/>
              <a:chOff x="7831" y="1380"/>
              <a:chExt cx="2130" cy="9026"/>
            </a:xfrm>
          </p:grpSpPr>
          <p:grpSp>
            <p:nvGrpSpPr>
              <p:cNvPr id="1016" name="组合 1015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017" name="圆角矩形 1016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018" name="组合 1017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19" name="圆角矩形 1018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1020" name="椭圆 1019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1" name="文本框 1020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22" name="椭圆 1021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3" name="文本框 1022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24" name="椭圆 1023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5" name="文本框 1024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026" name="椭圆 1025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7" name="文本框 1026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028" name="组合 1027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029" name="椭圆 1028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0" name="椭圆 1029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1" name="椭圆 1030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2" name="椭圆 1031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3" name="文本框 1032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34" name="文本框 1033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35" name="文本框 1034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36" name="文本框 1035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1037" name="组合 1036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38" name="圆角矩形 1037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1039" name="椭圆 1038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0" name="文本框 1039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41" name="椭圆 1040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2" name="文本框 1041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43" name="椭圆 1042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4" name="文本框 1043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045" name="椭圆 104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6" name="文本框 104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047" name="组合 1046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048" name="椭圆 104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" name="椭圆 104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0" name="椭圆 104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1" name="椭圆 105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2" name="文本框 105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53" name="文本框 105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54" name="文本框 105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55" name="文本框 105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056" name="直接连接符 1055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直接连接符 1056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直接连接符 1057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直接连接符 1058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60" name="组合 1059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61" name="直接连接符 1060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2" name="直接连接符 1061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3" name="直接连接符 1062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4" name="直接连接符 1063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5" name="组合 1064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66" name="直接连接符 1065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7" name="直接连接符 1066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8" name="直接连接符 1067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9" name="直接连接符 1068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70" name="圆角矩形 1069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1" name="组合 1070"/>
            <p:cNvGrpSpPr/>
            <p:nvPr/>
          </p:nvGrpSpPr>
          <p:grpSpPr>
            <a:xfrm>
              <a:off x="9113" y="875"/>
              <a:ext cx="2130" cy="9026"/>
              <a:chOff x="7831" y="1380"/>
              <a:chExt cx="2130" cy="9026"/>
            </a:xfrm>
          </p:grpSpPr>
          <p:grpSp>
            <p:nvGrpSpPr>
              <p:cNvPr id="1072" name="组合 1071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073" name="圆角矩形 1072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074" name="组合 1073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75" name="圆角矩形 1074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076" name="椭圆 1075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7" name="文本框 1076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78" name="椭圆 1077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9" name="文本框 1078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80" name="椭圆 1079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1" name="文本框 1080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082" name="椭圆 1081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3" name="文本框 1082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084" name="组合 1083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085" name="椭圆 1084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6" name="椭圆 1085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7" name="椭圆 1086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8" name="椭圆 1087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9" name="文本框 1088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90" name="文本框 1089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91" name="文本框 1090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92" name="文本框 1091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1093" name="组合 1092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94" name="圆角矩形 1093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095" name="椭圆 1094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6" name="文本框 1095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97" name="椭圆 1096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8" name="文本框 1097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99" name="椭圆 1098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0" name="文本框 1099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101" name="椭圆 1100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2" name="文本框 1101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103" name="组合 1102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104" name="椭圆 1103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5" name="椭圆 1104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6" name="椭圆 1105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7" name="椭圆 1106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8" name="文本框 1107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09" name="文本框 1108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10" name="文本框 1109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11" name="文本框 1110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112" name="直接连接符 1111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3" name="直接连接符 1112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直接连接符 1113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5" name="直接连接符 1114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6" name="组合 1115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117" name="直接连接符 1116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8" name="直接连接符 1117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9" name="直接连接符 1118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0" name="直接连接符 1119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1" name="组合 1120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122" name="直接连接符 1121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3" name="直接连接符 1122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4" name="直接连接符 1123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5" name="直接连接符 1124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26" name="圆角矩形 1125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27" name="组合 1126"/>
          <p:cNvGrpSpPr/>
          <p:nvPr/>
        </p:nvGrpSpPr>
        <p:grpSpPr>
          <a:xfrm>
            <a:off x="8662035" y="2520950"/>
            <a:ext cx="2787650" cy="2701290"/>
            <a:chOff x="4893" y="2579"/>
            <a:chExt cx="4403" cy="2348"/>
          </a:xfrm>
        </p:grpSpPr>
        <p:sp>
          <p:nvSpPr>
            <p:cNvPr id="1128" name="圆角矩形 1127"/>
            <p:cNvSpPr/>
            <p:nvPr/>
          </p:nvSpPr>
          <p:spPr>
            <a:xfrm>
              <a:off x="4893" y="2579"/>
              <a:ext cx="4403" cy="2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操作成功</a:t>
              </a:r>
              <a:r>
                <a:rPr lang="en-US" altLang="zh-CN" sz="1400">
                  <a:sym typeface="+mn-ea"/>
                </a:rPr>
                <a:t>!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zh-CN" altLang="en-US" sz="1400">
                  <a:sym typeface="+mn-ea"/>
                </a:rPr>
                <a:t>当前线路状态</a:t>
              </a:r>
              <a:r>
                <a:rPr lang="en-US" altLang="zh-CN" sz="1400">
                  <a:sym typeface="+mn-ea"/>
                </a:rPr>
                <a:t>:</a:t>
              </a:r>
              <a:r>
                <a:rPr lang="zh-CN" altLang="en-US" sz="1400">
                  <a:solidFill>
                    <a:srgbClr val="FF0000"/>
                  </a:solidFill>
                  <a:sym typeface="+mn-ea"/>
                </a:rPr>
                <a:t>通</a:t>
              </a:r>
              <a:r>
                <a:rPr lang="zh-CN" altLang="en-US" sz="1400">
                  <a:solidFill>
                    <a:srgbClr val="FF0000"/>
                  </a:solidFill>
                  <a:sym typeface="+mn-ea"/>
                </a:rPr>
                <a:t>电</a:t>
              </a:r>
              <a:endParaRPr lang="zh-CN" altLang="en-US" sz="1400">
                <a:sym typeface="+mn-ea"/>
              </a:endParaRPr>
            </a:p>
            <a:p>
              <a:pPr algn="ctr"/>
              <a:endParaRPr lang="zh-CN" altLang="en-US" sz="1400"/>
            </a:p>
          </p:txBody>
        </p:sp>
        <p:sp>
          <p:nvSpPr>
            <p:cNvPr id="1129" name="圆角矩形 1128"/>
            <p:cNvSpPr/>
            <p:nvPr/>
          </p:nvSpPr>
          <p:spPr>
            <a:xfrm>
              <a:off x="6590" y="4464"/>
              <a:ext cx="1569" cy="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400"/>
                <a:t>知道了</a:t>
              </a:r>
              <a:r>
                <a:rPr lang="en-US" altLang="zh-CN" sz="1400"/>
                <a:t>5s</a:t>
              </a:r>
              <a:endParaRPr lang="en-US" altLang="zh-CN" sz="1400"/>
            </a:p>
          </p:txBody>
        </p:sp>
      </p:grpSp>
      <p:grpSp>
        <p:nvGrpSpPr>
          <p:cNvPr id="1131" name="组合 1130"/>
          <p:cNvGrpSpPr/>
          <p:nvPr/>
        </p:nvGrpSpPr>
        <p:grpSpPr>
          <a:xfrm>
            <a:off x="8662035" y="1167765"/>
            <a:ext cx="2634615" cy="327660"/>
            <a:chOff x="4801" y="1034"/>
            <a:chExt cx="4149" cy="516"/>
          </a:xfrm>
        </p:grpSpPr>
        <p:sp>
          <p:nvSpPr>
            <p:cNvPr id="1132" name="圆角矩形 1131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1133" name="圆角矩形 1132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1134" name="圆角矩形 1133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</p:grpSp>
      <p:sp>
        <p:nvSpPr>
          <p:cNvPr id="1135" name="八角星 1134"/>
          <p:cNvSpPr/>
          <p:nvPr/>
        </p:nvSpPr>
        <p:spPr>
          <a:xfrm>
            <a:off x="11336020" y="935990"/>
            <a:ext cx="163195" cy="134620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圆角矩形 364"/>
          <p:cNvSpPr/>
          <p:nvPr/>
        </p:nvSpPr>
        <p:spPr>
          <a:xfrm>
            <a:off x="314325" y="40005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闭合操作页面</a:t>
            </a:r>
            <a:endParaRPr lang="zh-CN" sz="20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51" name="组合 950"/>
          <p:cNvGrpSpPr/>
          <p:nvPr/>
        </p:nvGrpSpPr>
        <p:grpSpPr>
          <a:xfrm>
            <a:off x="8208645" y="241935"/>
            <a:ext cx="3569970" cy="6375400"/>
            <a:chOff x="11024" y="636"/>
            <a:chExt cx="5622" cy="10040"/>
          </a:xfrm>
        </p:grpSpPr>
        <p:sp>
          <p:nvSpPr>
            <p:cNvPr id="952" name="圆角矩形 951"/>
            <p:cNvSpPr/>
            <p:nvPr/>
          </p:nvSpPr>
          <p:spPr>
            <a:xfrm>
              <a:off x="11024" y="636"/>
              <a:ext cx="5623" cy="10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3" name="圆角矩形 952"/>
            <p:cNvSpPr/>
            <p:nvPr/>
          </p:nvSpPr>
          <p:spPr>
            <a:xfrm>
              <a:off x="12230" y="806"/>
              <a:ext cx="3211" cy="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**</a:t>
              </a:r>
              <a:r>
                <a:rPr lang="zh-CN" altLang="en-US" sz="2000"/>
                <a:t>柜详情</a:t>
              </a:r>
              <a:endParaRPr lang="zh-CN" altLang="en-US" sz="2000"/>
            </a:p>
          </p:txBody>
        </p:sp>
        <p:sp>
          <p:nvSpPr>
            <p:cNvPr id="954" name="圆角矩形 953"/>
            <p:cNvSpPr/>
            <p:nvPr/>
          </p:nvSpPr>
          <p:spPr>
            <a:xfrm>
              <a:off x="11439" y="9857"/>
              <a:ext cx="1266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首页</a:t>
              </a:r>
              <a:endParaRPr lang="zh-CN" altLang="en-US" sz="1400"/>
            </a:p>
          </p:txBody>
        </p:sp>
        <p:sp>
          <p:nvSpPr>
            <p:cNvPr id="955" name="圆角矩形 954"/>
            <p:cNvSpPr/>
            <p:nvPr/>
          </p:nvSpPr>
          <p:spPr>
            <a:xfrm>
              <a:off x="12949" y="9857"/>
              <a:ext cx="1527" cy="5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设备</a:t>
              </a:r>
              <a:endParaRPr lang="zh-CN" altLang="en-US" sz="1400"/>
            </a:p>
          </p:txBody>
        </p:sp>
        <p:sp>
          <p:nvSpPr>
            <p:cNvPr id="956" name="圆角矩形 955"/>
            <p:cNvSpPr/>
            <p:nvPr/>
          </p:nvSpPr>
          <p:spPr>
            <a:xfrm>
              <a:off x="14746" y="9857"/>
              <a:ext cx="1527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我的</a:t>
              </a:r>
              <a:endParaRPr lang="zh-CN" altLang="en-US" sz="1400"/>
            </a:p>
          </p:txBody>
        </p:sp>
      </p:grpSp>
      <p:sp>
        <p:nvSpPr>
          <p:cNvPr id="957" name="左箭头 956"/>
          <p:cNvSpPr/>
          <p:nvPr/>
        </p:nvSpPr>
        <p:spPr>
          <a:xfrm>
            <a:off x="8475345" y="748665"/>
            <a:ext cx="227330" cy="7556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58" name="组合 957"/>
          <p:cNvGrpSpPr/>
          <p:nvPr/>
        </p:nvGrpSpPr>
        <p:grpSpPr>
          <a:xfrm>
            <a:off x="8610600" y="1219200"/>
            <a:ext cx="2837815" cy="4613910"/>
            <a:chOff x="4844" y="875"/>
            <a:chExt cx="6399" cy="9026"/>
          </a:xfrm>
        </p:grpSpPr>
        <p:grpSp>
          <p:nvGrpSpPr>
            <p:cNvPr id="959" name="组合 958"/>
            <p:cNvGrpSpPr/>
            <p:nvPr/>
          </p:nvGrpSpPr>
          <p:grpSpPr>
            <a:xfrm>
              <a:off x="4844" y="875"/>
              <a:ext cx="2130" cy="9026"/>
              <a:chOff x="7831" y="1380"/>
              <a:chExt cx="2130" cy="9026"/>
            </a:xfrm>
          </p:grpSpPr>
          <p:grpSp>
            <p:nvGrpSpPr>
              <p:cNvPr id="960" name="组合 959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961" name="圆角矩形 960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962" name="组合 961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963" name="圆角矩形 962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964" name="椭圆 963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5" name="文本框 964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966" name="椭圆 965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7" name="文本框 966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968" name="椭圆 967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9" name="文本框 968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970" name="椭圆 969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1" name="文本框 970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972" name="组合 971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973" name="椭圆 972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4" name="椭圆 973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5" name="椭圆 974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6" name="椭圆 975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7" name="文本框 976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78" name="文本框 977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79" name="文本框 978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80" name="文本框 979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981" name="组合 980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982" name="圆角矩形 98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983" name="椭圆 98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4" name="文本框 98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985" name="椭圆 98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6" name="文本框 98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987" name="椭圆 98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8" name="文本框 987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989" name="椭圆 988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0" name="文本框 989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991" name="组合 990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992" name="椭圆 991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3" name="椭圆 992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4" name="椭圆 993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5" name="椭圆 994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6" name="文本框 995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97" name="文本框 996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98" name="文本框 997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99" name="文本框 998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000" name="直接连接符 999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1" name="直接连接符 1000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2" name="直接连接符 1001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3" name="直接连接符 1002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4" name="组合 1003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05" name="直接连接符 100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6" name="直接连接符 100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直接连接符 100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直接连接符 100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9" name="组合 1008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10" name="直接连接符 1009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1" name="直接连接符 1010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直接连接符 1011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直接连接符 1012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14" name="圆角矩形 1013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5" name="组合 1014"/>
            <p:cNvGrpSpPr/>
            <p:nvPr/>
          </p:nvGrpSpPr>
          <p:grpSpPr>
            <a:xfrm>
              <a:off x="6956" y="875"/>
              <a:ext cx="2130" cy="9026"/>
              <a:chOff x="7831" y="1380"/>
              <a:chExt cx="2130" cy="9026"/>
            </a:xfrm>
          </p:grpSpPr>
          <p:grpSp>
            <p:nvGrpSpPr>
              <p:cNvPr id="1016" name="组合 1015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017" name="圆角矩形 1016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018" name="组合 1017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19" name="圆角矩形 1018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1020" name="椭圆 1019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1" name="文本框 1020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22" name="椭圆 1021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3" name="文本框 1022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24" name="椭圆 1023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5" name="文本框 1024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026" name="椭圆 1025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7" name="文本框 1026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028" name="组合 1027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029" name="椭圆 1028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0" name="椭圆 1029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1" name="椭圆 1030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2" name="椭圆 1031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3" name="文本框 1032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34" name="文本框 1033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35" name="文本框 1034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36" name="文本框 1035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1037" name="组合 1036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38" name="圆角矩形 1037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1039" name="椭圆 1038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0" name="文本框 1039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41" name="椭圆 1040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2" name="文本框 1041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43" name="椭圆 1042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4" name="文本框 1043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045" name="椭圆 104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6" name="文本框 104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047" name="组合 1046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048" name="椭圆 104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" name="椭圆 104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0" name="椭圆 104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1" name="椭圆 105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2" name="文本框 105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53" name="文本框 105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54" name="文本框 105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55" name="文本框 105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056" name="直接连接符 1055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直接连接符 1056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直接连接符 1057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直接连接符 1058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60" name="组合 1059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61" name="直接连接符 1060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2" name="直接连接符 1061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3" name="直接连接符 1062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4" name="直接连接符 1063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5" name="组合 1064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66" name="直接连接符 1065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7" name="直接连接符 1066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8" name="直接连接符 1067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9" name="直接连接符 1068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70" name="圆角矩形 1069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1" name="组合 1070"/>
            <p:cNvGrpSpPr/>
            <p:nvPr/>
          </p:nvGrpSpPr>
          <p:grpSpPr>
            <a:xfrm>
              <a:off x="9113" y="875"/>
              <a:ext cx="2130" cy="9026"/>
              <a:chOff x="7831" y="1380"/>
              <a:chExt cx="2130" cy="9026"/>
            </a:xfrm>
          </p:grpSpPr>
          <p:grpSp>
            <p:nvGrpSpPr>
              <p:cNvPr id="1072" name="组合 1071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073" name="圆角矩形 1072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074" name="组合 1073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75" name="圆角矩形 1074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076" name="椭圆 1075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7" name="文本框 1076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78" name="椭圆 1077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9" name="文本框 1078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80" name="椭圆 1079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1" name="文本框 1080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082" name="椭圆 1081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3" name="文本框 1082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084" name="组合 1083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085" name="椭圆 1084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6" name="椭圆 1085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7" name="椭圆 1086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8" name="椭圆 1087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9" name="文本框 1088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90" name="文本框 1089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91" name="文本框 1090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92" name="文本框 1091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1093" name="组合 1092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94" name="圆角矩形 1093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095" name="椭圆 1094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6" name="文本框 1095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97" name="椭圆 1096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8" name="文本框 1097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99" name="椭圆 1098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0" name="文本框 1099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101" name="椭圆 1100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2" name="文本框 1101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103" name="组合 1102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104" name="椭圆 1103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5" name="椭圆 1104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6" name="椭圆 1105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7" name="椭圆 1106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8" name="文本框 1107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09" name="文本框 1108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10" name="文本框 1109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11" name="文本框 1110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112" name="直接连接符 1111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3" name="直接连接符 1112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直接连接符 1113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5" name="直接连接符 1114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6" name="组合 1115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117" name="直接连接符 1116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8" name="直接连接符 1117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9" name="直接连接符 1118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0" name="直接连接符 1119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1" name="组合 1120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122" name="直接连接符 1121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3" name="直接连接符 1122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4" name="直接连接符 1123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5" name="直接连接符 1124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26" name="圆角矩形 1125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27" name="组合 1126"/>
          <p:cNvGrpSpPr/>
          <p:nvPr/>
        </p:nvGrpSpPr>
        <p:grpSpPr>
          <a:xfrm>
            <a:off x="8531860" y="2000885"/>
            <a:ext cx="2839720" cy="2862580"/>
            <a:chOff x="4893" y="2579"/>
            <a:chExt cx="4403" cy="2348"/>
          </a:xfrm>
        </p:grpSpPr>
        <p:sp>
          <p:nvSpPr>
            <p:cNvPr id="1128" name="圆角矩形 1127"/>
            <p:cNvSpPr/>
            <p:nvPr/>
          </p:nvSpPr>
          <p:spPr>
            <a:xfrm>
              <a:off x="4893" y="2579"/>
              <a:ext cx="4403" cy="2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操作失败</a:t>
              </a:r>
              <a:r>
                <a:rPr lang="en-US" altLang="zh-CN" sz="1400">
                  <a:sym typeface="+mn-ea"/>
                </a:rPr>
                <a:t>!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zh-CN" altLang="en-US" sz="1400">
                  <a:sym typeface="+mn-ea"/>
                </a:rPr>
                <a:t>当前线路状态</a:t>
              </a:r>
              <a:r>
                <a:rPr lang="en-US" altLang="zh-CN" sz="1400">
                  <a:sym typeface="+mn-ea"/>
                </a:rPr>
                <a:t>:</a:t>
              </a:r>
              <a:r>
                <a:rPr lang="zh-CN" altLang="en-US" sz="1400">
                  <a:solidFill>
                    <a:srgbClr val="FF0000"/>
                  </a:solidFill>
                  <a:sym typeface="+mn-ea"/>
                </a:rPr>
                <a:t>通电</a:t>
              </a:r>
              <a:endParaRPr lang="zh-CN" altLang="en-US" sz="1400">
                <a:solidFill>
                  <a:srgbClr val="FF0000"/>
                </a:solidFill>
                <a:sym typeface="+mn-ea"/>
              </a:endParaRPr>
            </a:p>
            <a:p>
              <a:pPr algn="ctr"/>
              <a:r>
                <a:rPr lang="zh-CN" altLang="en-US" sz="1400">
                  <a:sym typeface="+mn-ea"/>
                </a:rPr>
                <a:t>可能问题</a:t>
              </a:r>
              <a:r>
                <a:rPr lang="en-US" altLang="zh-CN" sz="1400">
                  <a:sym typeface="+mn-ea"/>
                </a:rPr>
                <a:t>:</a:t>
              </a:r>
              <a:endParaRPr lang="en-US" altLang="zh-CN" sz="1400">
                <a:sym typeface="+mn-ea"/>
              </a:endParaRPr>
            </a:p>
            <a:p>
              <a:pPr algn="ctr"/>
              <a:r>
                <a:rPr lang="en-US" altLang="zh-CN" sz="1400">
                  <a:sym typeface="+mn-ea"/>
                </a:rPr>
                <a:t>1</a:t>
              </a:r>
              <a:r>
                <a:rPr lang="zh-CN" altLang="en-US" sz="1400">
                  <a:sym typeface="+mn-ea"/>
                </a:rPr>
                <a:t>、当前网络较差，操作超时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en-US" altLang="zh-CN" sz="1400">
                  <a:sym typeface="+mn-ea"/>
                </a:rPr>
                <a:t>2</a:t>
              </a:r>
              <a:r>
                <a:rPr lang="zh-CN" altLang="en-US" sz="1400">
                  <a:sym typeface="+mn-ea"/>
                </a:rPr>
                <a:t>、如需断电，可切换至本地控制，进行操作，详情请参考</a:t>
              </a:r>
              <a:r>
                <a:rPr lang="zh-CN" altLang="en-US" sz="1400" u="sng">
                  <a:sym typeface="+mn-ea"/>
                </a:rPr>
                <a:t>操作指南</a:t>
              </a:r>
              <a:endParaRPr lang="zh-CN" altLang="en-US" sz="1400" u="sng">
                <a:sym typeface="+mn-ea"/>
              </a:endParaRPr>
            </a:p>
            <a:p>
              <a:pPr algn="ctr"/>
              <a:r>
                <a:rPr lang="zh-CN" altLang="en-US" sz="1400"/>
                <a:t>注</a:t>
              </a:r>
              <a:r>
                <a:rPr lang="en-US" altLang="zh-CN" sz="1400"/>
                <a:t>:</a:t>
              </a:r>
              <a:r>
                <a:rPr lang="zh-CN" altLang="en-US" sz="1400"/>
                <a:t>线路检维修请将手动开关断开</a:t>
              </a:r>
              <a:r>
                <a:rPr lang="en-US" altLang="zh-CN" sz="1400"/>
                <a:t>,</a:t>
              </a:r>
              <a:r>
                <a:rPr lang="zh-CN" altLang="en-US" sz="1400"/>
                <a:t>并按有关安全规定操作</a:t>
              </a:r>
              <a:r>
                <a:rPr lang="en-US" altLang="zh-CN" sz="1400"/>
                <a:t>.</a:t>
              </a:r>
              <a:endParaRPr lang="zh-CN" altLang="en-US" sz="1400"/>
            </a:p>
            <a:p>
              <a:pPr algn="ctr"/>
              <a:endParaRPr lang="zh-CN" altLang="en-US" sz="1400"/>
            </a:p>
          </p:txBody>
        </p:sp>
        <p:sp>
          <p:nvSpPr>
            <p:cNvPr id="1129" name="圆角矩形 1128"/>
            <p:cNvSpPr/>
            <p:nvPr/>
          </p:nvSpPr>
          <p:spPr>
            <a:xfrm>
              <a:off x="6590" y="4464"/>
              <a:ext cx="1569" cy="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400"/>
                <a:t>知道了</a:t>
              </a:r>
              <a:r>
                <a:rPr lang="en-US" altLang="zh-CN" sz="1400"/>
                <a:t>5s</a:t>
              </a:r>
              <a:endParaRPr lang="en-US" altLang="zh-CN" sz="1400"/>
            </a:p>
          </p:txBody>
        </p:sp>
      </p:grpSp>
      <p:grpSp>
        <p:nvGrpSpPr>
          <p:cNvPr id="1131" name="组合 1130"/>
          <p:cNvGrpSpPr/>
          <p:nvPr/>
        </p:nvGrpSpPr>
        <p:grpSpPr>
          <a:xfrm>
            <a:off x="8662035" y="891540"/>
            <a:ext cx="2634615" cy="327660"/>
            <a:chOff x="4801" y="1034"/>
            <a:chExt cx="4149" cy="516"/>
          </a:xfrm>
        </p:grpSpPr>
        <p:sp>
          <p:nvSpPr>
            <p:cNvPr id="1132" name="圆角矩形 1131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1133" name="圆角矩形 1132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1134" name="圆角矩形 1133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</p:grpSp>
      <p:sp>
        <p:nvSpPr>
          <p:cNvPr id="1135" name="八角星 1134"/>
          <p:cNvSpPr/>
          <p:nvPr/>
        </p:nvSpPr>
        <p:spPr>
          <a:xfrm>
            <a:off x="11336020" y="659765"/>
            <a:ext cx="163195" cy="134620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172970" y="454025"/>
            <a:ext cx="3569970" cy="6375400"/>
            <a:chOff x="11024" y="636"/>
            <a:chExt cx="5622" cy="10040"/>
          </a:xfrm>
        </p:grpSpPr>
        <p:sp>
          <p:nvSpPr>
            <p:cNvPr id="5" name="圆角矩形 4"/>
            <p:cNvSpPr/>
            <p:nvPr/>
          </p:nvSpPr>
          <p:spPr>
            <a:xfrm>
              <a:off x="11024" y="636"/>
              <a:ext cx="5623" cy="10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230" y="806"/>
              <a:ext cx="3211" cy="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**</a:t>
              </a:r>
              <a:r>
                <a:rPr lang="zh-CN" altLang="en-US" sz="2000"/>
                <a:t>柜详情</a:t>
              </a:r>
              <a:endParaRPr lang="zh-CN" altLang="en-US" sz="20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439" y="9857"/>
              <a:ext cx="1266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首页</a:t>
              </a:r>
              <a:endParaRPr lang="zh-CN" altLang="en-US" sz="14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949" y="9857"/>
              <a:ext cx="1527" cy="5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设备</a:t>
              </a:r>
              <a:endParaRPr lang="zh-CN" altLang="en-US" sz="14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746" y="9857"/>
              <a:ext cx="1527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我的</a:t>
              </a:r>
              <a:endParaRPr lang="zh-CN" altLang="en-US" sz="1400"/>
            </a:p>
          </p:txBody>
        </p:sp>
      </p:grpSp>
      <p:sp>
        <p:nvSpPr>
          <p:cNvPr id="10" name="左箭头 9"/>
          <p:cNvSpPr/>
          <p:nvPr/>
        </p:nvSpPr>
        <p:spPr>
          <a:xfrm>
            <a:off x="2439670" y="960755"/>
            <a:ext cx="227330" cy="7556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574925" y="1431290"/>
            <a:ext cx="2837815" cy="4613910"/>
            <a:chOff x="4844" y="875"/>
            <a:chExt cx="6399" cy="9026"/>
          </a:xfrm>
        </p:grpSpPr>
        <p:grpSp>
          <p:nvGrpSpPr>
            <p:cNvPr id="12" name="组合 11"/>
            <p:cNvGrpSpPr/>
            <p:nvPr/>
          </p:nvGrpSpPr>
          <p:grpSpPr>
            <a:xfrm>
              <a:off x="4844" y="875"/>
              <a:ext cx="2130" cy="9026"/>
              <a:chOff x="7831" y="1380"/>
              <a:chExt cx="2130" cy="9026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6" name="圆角矩形 15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17" name="椭圆 16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9" name="椭圆 18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21" name="椭圆 20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23" name="椭圆 22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26" name="椭圆 25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椭圆 26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28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33" name="文本框 32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35" name="圆角矩形 34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36" name="椭圆 35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40" name="椭圆 39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42" name="椭圆 41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45" name="椭圆 44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53" name="直接连接符 52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组合 61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7" name="圆角矩形 66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6956" y="875"/>
              <a:ext cx="2130" cy="9026"/>
              <a:chOff x="7831" y="1380"/>
              <a:chExt cx="2130" cy="9026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70" name="圆角矩形 69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71" name="组合 70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72" name="圆角矩形 7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73" name="椭圆 7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75" name="椭圆 7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77" name="椭圆 7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文本框 77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79" name="椭圆 78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81" name="组合 80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82" name="椭圆 81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" name="椭圆 82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文本框 85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7" name="文本框 86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8" name="文本框 87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9" name="文本框 88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90" name="组合 89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91" name="圆角矩形 90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92" name="椭圆 91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94" name="椭圆 93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文本框 94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96" name="椭圆 95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98" name="椭圆 97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01" name="椭圆 100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文本框 104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6" name="文本框 105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7" name="文本框 106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8" name="文本框 107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3" name="组合 112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组合 117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3" name="圆角矩形 122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9113" y="875"/>
              <a:ext cx="2130" cy="9026"/>
              <a:chOff x="7831" y="1380"/>
              <a:chExt cx="2130" cy="9026"/>
            </a:xfrm>
          </p:grpSpPr>
          <p:grpSp>
            <p:nvGrpSpPr>
              <p:cNvPr id="125" name="组合 124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26" name="圆角矩形 125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27" name="组合 126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28" name="圆角矩形 127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29" name="椭圆 128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31" name="椭圆 130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" name="文本框 131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33" name="椭圆 132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35" name="椭圆 13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37" name="组合 136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椭圆 13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椭圆 13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椭圆 14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" name="文本框 14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43" name="文本框 14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44" name="文本框 14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45" name="文本框 14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146" name="组合 145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47" name="圆角矩形 146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48" name="椭圆 147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50" name="椭圆 149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52" name="椭圆 15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文本框 154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56" name="组合 15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57" name="椭圆 156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158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0" name="椭圆 159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文本框 160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63" name="文本框 162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64" name="文本框 163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65" name="直接连接符 164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9" name="组合 168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连接符 172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组合 173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9" name="圆角矩形 178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0" name="组合 179"/>
          <p:cNvGrpSpPr/>
          <p:nvPr/>
        </p:nvGrpSpPr>
        <p:grpSpPr>
          <a:xfrm>
            <a:off x="2540000" y="2392680"/>
            <a:ext cx="2792095" cy="2275840"/>
            <a:chOff x="4893" y="2579"/>
            <a:chExt cx="4403" cy="2348"/>
          </a:xfrm>
        </p:grpSpPr>
        <p:sp>
          <p:nvSpPr>
            <p:cNvPr id="181" name="圆角矩形 180"/>
            <p:cNvSpPr/>
            <p:nvPr/>
          </p:nvSpPr>
          <p:spPr>
            <a:xfrm>
              <a:off x="4893" y="2579"/>
              <a:ext cx="4403" cy="2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操作成功</a:t>
              </a:r>
              <a:r>
                <a:rPr lang="en-US" altLang="zh-CN" sz="1400">
                  <a:sym typeface="+mn-ea"/>
                </a:rPr>
                <a:t>!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zh-CN" altLang="en-US" sz="1400">
                  <a:sym typeface="+mn-ea"/>
                </a:rPr>
                <a:t>当前线路状态</a:t>
              </a:r>
              <a:r>
                <a:rPr lang="en-US" altLang="zh-CN" sz="1400">
                  <a:sym typeface="+mn-ea"/>
                </a:rPr>
                <a:t>:</a:t>
              </a:r>
              <a:r>
                <a:rPr lang="zh-CN" altLang="en-US" sz="1400">
                  <a:solidFill>
                    <a:srgbClr val="FF0000"/>
                  </a:solidFill>
                  <a:sym typeface="+mn-ea"/>
                </a:rPr>
                <a:t>通电</a:t>
              </a:r>
              <a:endParaRPr lang="zh-CN" altLang="en-US" sz="1400">
                <a:solidFill>
                  <a:srgbClr val="FF0000"/>
                </a:solidFill>
                <a:sym typeface="+mn-ea"/>
              </a:endParaRPr>
            </a:p>
            <a:p>
              <a:pPr algn="ctr"/>
              <a:r>
                <a:rPr lang="zh-CN" altLang="en-US" sz="1400">
                  <a:sym typeface="+mn-ea"/>
                </a:rPr>
                <a:t>可能问题</a:t>
              </a:r>
              <a:r>
                <a:rPr lang="en-US" altLang="zh-CN" sz="1400">
                  <a:sym typeface="+mn-ea"/>
                </a:rPr>
                <a:t>:</a:t>
              </a:r>
              <a:endParaRPr lang="en-US" altLang="zh-CN" sz="1400">
                <a:sym typeface="+mn-ea"/>
              </a:endParaRPr>
            </a:p>
            <a:p>
              <a:pPr algn="ctr"/>
              <a:r>
                <a:rPr lang="en-US" altLang="zh-CN" sz="1400">
                  <a:sym typeface="+mn-ea"/>
                </a:rPr>
                <a:t>1</a:t>
              </a:r>
              <a:r>
                <a:rPr lang="zh-CN" altLang="en-US" sz="1400">
                  <a:sym typeface="+mn-ea"/>
                </a:rPr>
                <a:t>、配电柜控制模式为本地；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en-US" altLang="zh-CN" sz="1400">
                  <a:sym typeface="+mn-ea"/>
                </a:rPr>
                <a:t>2</a:t>
              </a:r>
              <a:r>
                <a:rPr lang="zh-CN" altLang="en-US" sz="1400">
                  <a:sym typeface="+mn-ea"/>
                </a:rPr>
                <a:t>、其它问题，请联系工程师。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zh-CN" altLang="en-US" sz="1400">
                  <a:sym typeface="+mn-ea"/>
                </a:rPr>
                <a:t>注</a:t>
              </a:r>
              <a:r>
                <a:rPr lang="en-US" altLang="zh-CN" sz="1400">
                  <a:sym typeface="+mn-ea"/>
                </a:rPr>
                <a:t>:</a:t>
              </a:r>
              <a:r>
                <a:rPr lang="zh-CN" altLang="en-US" sz="1400">
                  <a:sym typeface="+mn-ea"/>
                </a:rPr>
                <a:t>线路检维修请将手动开关断开</a:t>
              </a:r>
              <a:r>
                <a:rPr lang="en-US" altLang="zh-CN" sz="1400">
                  <a:sym typeface="+mn-ea"/>
                </a:rPr>
                <a:t>,</a:t>
              </a:r>
              <a:r>
                <a:rPr lang="zh-CN" altLang="en-US" sz="1400">
                  <a:sym typeface="+mn-ea"/>
                </a:rPr>
                <a:t>并按有关安全规定操作</a:t>
              </a:r>
              <a:r>
                <a:rPr lang="en-US" altLang="zh-CN" sz="1400">
                  <a:sym typeface="+mn-ea"/>
                </a:rPr>
                <a:t>.</a:t>
              </a:r>
              <a:endParaRPr lang="zh-CN" altLang="en-US" sz="1400"/>
            </a:p>
            <a:p>
              <a:pPr algn="ctr"/>
              <a:endParaRPr lang="zh-CN" altLang="en-US" sz="1400"/>
            </a:p>
          </p:txBody>
        </p:sp>
        <p:sp>
          <p:nvSpPr>
            <p:cNvPr id="182" name="圆角矩形 181"/>
            <p:cNvSpPr/>
            <p:nvPr/>
          </p:nvSpPr>
          <p:spPr>
            <a:xfrm>
              <a:off x="6478" y="4469"/>
              <a:ext cx="1569" cy="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400"/>
                <a:t>知道了</a:t>
              </a:r>
              <a:r>
                <a:rPr lang="en-US" altLang="zh-CN" sz="1400"/>
                <a:t>5s</a:t>
              </a:r>
              <a:endParaRPr lang="en-US" altLang="zh-CN" sz="140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2626360" y="1103630"/>
            <a:ext cx="2634615" cy="327660"/>
            <a:chOff x="4801" y="1034"/>
            <a:chExt cx="4149" cy="516"/>
          </a:xfrm>
        </p:grpSpPr>
        <p:sp>
          <p:nvSpPr>
            <p:cNvPr id="184" name="圆角矩形 183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185" name="圆角矩形 184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186" name="圆角矩形 185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</p:grpSp>
      <p:sp>
        <p:nvSpPr>
          <p:cNvPr id="187" name="八角星 186"/>
          <p:cNvSpPr/>
          <p:nvPr/>
        </p:nvSpPr>
        <p:spPr>
          <a:xfrm>
            <a:off x="5300345" y="871855"/>
            <a:ext cx="163195" cy="134620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圆角矩形 187"/>
          <p:cNvSpPr/>
          <p:nvPr/>
        </p:nvSpPr>
        <p:spPr>
          <a:xfrm>
            <a:off x="397510" y="20955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断开操作异常</a:t>
            </a:r>
            <a:endParaRPr lang="zh-CN" sz="20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51" name="组合 950"/>
          <p:cNvGrpSpPr/>
          <p:nvPr/>
        </p:nvGrpSpPr>
        <p:grpSpPr>
          <a:xfrm>
            <a:off x="8208645" y="241935"/>
            <a:ext cx="3569970" cy="6375400"/>
            <a:chOff x="11024" y="636"/>
            <a:chExt cx="5622" cy="10040"/>
          </a:xfrm>
        </p:grpSpPr>
        <p:sp>
          <p:nvSpPr>
            <p:cNvPr id="952" name="圆角矩形 951"/>
            <p:cNvSpPr/>
            <p:nvPr/>
          </p:nvSpPr>
          <p:spPr>
            <a:xfrm>
              <a:off x="11024" y="636"/>
              <a:ext cx="5623" cy="10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3" name="圆角矩形 952"/>
            <p:cNvSpPr/>
            <p:nvPr/>
          </p:nvSpPr>
          <p:spPr>
            <a:xfrm>
              <a:off x="12230" y="806"/>
              <a:ext cx="3211" cy="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**</a:t>
              </a:r>
              <a:r>
                <a:rPr lang="zh-CN" altLang="en-US" sz="2000"/>
                <a:t>柜详情</a:t>
              </a:r>
              <a:endParaRPr lang="zh-CN" altLang="en-US" sz="2000"/>
            </a:p>
          </p:txBody>
        </p:sp>
        <p:sp>
          <p:nvSpPr>
            <p:cNvPr id="954" name="圆角矩形 953"/>
            <p:cNvSpPr/>
            <p:nvPr/>
          </p:nvSpPr>
          <p:spPr>
            <a:xfrm>
              <a:off x="11439" y="9857"/>
              <a:ext cx="1266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首页</a:t>
              </a:r>
              <a:endParaRPr lang="zh-CN" altLang="en-US" sz="1400"/>
            </a:p>
          </p:txBody>
        </p:sp>
        <p:sp>
          <p:nvSpPr>
            <p:cNvPr id="955" name="圆角矩形 954"/>
            <p:cNvSpPr/>
            <p:nvPr/>
          </p:nvSpPr>
          <p:spPr>
            <a:xfrm>
              <a:off x="12949" y="9857"/>
              <a:ext cx="1527" cy="5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设备</a:t>
              </a:r>
              <a:endParaRPr lang="zh-CN" altLang="en-US" sz="1400"/>
            </a:p>
          </p:txBody>
        </p:sp>
        <p:sp>
          <p:nvSpPr>
            <p:cNvPr id="956" name="圆角矩形 955"/>
            <p:cNvSpPr/>
            <p:nvPr/>
          </p:nvSpPr>
          <p:spPr>
            <a:xfrm>
              <a:off x="14746" y="9857"/>
              <a:ext cx="1527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我的</a:t>
              </a:r>
              <a:endParaRPr lang="zh-CN" altLang="en-US" sz="1400"/>
            </a:p>
          </p:txBody>
        </p:sp>
      </p:grpSp>
      <p:sp>
        <p:nvSpPr>
          <p:cNvPr id="957" name="左箭头 956"/>
          <p:cNvSpPr/>
          <p:nvPr/>
        </p:nvSpPr>
        <p:spPr>
          <a:xfrm>
            <a:off x="8475345" y="748665"/>
            <a:ext cx="227330" cy="7556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58" name="组合 957"/>
          <p:cNvGrpSpPr/>
          <p:nvPr/>
        </p:nvGrpSpPr>
        <p:grpSpPr>
          <a:xfrm>
            <a:off x="8610600" y="1219200"/>
            <a:ext cx="2837815" cy="4613910"/>
            <a:chOff x="4844" y="875"/>
            <a:chExt cx="6399" cy="9026"/>
          </a:xfrm>
        </p:grpSpPr>
        <p:grpSp>
          <p:nvGrpSpPr>
            <p:cNvPr id="959" name="组合 958"/>
            <p:cNvGrpSpPr/>
            <p:nvPr/>
          </p:nvGrpSpPr>
          <p:grpSpPr>
            <a:xfrm>
              <a:off x="4844" y="875"/>
              <a:ext cx="2130" cy="9026"/>
              <a:chOff x="7831" y="1380"/>
              <a:chExt cx="2130" cy="9026"/>
            </a:xfrm>
          </p:grpSpPr>
          <p:grpSp>
            <p:nvGrpSpPr>
              <p:cNvPr id="960" name="组合 959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961" name="圆角矩形 960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962" name="组合 961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963" name="圆角矩形 962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964" name="椭圆 963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5" name="文本框 964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966" name="椭圆 965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7" name="文本框 966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968" name="椭圆 967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9" name="文本框 968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970" name="椭圆 969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1" name="文本框 970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972" name="组合 971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973" name="椭圆 972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4" name="椭圆 973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5" name="椭圆 974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6" name="椭圆 975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7" name="文本框 976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78" name="文本框 977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79" name="文本框 978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80" name="文本框 979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981" name="组合 980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982" name="圆角矩形 98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983" name="椭圆 98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4" name="文本框 98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985" name="椭圆 98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6" name="文本框 98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987" name="椭圆 98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8" name="文本框 987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989" name="椭圆 988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0" name="文本框 989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991" name="组合 990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992" name="椭圆 991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3" name="椭圆 992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4" name="椭圆 993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5" name="椭圆 994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6" name="文本框 995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97" name="文本框 996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98" name="文本框 997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99" name="文本框 998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000" name="直接连接符 999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1" name="直接连接符 1000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2" name="直接连接符 1001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3" name="直接连接符 1002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4" name="组合 1003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05" name="直接连接符 100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6" name="直接连接符 100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直接连接符 100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直接连接符 100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9" name="组合 1008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10" name="直接连接符 1009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1" name="直接连接符 1010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直接连接符 1011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直接连接符 1012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14" name="圆角矩形 1013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5" name="组合 1014"/>
            <p:cNvGrpSpPr/>
            <p:nvPr/>
          </p:nvGrpSpPr>
          <p:grpSpPr>
            <a:xfrm>
              <a:off x="6956" y="875"/>
              <a:ext cx="2130" cy="9026"/>
              <a:chOff x="7831" y="1380"/>
              <a:chExt cx="2130" cy="9026"/>
            </a:xfrm>
          </p:grpSpPr>
          <p:grpSp>
            <p:nvGrpSpPr>
              <p:cNvPr id="1016" name="组合 1015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017" name="圆角矩形 1016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018" name="组合 1017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19" name="圆角矩形 1018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1020" name="椭圆 1019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1" name="文本框 1020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22" name="椭圆 1021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3" name="文本框 1022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24" name="椭圆 1023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5" name="文本框 1024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026" name="椭圆 1025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7" name="文本框 1026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028" name="组合 1027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029" name="椭圆 1028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0" name="椭圆 1029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1" name="椭圆 1030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2" name="椭圆 1031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3" name="文本框 1032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34" name="文本框 1033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35" name="文本框 1034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36" name="文本框 1035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1037" name="组合 1036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38" name="圆角矩形 1037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1039" name="椭圆 1038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0" name="文本框 1039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41" name="椭圆 1040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2" name="文本框 1041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43" name="椭圆 1042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4" name="文本框 1043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045" name="椭圆 104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6" name="文本框 104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047" name="组合 1046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048" name="椭圆 104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" name="椭圆 104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0" name="椭圆 104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1" name="椭圆 105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2" name="文本框 105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53" name="文本框 105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54" name="文本框 105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55" name="文本框 105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056" name="直接连接符 1055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直接连接符 1056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直接连接符 1057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直接连接符 1058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60" name="组合 1059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61" name="直接连接符 1060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2" name="直接连接符 1061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3" name="直接连接符 1062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4" name="直接连接符 1063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5" name="组合 1064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066" name="直接连接符 1065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7" name="直接连接符 1066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8" name="直接连接符 1067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9" name="直接连接符 1068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70" name="圆角矩形 1069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1" name="组合 1070"/>
            <p:cNvGrpSpPr/>
            <p:nvPr/>
          </p:nvGrpSpPr>
          <p:grpSpPr>
            <a:xfrm>
              <a:off x="9113" y="875"/>
              <a:ext cx="2130" cy="9026"/>
              <a:chOff x="7831" y="1380"/>
              <a:chExt cx="2130" cy="9026"/>
            </a:xfrm>
          </p:grpSpPr>
          <p:grpSp>
            <p:nvGrpSpPr>
              <p:cNvPr id="1072" name="组合 1071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073" name="圆角矩形 1072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074" name="组合 1073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75" name="圆角矩形 1074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076" name="椭圆 1075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7" name="文本框 1076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78" name="椭圆 1077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9" name="文本框 1078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80" name="椭圆 1079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1" name="文本框 1080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082" name="椭圆 1081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3" name="文本框 1082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084" name="组合 1083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085" name="椭圆 1084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6" name="椭圆 1085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7" name="椭圆 1086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8" name="椭圆 1087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9" name="文本框 1088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90" name="文本框 1089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91" name="文本框 1090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92" name="文本框 1091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1093" name="组合 1092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094" name="圆角矩形 1093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095" name="椭圆 1094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6" name="文本框 1095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097" name="椭圆 1096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8" name="文本框 1097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099" name="椭圆 1098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0" name="文本框 1099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101" name="椭圆 1100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2" name="文本框 1101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103" name="组合 1102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104" name="椭圆 1103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5" name="椭圆 1104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6" name="椭圆 1105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7" name="椭圆 1106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8" name="文本框 1107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09" name="文本框 1108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10" name="文本框 1109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111" name="文本框 1110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112" name="直接连接符 1111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3" name="直接连接符 1112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直接连接符 1113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5" name="直接连接符 1114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6" name="组合 1115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117" name="直接连接符 1116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8" name="直接连接符 1117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9" name="直接连接符 1118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0" name="直接连接符 1119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1" name="组合 1120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122" name="直接连接符 1121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3" name="直接连接符 1122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4" name="直接连接符 1123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5" name="直接连接符 1124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26" name="圆角矩形 1125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27" name="组合 1126"/>
          <p:cNvGrpSpPr/>
          <p:nvPr/>
        </p:nvGrpSpPr>
        <p:grpSpPr>
          <a:xfrm>
            <a:off x="8531860" y="2000885"/>
            <a:ext cx="3247390" cy="2862580"/>
            <a:chOff x="4893" y="2579"/>
            <a:chExt cx="4403" cy="2348"/>
          </a:xfrm>
        </p:grpSpPr>
        <p:sp>
          <p:nvSpPr>
            <p:cNvPr id="1128" name="圆角矩形 1127"/>
            <p:cNvSpPr/>
            <p:nvPr/>
          </p:nvSpPr>
          <p:spPr>
            <a:xfrm>
              <a:off x="4893" y="2579"/>
              <a:ext cx="4403" cy="2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操作失败</a:t>
              </a:r>
              <a:r>
                <a:rPr lang="en-US" altLang="zh-CN" sz="1400">
                  <a:sym typeface="+mn-ea"/>
                </a:rPr>
                <a:t>!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zh-CN" altLang="en-US" sz="1400">
                  <a:sym typeface="+mn-ea"/>
                </a:rPr>
                <a:t>当前线路状态</a:t>
              </a:r>
              <a:r>
                <a:rPr lang="en-US" altLang="zh-CN" sz="1400">
                  <a:sym typeface="+mn-ea"/>
                </a:rPr>
                <a:t>:</a:t>
              </a:r>
              <a:r>
                <a:rPr lang="zh-CN" altLang="en-US" sz="1400">
                  <a:solidFill>
                    <a:srgbClr val="FF0000"/>
                  </a:solidFill>
                  <a:sym typeface="+mn-ea"/>
                </a:rPr>
                <a:t>断</a:t>
              </a:r>
              <a:r>
                <a:rPr lang="zh-CN" altLang="en-US" sz="1400">
                  <a:solidFill>
                    <a:srgbClr val="FF0000"/>
                  </a:solidFill>
                  <a:sym typeface="+mn-ea"/>
                </a:rPr>
                <a:t>电</a:t>
              </a:r>
              <a:endParaRPr lang="zh-CN" altLang="en-US" sz="1400">
                <a:solidFill>
                  <a:srgbClr val="FF0000"/>
                </a:solidFill>
                <a:sym typeface="+mn-ea"/>
              </a:endParaRPr>
            </a:p>
            <a:p>
              <a:pPr algn="ctr"/>
              <a:r>
                <a:rPr lang="zh-CN" altLang="en-US" sz="1400">
                  <a:sym typeface="+mn-ea"/>
                </a:rPr>
                <a:t>可能问题</a:t>
              </a:r>
              <a:r>
                <a:rPr lang="en-US" altLang="zh-CN" sz="1400">
                  <a:sym typeface="+mn-ea"/>
                </a:rPr>
                <a:t>:</a:t>
              </a:r>
              <a:endParaRPr lang="en-US" altLang="zh-CN" sz="1400">
                <a:sym typeface="+mn-ea"/>
              </a:endParaRPr>
            </a:p>
            <a:p>
              <a:pPr algn="ctr"/>
              <a:r>
                <a:rPr lang="en-US" altLang="zh-CN" sz="1400">
                  <a:sym typeface="+mn-ea"/>
                </a:rPr>
                <a:t>1</a:t>
              </a:r>
              <a:r>
                <a:rPr lang="zh-CN" altLang="en-US" sz="1400">
                  <a:sym typeface="+mn-ea"/>
                </a:rPr>
                <a:t>、当前网络较差，操作超时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en-US" altLang="zh-CN" sz="1400">
                  <a:sym typeface="+mn-ea"/>
                </a:rPr>
                <a:t>2</a:t>
              </a:r>
              <a:r>
                <a:rPr lang="zh-CN" altLang="en-US" sz="1400">
                  <a:sym typeface="+mn-ea"/>
                </a:rPr>
                <a:t>、如需闭合，可切换至本地控制，进行操作，详情请参考</a:t>
              </a:r>
              <a:r>
                <a:rPr lang="zh-CN" altLang="en-US" sz="1400" u="sng">
                  <a:sym typeface="+mn-ea"/>
                </a:rPr>
                <a:t>操作指南</a:t>
              </a:r>
              <a:endParaRPr lang="zh-CN" altLang="en-US" sz="1400" u="sng">
                <a:sym typeface="+mn-ea"/>
              </a:endParaRPr>
            </a:p>
            <a:p>
              <a:pPr algn="ctr"/>
              <a:r>
                <a:rPr lang="zh-CN" altLang="en-US" sz="1400"/>
                <a:t>注</a:t>
              </a:r>
              <a:r>
                <a:rPr lang="en-US" altLang="zh-CN" sz="1400"/>
                <a:t>:</a:t>
              </a:r>
              <a:r>
                <a:rPr lang="zh-CN" altLang="en-US" sz="1400"/>
                <a:t>线路检维修请将手动开关断开</a:t>
              </a:r>
              <a:r>
                <a:rPr lang="en-US" altLang="zh-CN" sz="1400"/>
                <a:t>,</a:t>
              </a:r>
              <a:r>
                <a:rPr lang="zh-CN" altLang="en-US" sz="1400"/>
                <a:t>并按有关安全规定操作</a:t>
              </a:r>
              <a:r>
                <a:rPr lang="en-US" altLang="zh-CN" sz="1400"/>
                <a:t>.</a:t>
              </a:r>
              <a:endParaRPr lang="zh-CN" altLang="en-US" sz="1400"/>
            </a:p>
            <a:p>
              <a:pPr algn="ctr"/>
              <a:endParaRPr lang="zh-CN" altLang="en-US" sz="1400"/>
            </a:p>
          </p:txBody>
        </p:sp>
        <p:sp>
          <p:nvSpPr>
            <p:cNvPr id="1129" name="圆角矩形 1128"/>
            <p:cNvSpPr/>
            <p:nvPr/>
          </p:nvSpPr>
          <p:spPr>
            <a:xfrm>
              <a:off x="6590" y="4464"/>
              <a:ext cx="1569" cy="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400"/>
                <a:t>知道了</a:t>
              </a:r>
              <a:r>
                <a:rPr lang="en-US" altLang="zh-CN" sz="1400"/>
                <a:t>5s</a:t>
              </a:r>
              <a:endParaRPr lang="en-US" altLang="zh-CN" sz="1400"/>
            </a:p>
          </p:txBody>
        </p:sp>
      </p:grpSp>
      <p:grpSp>
        <p:nvGrpSpPr>
          <p:cNvPr id="1131" name="组合 1130"/>
          <p:cNvGrpSpPr/>
          <p:nvPr/>
        </p:nvGrpSpPr>
        <p:grpSpPr>
          <a:xfrm>
            <a:off x="8662035" y="891540"/>
            <a:ext cx="2634615" cy="327660"/>
            <a:chOff x="4801" y="1034"/>
            <a:chExt cx="4149" cy="516"/>
          </a:xfrm>
        </p:grpSpPr>
        <p:sp>
          <p:nvSpPr>
            <p:cNvPr id="1132" name="圆角矩形 1131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1133" name="圆角矩形 1132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1134" name="圆角矩形 1133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</p:grpSp>
      <p:sp>
        <p:nvSpPr>
          <p:cNvPr id="1135" name="八角星 1134"/>
          <p:cNvSpPr/>
          <p:nvPr/>
        </p:nvSpPr>
        <p:spPr>
          <a:xfrm>
            <a:off x="11336020" y="659765"/>
            <a:ext cx="163195" cy="134620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172970" y="454025"/>
            <a:ext cx="3569970" cy="6375400"/>
            <a:chOff x="11024" y="636"/>
            <a:chExt cx="5622" cy="10040"/>
          </a:xfrm>
        </p:grpSpPr>
        <p:sp>
          <p:nvSpPr>
            <p:cNvPr id="5" name="圆角矩形 4"/>
            <p:cNvSpPr/>
            <p:nvPr/>
          </p:nvSpPr>
          <p:spPr>
            <a:xfrm>
              <a:off x="11024" y="636"/>
              <a:ext cx="5623" cy="10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230" y="806"/>
              <a:ext cx="3211" cy="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**</a:t>
              </a:r>
              <a:r>
                <a:rPr lang="zh-CN" altLang="en-US" sz="2000"/>
                <a:t>柜详情</a:t>
              </a:r>
              <a:endParaRPr lang="zh-CN" altLang="en-US" sz="20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439" y="9857"/>
              <a:ext cx="1266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首页</a:t>
              </a:r>
              <a:endParaRPr lang="zh-CN" altLang="en-US" sz="14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949" y="9857"/>
              <a:ext cx="1527" cy="5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设备</a:t>
              </a:r>
              <a:endParaRPr lang="zh-CN" altLang="en-US" sz="14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746" y="9857"/>
              <a:ext cx="1527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我的</a:t>
              </a:r>
              <a:endParaRPr lang="zh-CN" altLang="en-US" sz="1400"/>
            </a:p>
          </p:txBody>
        </p:sp>
      </p:grpSp>
      <p:sp>
        <p:nvSpPr>
          <p:cNvPr id="10" name="左箭头 9"/>
          <p:cNvSpPr/>
          <p:nvPr/>
        </p:nvSpPr>
        <p:spPr>
          <a:xfrm>
            <a:off x="2439670" y="960755"/>
            <a:ext cx="227330" cy="7556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574925" y="1431290"/>
            <a:ext cx="2837815" cy="4613910"/>
            <a:chOff x="4844" y="875"/>
            <a:chExt cx="6399" cy="9026"/>
          </a:xfrm>
        </p:grpSpPr>
        <p:grpSp>
          <p:nvGrpSpPr>
            <p:cNvPr id="12" name="组合 11"/>
            <p:cNvGrpSpPr/>
            <p:nvPr/>
          </p:nvGrpSpPr>
          <p:grpSpPr>
            <a:xfrm>
              <a:off x="4844" y="875"/>
              <a:ext cx="2130" cy="9026"/>
              <a:chOff x="7831" y="1380"/>
              <a:chExt cx="2130" cy="9026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6" name="圆角矩形 15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17" name="椭圆 16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9" name="椭圆 18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21" name="椭圆 20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23" name="椭圆 22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26" name="椭圆 25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椭圆 26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28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33" name="文本框 32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35" name="圆角矩形 34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36" name="椭圆 35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40" name="椭圆 39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42" name="椭圆 41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45" name="椭圆 44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53" name="直接连接符 52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组合 61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7" name="圆角矩形 66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6956" y="875"/>
              <a:ext cx="2130" cy="9026"/>
              <a:chOff x="7831" y="1380"/>
              <a:chExt cx="2130" cy="9026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70" name="圆角矩形 69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71" name="组合 70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72" name="圆角矩形 7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73" name="椭圆 7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75" name="椭圆 7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77" name="椭圆 7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文本框 77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79" name="椭圆 78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81" name="组合 80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82" name="椭圆 81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" name="椭圆 82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文本框 85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7" name="文本框 86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8" name="文本框 87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9" name="文本框 88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90" name="组合 89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91" name="圆角矩形 90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92" name="椭圆 91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94" name="椭圆 93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文本框 94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96" name="椭圆 95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98" name="椭圆 97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01" name="椭圆 100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文本框 104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6" name="文本框 105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7" name="文本框 106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8" name="文本框 107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3" name="组合 112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组合 117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3" name="圆角矩形 122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9113" y="875"/>
              <a:ext cx="2130" cy="9026"/>
              <a:chOff x="7831" y="1380"/>
              <a:chExt cx="2130" cy="9026"/>
            </a:xfrm>
          </p:grpSpPr>
          <p:grpSp>
            <p:nvGrpSpPr>
              <p:cNvPr id="125" name="组合 124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26" name="圆角矩形 125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27" name="组合 126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28" name="圆角矩形 127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29" name="椭圆 128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31" name="椭圆 130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" name="文本框 131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33" name="椭圆 132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35" name="椭圆 13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37" name="组合 136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椭圆 13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椭圆 13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椭圆 14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" name="文本框 14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43" name="文本框 14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44" name="文本框 14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45" name="文本框 14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146" name="组合 145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147" name="圆角矩形 146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148" name="椭圆 147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50" name="椭圆 149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52" name="椭圆 15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文本框 154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56" name="组合 15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57" name="椭圆 156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158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0" name="椭圆 159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文本框 160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63" name="文本框 162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64" name="文本框 163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165" name="直接连接符 164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9" name="组合 168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连接符 172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组合 173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9" name="圆角矩形 178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0" name="组合 179"/>
          <p:cNvGrpSpPr/>
          <p:nvPr/>
        </p:nvGrpSpPr>
        <p:grpSpPr>
          <a:xfrm>
            <a:off x="2540000" y="2392680"/>
            <a:ext cx="2792095" cy="2415540"/>
            <a:chOff x="4893" y="2579"/>
            <a:chExt cx="4403" cy="2348"/>
          </a:xfrm>
        </p:grpSpPr>
        <p:sp>
          <p:nvSpPr>
            <p:cNvPr id="181" name="圆角矩形 180"/>
            <p:cNvSpPr/>
            <p:nvPr/>
          </p:nvSpPr>
          <p:spPr>
            <a:xfrm>
              <a:off x="4893" y="2579"/>
              <a:ext cx="4403" cy="2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操作成功</a:t>
              </a:r>
              <a:r>
                <a:rPr lang="en-US" altLang="zh-CN" sz="1400">
                  <a:sym typeface="+mn-ea"/>
                </a:rPr>
                <a:t>!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zh-CN" altLang="en-US" sz="1400">
                  <a:sym typeface="+mn-ea"/>
                </a:rPr>
                <a:t>当前线路状态</a:t>
              </a:r>
              <a:r>
                <a:rPr lang="en-US" altLang="zh-CN" sz="1400">
                  <a:sym typeface="+mn-ea"/>
                </a:rPr>
                <a:t>:</a:t>
              </a:r>
              <a:r>
                <a:rPr lang="zh-CN" altLang="en-US" sz="1400">
                  <a:solidFill>
                    <a:srgbClr val="FF0000"/>
                  </a:solidFill>
                  <a:sym typeface="+mn-ea"/>
                </a:rPr>
                <a:t>断</a:t>
              </a:r>
              <a:r>
                <a:rPr lang="zh-CN" altLang="en-US" sz="1400">
                  <a:solidFill>
                    <a:srgbClr val="FF0000"/>
                  </a:solidFill>
                  <a:sym typeface="+mn-ea"/>
                </a:rPr>
                <a:t>电</a:t>
              </a:r>
              <a:endParaRPr lang="zh-CN" altLang="en-US" sz="1400">
                <a:solidFill>
                  <a:srgbClr val="FF0000"/>
                </a:solidFill>
                <a:sym typeface="+mn-ea"/>
              </a:endParaRPr>
            </a:p>
            <a:p>
              <a:pPr algn="ctr"/>
              <a:r>
                <a:rPr lang="zh-CN" altLang="en-US" sz="1400">
                  <a:sym typeface="+mn-ea"/>
                </a:rPr>
                <a:t>可能问题</a:t>
              </a:r>
              <a:r>
                <a:rPr lang="en-US" altLang="zh-CN" sz="1400">
                  <a:sym typeface="+mn-ea"/>
                </a:rPr>
                <a:t>:</a:t>
              </a:r>
              <a:endParaRPr lang="en-US" altLang="zh-CN" sz="1400">
                <a:sym typeface="+mn-ea"/>
              </a:endParaRPr>
            </a:p>
            <a:p>
              <a:pPr algn="ctr"/>
              <a:r>
                <a:rPr lang="en-US" altLang="zh-CN" sz="1400">
                  <a:sym typeface="+mn-ea"/>
                </a:rPr>
                <a:t>1</a:t>
              </a:r>
              <a:r>
                <a:rPr lang="zh-CN" altLang="en-US" sz="1400">
                  <a:sym typeface="+mn-ea"/>
                </a:rPr>
                <a:t>、配电柜手动断路器没闭合；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en-US" altLang="zh-CN" sz="1400">
                  <a:sym typeface="+mn-ea"/>
                </a:rPr>
                <a:t>2</a:t>
              </a:r>
              <a:r>
                <a:rPr lang="zh-CN" altLang="en-US" sz="1400">
                  <a:sym typeface="+mn-ea"/>
                </a:rPr>
                <a:t>、配电柜控制模式为本地；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en-US" altLang="zh-CN" sz="1400">
                  <a:sym typeface="+mn-ea"/>
                </a:rPr>
                <a:t>3</a:t>
              </a:r>
              <a:r>
                <a:rPr lang="zh-CN" altLang="en-US" sz="1400">
                  <a:sym typeface="+mn-ea"/>
                </a:rPr>
                <a:t>、其它问题，请联系工程师。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zh-CN" altLang="en-US" sz="1400">
                  <a:sym typeface="+mn-ea"/>
                </a:rPr>
                <a:t>注</a:t>
              </a:r>
              <a:r>
                <a:rPr lang="en-US" altLang="zh-CN" sz="1400">
                  <a:sym typeface="+mn-ea"/>
                </a:rPr>
                <a:t>:</a:t>
              </a:r>
              <a:r>
                <a:rPr lang="zh-CN" altLang="en-US" sz="1400">
                  <a:sym typeface="+mn-ea"/>
                </a:rPr>
                <a:t>线路检维修请将手动开关断开</a:t>
              </a:r>
              <a:r>
                <a:rPr lang="en-US" altLang="zh-CN" sz="1400">
                  <a:sym typeface="+mn-ea"/>
                </a:rPr>
                <a:t>,</a:t>
              </a:r>
              <a:r>
                <a:rPr lang="zh-CN" altLang="en-US" sz="1400">
                  <a:sym typeface="+mn-ea"/>
                </a:rPr>
                <a:t>并按有关安全规定操作</a:t>
              </a:r>
              <a:r>
                <a:rPr lang="en-US" altLang="zh-CN" sz="1400">
                  <a:sym typeface="+mn-ea"/>
                </a:rPr>
                <a:t>.</a:t>
              </a:r>
              <a:endParaRPr lang="zh-CN" altLang="en-US" sz="1400"/>
            </a:p>
            <a:p>
              <a:pPr algn="ctr"/>
              <a:endParaRPr lang="zh-CN" altLang="en-US" sz="1400"/>
            </a:p>
          </p:txBody>
        </p:sp>
        <p:sp>
          <p:nvSpPr>
            <p:cNvPr id="182" name="圆角矩形 181"/>
            <p:cNvSpPr/>
            <p:nvPr/>
          </p:nvSpPr>
          <p:spPr>
            <a:xfrm>
              <a:off x="6478" y="4469"/>
              <a:ext cx="1569" cy="41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400"/>
                <a:t>知道了</a:t>
              </a:r>
              <a:r>
                <a:rPr lang="en-US" altLang="zh-CN" sz="1400"/>
                <a:t>5s</a:t>
              </a:r>
              <a:endParaRPr lang="en-US" altLang="zh-CN" sz="140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2626360" y="1103630"/>
            <a:ext cx="2634615" cy="327660"/>
            <a:chOff x="4801" y="1034"/>
            <a:chExt cx="4149" cy="516"/>
          </a:xfrm>
        </p:grpSpPr>
        <p:sp>
          <p:nvSpPr>
            <p:cNvPr id="184" name="圆角矩形 183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185" name="圆角矩形 184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186" name="圆角矩形 185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</p:grpSp>
      <p:sp>
        <p:nvSpPr>
          <p:cNvPr id="187" name="八角星 186"/>
          <p:cNvSpPr/>
          <p:nvPr/>
        </p:nvSpPr>
        <p:spPr>
          <a:xfrm>
            <a:off x="5300345" y="871855"/>
            <a:ext cx="163195" cy="134620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圆角矩形 187"/>
          <p:cNvSpPr/>
          <p:nvPr/>
        </p:nvSpPr>
        <p:spPr>
          <a:xfrm>
            <a:off x="397510" y="20955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闭合操作异常</a:t>
            </a:r>
            <a:endParaRPr lang="zh-CN" sz="20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" name="圆角矩形 187"/>
          <p:cNvSpPr/>
          <p:nvPr/>
        </p:nvSpPr>
        <p:spPr>
          <a:xfrm>
            <a:off x="110490" y="42545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我的</a:t>
            </a:r>
            <a:endParaRPr lang="zh-CN" sz="2000"/>
          </a:p>
        </p:txBody>
      </p:sp>
      <p:grpSp>
        <p:nvGrpSpPr>
          <p:cNvPr id="44" name="组合 43"/>
          <p:cNvGrpSpPr/>
          <p:nvPr/>
        </p:nvGrpSpPr>
        <p:grpSpPr>
          <a:xfrm>
            <a:off x="351155" y="1245870"/>
            <a:ext cx="2294663" cy="4536257"/>
            <a:chOff x="538" y="765"/>
            <a:chExt cx="5623" cy="10041"/>
          </a:xfrm>
        </p:grpSpPr>
        <p:grpSp>
          <p:nvGrpSpPr>
            <p:cNvPr id="951" name="组合 950"/>
            <p:cNvGrpSpPr/>
            <p:nvPr/>
          </p:nvGrpSpPr>
          <p:grpSpPr>
            <a:xfrm>
              <a:off x="538" y="765"/>
              <a:ext cx="5623" cy="10041"/>
              <a:chOff x="11024" y="636"/>
              <a:chExt cx="5623" cy="10041"/>
            </a:xfrm>
          </p:grpSpPr>
          <p:sp>
            <p:nvSpPr>
              <p:cNvPr id="952" name="圆角矩形 951"/>
              <p:cNvSpPr/>
              <p:nvPr/>
            </p:nvSpPr>
            <p:spPr>
              <a:xfrm>
                <a:off x="11024" y="636"/>
                <a:ext cx="5623" cy="100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4" name="圆角矩形 953"/>
              <p:cNvSpPr/>
              <p:nvPr/>
            </p:nvSpPr>
            <p:spPr>
              <a:xfrm>
                <a:off x="11439" y="9857"/>
                <a:ext cx="1266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首页</a:t>
                </a:r>
                <a:endParaRPr lang="zh-CN" altLang="en-US" sz="1200"/>
              </a:p>
            </p:txBody>
          </p:sp>
          <p:sp>
            <p:nvSpPr>
              <p:cNvPr id="955" name="圆角矩形 954"/>
              <p:cNvSpPr/>
              <p:nvPr/>
            </p:nvSpPr>
            <p:spPr>
              <a:xfrm>
                <a:off x="12949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设备</a:t>
                </a:r>
                <a:endParaRPr lang="zh-CN" altLang="en-US" sz="1200"/>
              </a:p>
            </p:txBody>
          </p:sp>
          <p:sp>
            <p:nvSpPr>
              <p:cNvPr id="956" name="圆角矩形 955"/>
              <p:cNvSpPr/>
              <p:nvPr/>
            </p:nvSpPr>
            <p:spPr>
              <a:xfrm>
                <a:off x="14746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我的</a:t>
                </a:r>
                <a:endParaRPr lang="zh-CN" altLang="en-US" sz="1200"/>
              </a:p>
            </p:txBody>
          </p:sp>
        </p:grpSp>
        <p:pic>
          <p:nvPicPr>
            <p:cNvPr id="190" name="图片 189"/>
            <p:cNvPicPr>
              <a:picLocks noChangeAspect="1"/>
            </p:cNvPicPr>
            <p:nvPr/>
          </p:nvPicPr>
          <p:blipFill>
            <a:blip r:embed="rId1"/>
            <a:srcRect r="1276" b="82569"/>
            <a:stretch>
              <a:fillRect/>
            </a:stretch>
          </p:blipFill>
          <p:spPr>
            <a:xfrm>
              <a:off x="837" y="1150"/>
              <a:ext cx="4950" cy="1407"/>
            </a:xfrm>
            <a:prstGeom prst="rect">
              <a:avLst/>
            </a:prstGeom>
          </p:spPr>
        </p:pic>
        <p:sp>
          <p:nvSpPr>
            <p:cNvPr id="191" name="文本框 190"/>
            <p:cNvSpPr txBox="1"/>
            <p:nvPr/>
          </p:nvSpPr>
          <p:spPr>
            <a:xfrm>
              <a:off x="1770" y="2171"/>
              <a:ext cx="3815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杭州金峰电器有限公司</a:t>
              </a:r>
              <a:endParaRPr lang="zh-CN" altLang="en-US" sz="80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1770" y="1594"/>
              <a:ext cx="1568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管理员</a:t>
              </a:r>
              <a:endParaRPr lang="zh-CN" altLang="en-US" sz="800"/>
            </a:p>
          </p:txBody>
        </p:sp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" y="3610"/>
              <a:ext cx="720" cy="525"/>
            </a:xfrm>
            <a:prstGeom prst="rect">
              <a:avLst/>
            </a:prstGeom>
          </p:spPr>
        </p:pic>
        <p:pic>
          <p:nvPicPr>
            <p:cNvPr id="195" name="图片 1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" y="5070"/>
              <a:ext cx="836" cy="921"/>
            </a:xfrm>
            <a:prstGeom prst="rect">
              <a:avLst/>
            </a:prstGeom>
          </p:spPr>
        </p:pic>
        <p:sp>
          <p:nvSpPr>
            <p:cNvPr id="196" name="文本框 195"/>
            <p:cNvSpPr txBox="1"/>
            <p:nvPr/>
          </p:nvSpPr>
          <p:spPr>
            <a:xfrm>
              <a:off x="837" y="4135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月度报表</a:t>
              </a:r>
              <a:endParaRPr lang="zh-CN" altLang="en-US" sz="800"/>
            </a:p>
          </p:txBody>
        </p:sp>
        <p:pic>
          <p:nvPicPr>
            <p:cNvPr id="197" name="图片 1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3" y="3658"/>
              <a:ext cx="561" cy="524"/>
            </a:xfrm>
            <a:prstGeom prst="rect">
              <a:avLst/>
            </a:prstGeom>
          </p:spPr>
        </p:pic>
        <p:sp>
          <p:nvSpPr>
            <p:cNvPr id="198" name="文本框 197"/>
            <p:cNvSpPr txBox="1"/>
            <p:nvPr/>
          </p:nvSpPr>
          <p:spPr>
            <a:xfrm>
              <a:off x="2330" y="4122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告警信息</a:t>
              </a:r>
              <a:endParaRPr lang="zh-CN" altLang="en-US" sz="800"/>
            </a:p>
          </p:txBody>
        </p:sp>
        <p:pic>
          <p:nvPicPr>
            <p:cNvPr id="199" name="图片 19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" y="5070"/>
              <a:ext cx="650" cy="567"/>
            </a:xfrm>
            <a:prstGeom prst="rect">
              <a:avLst/>
            </a:prstGeom>
          </p:spPr>
        </p:pic>
        <p:sp>
          <p:nvSpPr>
            <p:cNvPr id="200" name="文本框 199"/>
            <p:cNvSpPr txBox="1"/>
            <p:nvPr/>
          </p:nvSpPr>
          <p:spPr>
            <a:xfrm>
              <a:off x="3671" y="4182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设备管理</a:t>
              </a:r>
              <a:endParaRPr lang="zh-CN" altLang="en-US" sz="800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865" y="5637"/>
              <a:ext cx="131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权限管理</a:t>
              </a:r>
              <a:endParaRPr lang="zh-CN" altLang="en-US" sz="800"/>
            </a:p>
          </p:txBody>
        </p:sp>
        <p:pic>
          <p:nvPicPr>
            <p:cNvPr id="202" name="图片 2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5" y="3633"/>
              <a:ext cx="571" cy="549"/>
            </a:xfrm>
            <a:prstGeom prst="rect">
              <a:avLst/>
            </a:prstGeom>
          </p:spPr>
        </p:pic>
        <p:sp>
          <p:nvSpPr>
            <p:cNvPr id="203" name="文本框 202"/>
            <p:cNvSpPr txBox="1"/>
            <p:nvPr/>
          </p:nvSpPr>
          <p:spPr>
            <a:xfrm>
              <a:off x="2406" y="5637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用户管理</a:t>
              </a:r>
              <a:endParaRPr lang="zh-CN" altLang="en-US" sz="800"/>
            </a:p>
          </p:txBody>
        </p:sp>
        <p:pic>
          <p:nvPicPr>
            <p:cNvPr id="205" name="图片 2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5" y="4987"/>
              <a:ext cx="636" cy="650"/>
            </a:xfrm>
            <a:prstGeom prst="rect">
              <a:avLst/>
            </a:prstGeom>
          </p:spPr>
        </p:pic>
        <p:sp>
          <p:nvSpPr>
            <p:cNvPr id="206" name="文本框 205"/>
            <p:cNvSpPr txBox="1"/>
            <p:nvPr/>
          </p:nvSpPr>
          <p:spPr>
            <a:xfrm>
              <a:off x="4726" y="4207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信息推送</a:t>
              </a:r>
              <a:endParaRPr lang="zh-CN" altLang="en-US" sz="800"/>
            </a:p>
          </p:txBody>
        </p:sp>
        <p:pic>
          <p:nvPicPr>
            <p:cNvPr id="208" name="图片 207"/>
            <p:cNvPicPr>
              <a:picLocks noChangeAspect="1"/>
            </p:cNvPicPr>
            <p:nvPr/>
          </p:nvPicPr>
          <p:blipFill>
            <a:blip r:embed="rId8"/>
            <a:srcRect t="-22651" r="16327" b="-22651"/>
            <a:stretch>
              <a:fillRect/>
            </a:stretch>
          </p:blipFill>
          <p:spPr>
            <a:xfrm>
              <a:off x="4969" y="3427"/>
              <a:ext cx="615" cy="926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>
            <a:off x="2801620" y="1245870"/>
            <a:ext cx="2294663" cy="4536257"/>
            <a:chOff x="538" y="765"/>
            <a:chExt cx="5623" cy="10041"/>
          </a:xfrm>
        </p:grpSpPr>
        <p:grpSp>
          <p:nvGrpSpPr>
            <p:cNvPr id="46" name="组合 45"/>
            <p:cNvGrpSpPr/>
            <p:nvPr/>
          </p:nvGrpSpPr>
          <p:grpSpPr>
            <a:xfrm>
              <a:off x="538" y="765"/>
              <a:ext cx="5623" cy="10041"/>
              <a:chOff x="11024" y="636"/>
              <a:chExt cx="5623" cy="10041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11024" y="636"/>
                <a:ext cx="5623" cy="100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11439" y="9857"/>
                <a:ext cx="1266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首页</a:t>
                </a:r>
                <a:endParaRPr lang="zh-CN" altLang="en-US" sz="1200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12949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设备</a:t>
                </a:r>
                <a:endParaRPr lang="zh-CN" altLang="en-US" sz="1200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14746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我的</a:t>
                </a:r>
                <a:endParaRPr lang="zh-CN" altLang="en-US" sz="1200"/>
              </a:p>
            </p:txBody>
          </p:sp>
        </p:grp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"/>
            <a:srcRect r="1276" b="82569"/>
            <a:stretch>
              <a:fillRect/>
            </a:stretch>
          </p:blipFill>
          <p:spPr>
            <a:xfrm>
              <a:off x="837" y="1150"/>
              <a:ext cx="4950" cy="1407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1770" y="2171"/>
              <a:ext cx="3815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杭州金峰电器有限公司</a:t>
              </a:r>
              <a:endParaRPr lang="zh-CN" altLang="en-US" sz="80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770" y="1594"/>
              <a:ext cx="1568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运维</a:t>
              </a:r>
              <a:endParaRPr lang="zh-CN" altLang="en-US" sz="800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" y="3610"/>
              <a:ext cx="720" cy="525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" y="5070"/>
              <a:ext cx="836" cy="921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837" y="4135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月度报表</a:t>
              </a:r>
              <a:endParaRPr lang="zh-CN" altLang="en-US" sz="800"/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3" y="3658"/>
              <a:ext cx="561" cy="524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2330" y="4122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告警信息</a:t>
              </a:r>
              <a:endParaRPr lang="zh-CN" altLang="en-US" sz="800"/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" y="5070"/>
              <a:ext cx="650" cy="567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3671" y="4182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设备管理</a:t>
              </a:r>
              <a:endParaRPr lang="zh-CN" altLang="en-US" sz="80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65" y="5637"/>
              <a:ext cx="1466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权限管理</a:t>
              </a:r>
              <a:endParaRPr lang="zh-CN" altLang="en-US" sz="800"/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5" y="3633"/>
              <a:ext cx="571" cy="549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4726" y="4207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信息推送</a:t>
              </a:r>
              <a:endParaRPr lang="zh-CN" altLang="en-US" sz="800"/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8"/>
            <a:srcRect t="-22651" r="16327" b="-22651"/>
            <a:stretch>
              <a:fillRect/>
            </a:stretch>
          </p:blipFill>
          <p:spPr>
            <a:xfrm>
              <a:off x="4969" y="3427"/>
              <a:ext cx="615" cy="926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5390515" y="1245870"/>
            <a:ext cx="2294663" cy="4536257"/>
            <a:chOff x="538" y="765"/>
            <a:chExt cx="5623" cy="10041"/>
          </a:xfrm>
        </p:grpSpPr>
        <p:grpSp>
          <p:nvGrpSpPr>
            <p:cNvPr id="68" name="组合 67"/>
            <p:cNvGrpSpPr/>
            <p:nvPr/>
          </p:nvGrpSpPr>
          <p:grpSpPr>
            <a:xfrm>
              <a:off x="538" y="765"/>
              <a:ext cx="5623" cy="10041"/>
              <a:chOff x="11024" y="636"/>
              <a:chExt cx="5623" cy="10041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11024" y="636"/>
                <a:ext cx="5623" cy="100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11439" y="9857"/>
                <a:ext cx="1266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首页</a:t>
                </a:r>
                <a:endParaRPr lang="zh-CN" altLang="en-US" sz="1200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12949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设备</a:t>
                </a:r>
                <a:endParaRPr lang="zh-CN" altLang="en-US" sz="1200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14746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我的</a:t>
                </a:r>
                <a:endParaRPr lang="zh-CN" altLang="en-US" sz="1200"/>
              </a:p>
            </p:txBody>
          </p:sp>
        </p:grpSp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1"/>
            <a:srcRect r="1276" b="82569"/>
            <a:stretch>
              <a:fillRect/>
            </a:stretch>
          </p:blipFill>
          <p:spPr>
            <a:xfrm>
              <a:off x="837" y="1150"/>
              <a:ext cx="4950" cy="1407"/>
            </a:xfrm>
            <a:prstGeom prst="rect">
              <a:avLst/>
            </a:prstGeom>
          </p:spPr>
        </p:pic>
        <p:sp>
          <p:nvSpPr>
            <p:cNvPr id="74" name="文本框 73"/>
            <p:cNvSpPr txBox="1"/>
            <p:nvPr/>
          </p:nvSpPr>
          <p:spPr>
            <a:xfrm>
              <a:off x="1770" y="2171"/>
              <a:ext cx="3815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杭州金峰电器有限公司</a:t>
              </a:r>
              <a:endParaRPr lang="zh-CN" altLang="en-US" sz="80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770" y="1594"/>
              <a:ext cx="1568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普通用户</a:t>
              </a:r>
              <a:endParaRPr lang="zh-CN" altLang="en-US" sz="800"/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" y="3610"/>
              <a:ext cx="720" cy="525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" y="5070"/>
              <a:ext cx="836" cy="921"/>
            </a:xfrm>
            <a:prstGeom prst="rect">
              <a:avLst/>
            </a:prstGeom>
          </p:spPr>
        </p:pic>
        <p:sp>
          <p:nvSpPr>
            <p:cNvPr id="78" name="文本框 77"/>
            <p:cNvSpPr txBox="1"/>
            <p:nvPr/>
          </p:nvSpPr>
          <p:spPr>
            <a:xfrm>
              <a:off x="837" y="4135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月度报表</a:t>
              </a:r>
              <a:endParaRPr lang="zh-CN" altLang="en-US" sz="800"/>
            </a:p>
          </p:txBody>
        </p: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3" y="3658"/>
              <a:ext cx="561" cy="524"/>
            </a:xfrm>
            <a:prstGeom prst="rect">
              <a:avLst/>
            </a:prstGeom>
          </p:spPr>
        </p:pic>
        <p:sp>
          <p:nvSpPr>
            <p:cNvPr id="80" name="文本框 79"/>
            <p:cNvSpPr txBox="1"/>
            <p:nvPr/>
          </p:nvSpPr>
          <p:spPr>
            <a:xfrm>
              <a:off x="2330" y="4122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告警信息</a:t>
              </a:r>
              <a:endParaRPr lang="zh-CN" altLang="en-US" sz="800"/>
            </a:p>
          </p:txBody>
        </p: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" y="5070"/>
              <a:ext cx="650" cy="567"/>
            </a:xfrm>
            <a:prstGeom prst="rect">
              <a:avLst/>
            </a:prstGeom>
          </p:spPr>
        </p:pic>
        <p:sp>
          <p:nvSpPr>
            <p:cNvPr id="83" name="文本框 82"/>
            <p:cNvSpPr txBox="1"/>
            <p:nvPr/>
          </p:nvSpPr>
          <p:spPr>
            <a:xfrm>
              <a:off x="865" y="5637"/>
              <a:ext cx="131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权限管理</a:t>
              </a:r>
              <a:endParaRPr lang="zh-CN" altLang="en-US" sz="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726" y="4207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信息推送</a:t>
              </a:r>
              <a:endParaRPr lang="zh-CN" altLang="en-US" sz="800"/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8"/>
            <a:srcRect t="-22651" r="16327" b="-22651"/>
            <a:stretch>
              <a:fillRect/>
            </a:stretch>
          </p:blipFill>
          <p:spPr>
            <a:xfrm>
              <a:off x="4969" y="3427"/>
              <a:ext cx="615" cy="926"/>
            </a:xfrm>
            <a:prstGeom prst="rect">
              <a:avLst/>
            </a:prstGeom>
          </p:spPr>
        </p:pic>
      </p:grpSp>
      <p:grpSp>
        <p:nvGrpSpPr>
          <p:cNvPr id="89" name="组合 88"/>
          <p:cNvGrpSpPr/>
          <p:nvPr/>
        </p:nvGrpSpPr>
        <p:grpSpPr>
          <a:xfrm>
            <a:off x="8167370" y="1245870"/>
            <a:ext cx="2294663" cy="4536257"/>
            <a:chOff x="538" y="765"/>
            <a:chExt cx="5623" cy="10041"/>
          </a:xfrm>
        </p:grpSpPr>
        <p:grpSp>
          <p:nvGrpSpPr>
            <p:cNvPr id="90" name="组合 89"/>
            <p:cNvGrpSpPr/>
            <p:nvPr/>
          </p:nvGrpSpPr>
          <p:grpSpPr>
            <a:xfrm>
              <a:off x="538" y="765"/>
              <a:ext cx="5623" cy="10041"/>
              <a:chOff x="11024" y="636"/>
              <a:chExt cx="5623" cy="10041"/>
            </a:xfrm>
          </p:grpSpPr>
          <p:sp>
            <p:nvSpPr>
              <p:cNvPr id="91" name="圆角矩形 90"/>
              <p:cNvSpPr/>
              <p:nvPr/>
            </p:nvSpPr>
            <p:spPr>
              <a:xfrm>
                <a:off x="11024" y="636"/>
                <a:ext cx="5623" cy="100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11439" y="9857"/>
                <a:ext cx="1266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首页</a:t>
                </a:r>
                <a:endParaRPr lang="zh-CN" altLang="en-US" sz="1200"/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12949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设备</a:t>
                </a:r>
                <a:endParaRPr lang="zh-CN" altLang="en-US" sz="1200"/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14746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我的</a:t>
                </a:r>
                <a:endParaRPr lang="zh-CN" altLang="en-US" sz="1200"/>
              </a:p>
            </p:txBody>
          </p:sp>
        </p:grpSp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1"/>
            <a:srcRect r="1276" b="82569"/>
            <a:stretch>
              <a:fillRect/>
            </a:stretch>
          </p:blipFill>
          <p:spPr>
            <a:xfrm>
              <a:off x="837" y="1150"/>
              <a:ext cx="4950" cy="1407"/>
            </a:xfrm>
            <a:prstGeom prst="rect">
              <a:avLst/>
            </a:prstGeom>
          </p:spPr>
        </p:pic>
        <p:sp>
          <p:nvSpPr>
            <p:cNvPr id="96" name="文本框 95"/>
            <p:cNvSpPr txBox="1"/>
            <p:nvPr/>
          </p:nvSpPr>
          <p:spPr>
            <a:xfrm>
              <a:off x="1770" y="2171"/>
              <a:ext cx="3815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未认证</a:t>
              </a:r>
              <a:endParaRPr lang="zh-CN" altLang="en-US" sz="800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" y="5070"/>
              <a:ext cx="836" cy="921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" y="5070"/>
              <a:ext cx="650" cy="567"/>
            </a:xfrm>
            <a:prstGeom prst="rect">
              <a:avLst/>
            </a:prstGeom>
          </p:spPr>
        </p:pic>
        <p:sp>
          <p:nvSpPr>
            <p:cNvPr id="105" name="文本框 104"/>
            <p:cNvSpPr txBox="1"/>
            <p:nvPr/>
          </p:nvSpPr>
          <p:spPr>
            <a:xfrm>
              <a:off x="865" y="5637"/>
              <a:ext cx="131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权限管理</a:t>
              </a:r>
              <a:endParaRPr lang="zh-CN" altLang="en-US" sz="8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69496" y="1620390"/>
            <a:ext cx="639878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游客</a:t>
            </a:r>
            <a:endParaRPr lang="zh-CN" altLang="en-US" sz="800"/>
          </a:p>
        </p:txBody>
      </p:sp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" name="圆角矩形 187"/>
          <p:cNvSpPr/>
          <p:nvPr/>
        </p:nvSpPr>
        <p:spPr>
          <a:xfrm>
            <a:off x="110490" y="42545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我的</a:t>
            </a:r>
            <a:r>
              <a:rPr lang="en-US" altLang="zh-CN" sz="2000"/>
              <a:t>--</a:t>
            </a:r>
            <a:r>
              <a:rPr lang="zh-CN" altLang="en-US" sz="2000"/>
              <a:t>月度报表</a:t>
            </a:r>
            <a:endParaRPr lang="zh-CN" altLang="en-US" sz="2000"/>
          </a:p>
        </p:txBody>
      </p:sp>
      <p:grpSp>
        <p:nvGrpSpPr>
          <p:cNvPr id="44" name="组合 43"/>
          <p:cNvGrpSpPr/>
          <p:nvPr/>
        </p:nvGrpSpPr>
        <p:grpSpPr>
          <a:xfrm>
            <a:off x="351155" y="1245870"/>
            <a:ext cx="2294663" cy="4536257"/>
            <a:chOff x="538" y="765"/>
            <a:chExt cx="5623" cy="10041"/>
          </a:xfrm>
        </p:grpSpPr>
        <p:grpSp>
          <p:nvGrpSpPr>
            <p:cNvPr id="951" name="组合 950"/>
            <p:cNvGrpSpPr/>
            <p:nvPr/>
          </p:nvGrpSpPr>
          <p:grpSpPr>
            <a:xfrm>
              <a:off x="538" y="765"/>
              <a:ext cx="5623" cy="10041"/>
              <a:chOff x="11024" y="636"/>
              <a:chExt cx="5623" cy="10041"/>
            </a:xfrm>
          </p:grpSpPr>
          <p:sp>
            <p:nvSpPr>
              <p:cNvPr id="952" name="圆角矩形 951"/>
              <p:cNvSpPr/>
              <p:nvPr/>
            </p:nvSpPr>
            <p:spPr>
              <a:xfrm>
                <a:off x="11024" y="636"/>
                <a:ext cx="5623" cy="100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4" name="圆角矩形 953"/>
              <p:cNvSpPr/>
              <p:nvPr/>
            </p:nvSpPr>
            <p:spPr>
              <a:xfrm>
                <a:off x="11439" y="9857"/>
                <a:ext cx="1266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首页</a:t>
                </a:r>
                <a:endParaRPr lang="zh-CN" altLang="en-US" sz="1200"/>
              </a:p>
            </p:txBody>
          </p:sp>
          <p:sp>
            <p:nvSpPr>
              <p:cNvPr id="955" name="圆角矩形 954"/>
              <p:cNvSpPr/>
              <p:nvPr/>
            </p:nvSpPr>
            <p:spPr>
              <a:xfrm>
                <a:off x="12949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设备</a:t>
                </a:r>
                <a:endParaRPr lang="zh-CN" altLang="en-US" sz="1200"/>
              </a:p>
            </p:txBody>
          </p:sp>
          <p:sp>
            <p:nvSpPr>
              <p:cNvPr id="956" name="圆角矩形 955"/>
              <p:cNvSpPr/>
              <p:nvPr/>
            </p:nvSpPr>
            <p:spPr>
              <a:xfrm>
                <a:off x="14746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我的</a:t>
                </a:r>
                <a:endParaRPr lang="zh-CN" altLang="en-US" sz="1200"/>
              </a:p>
            </p:txBody>
          </p:sp>
        </p:grpSp>
        <p:pic>
          <p:nvPicPr>
            <p:cNvPr id="190" name="图片 189"/>
            <p:cNvPicPr>
              <a:picLocks noChangeAspect="1"/>
            </p:cNvPicPr>
            <p:nvPr/>
          </p:nvPicPr>
          <p:blipFill>
            <a:blip r:embed="rId1"/>
            <a:srcRect r="1276" b="82569"/>
            <a:stretch>
              <a:fillRect/>
            </a:stretch>
          </p:blipFill>
          <p:spPr>
            <a:xfrm>
              <a:off x="837" y="1150"/>
              <a:ext cx="4950" cy="1407"/>
            </a:xfrm>
            <a:prstGeom prst="rect">
              <a:avLst/>
            </a:prstGeom>
          </p:spPr>
        </p:pic>
        <p:sp>
          <p:nvSpPr>
            <p:cNvPr id="191" name="文本框 190"/>
            <p:cNvSpPr txBox="1"/>
            <p:nvPr/>
          </p:nvSpPr>
          <p:spPr>
            <a:xfrm>
              <a:off x="1770" y="2171"/>
              <a:ext cx="3815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杭州金峰电器有限公司</a:t>
              </a:r>
              <a:endParaRPr lang="zh-CN" altLang="en-US" sz="80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1770" y="1594"/>
              <a:ext cx="1568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管理员</a:t>
              </a:r>
              <a:endParaRPr lang="zh-CN" altLang="en-US" sz="800"/>
            </a:p>
          </p:txBody>
        </p:sp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" y="3610"/>
              <a:ext cx="720" cy="525"/>
            </a:xfrm>
            <a:prstGeom prst="rect">
              <a:avLst/>
            </a:prstGeom>
          </p:spPr>
        </p:pic>
        <p:pic>
          <p:nvPicPr>
            <p:cNvPr id="195" name="图片 1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" y="5070"/>
              <a:ext cx="836" cy="921"/>
            </a:xfrm>
            <a:prstGeom prst="rect">
              <a:avLst/>
            </a:prstGeom>
          </p:spPr>
        </p:pic>
        <p:sp>
          <p:nvSpPr>
            <p:cNvPr id="196" name="文本框 195"/>
            <p:cNvSpPr txBox="1"/>
            <p:nvPr/>
          </p:nvSpPr>
          <p:spPr>
            <a:xfrm>
              <a:off x="837" y="4135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月度报表</a:t>
              </a:r>
              <a:endParaRPr lang="zh-CN" altLang="en-US" sz="800"/>
            </a:p>
          </p:txBody>
        </p:sp>
        <p:pic>
          <p:nvPicPr>
            <p:cNvPr id="197" name="图片 1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3" y="3658"/>
              <a:ext cx="561" cy="524"/>
            </a:xfrm>
            <a:prstGeom prst="rect">
              <a:avLst/>
            </a:prstGeom>
          </p:spPr>
        </p:pic>
        <p:sp>
          <p:nvSpPr>
            <p:cNvPr id="198" name="文本框 197"/>
            <p:cNvSpPr txBox="1"/>
            <p:nvPr/>
          </p:nvSpPr>
          <p:spPr>
            <a:xfrm>
              <a:off x="2330" y="4122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告警信息</a:t>
              </a:r>
              <a:endParaRPr lang="zh-CN" altLang="en-US" sz="800"/>
            </a:p>
          </p:txBody>
        </p:sp>
        <p:pic>
          <p:nvPicPr>
            <p:cNvPr id="199" name="图片 19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" y="5070"/>
              <a:ext cx="650" cy="567"/>
            </a:xfrm>
            <a:prstGeom prst="rect">
              <a:avLst/>
            </a:prstGeom>
          </p:spPr>
        </p:pic>
        <p:sp>
          <p:nvSpPr>
            <p:cNvPr id="200" name="文本框 199"/>
            <p:cNvSpPr txBox="1"/>
            <p:nvPr/>
          </p:nvSpPr>
          <p:spPr>
            <a:xfrm>
              <a:off x="3671" y="4182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设备管理</a:t>
              </a:r>
              <a:endParaRPr lang="zh-CN" altLang="en-US" sz="800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865" y="5637"/>
              <a:ext cx="131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权限管理</a:t>
              </a:r>
              <a:endParaRPr lang="zh-CN" altLang="en-US" sz="800"/>
            </a:p>
          </p:txBody>
        </p:sp>
        <p:pic>
          <p:nvPicPr>
            <p:cNvPr id="202" name="图片 2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5" y="3633"/>
              <a:ext cx="571" cy="549"/>
            </a:xfrm>
            <a:prstGeom prst="rect">
              <a:avLst/>
            </a:prstGeom>
          </p:spPr>
        </p:pic>
        <p:sp>
          <p:nvSpPr>
            <p:cNvPr id="203" name="文本框 202"/>
            <p:cNvSpPr txBox="1"/>
            <p:nvPr/>
          </p:nvSpPr>
          <p:spPr>
            <a:xfrm>
              <a:off x="2406" y="5637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用户管理</a:t>
              </a:r>
              <a:endParaRPr lang="zh-CN" altLang="en-US" sz="800"/>
            </a:p>
          </p:txBody>
        </p:sp>
        <p:pic>
          <p:nvPicPr>
            <p:cNvPr id="205" name="图片 2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5" y="4987"/>
              <a:ext cx="636" cy="650"/>
            </a:xfrm>
            <a:prstGeom prst="rect">
              <a:avLst/>
            </a:prstGeom>
          </p:spPr>
        </p:pic>
        <p:sp>
          <p:nvSpPr>
            <p:cNvPr id="206" name="文本框 205"/>
            <p:cNvSpPr txBox="1"/>
            <p:nvPr/>
          </p:nvSpPr>
          <p:spPr>
            <a:xfrm>
              <a:off x="4726" y="4207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信息推送</a:t>
              </a:r>
              <a:endParaRPr lang="zh-CN" altLang="en-US" sz="800"/>
            </a:p>
          </p:txBody>
        </p:sp>
        <p:pic>
          <p:nvPicPr>
            <p:cNvPr id="208" name="图片 207"/>
            <p:cNvPicPr>
              <a:picLocks noChangeAspect="1"/>
            </p:cNvPicPr>
            <p:nvPr/>
          </p:nvPicPr>
          <p:blipFill>
            <a:blip r:embed="rId8"/>
            <a:srcRect t="-22651" r="16327" b="-22651"/>
            <a:stretch>
              <a:fillRect/>
            </a:stretch>
          </p:blipFill>
          <p:spPr>
            <a:xfrm>
              <a:off x="4969" y="3427"/>
              <a:ext cx="615" cy="926"/>
            </a:xfrm>
            <a:prstGeom prst="rect">
              <a:avLst/>
            </a:prstGeom>
          </p:spPr>
        </p:pic>
      </p:grpSp>
      <p:cxnSp>
        <p:nvCxnSpPr>
          <p:cNvPr id="2" name="直接箭头连接符 1"/>
          <p:cNvCxnSpPr>
            <a:stCxn id="194" idx="0"/>
          </p:cNvCxnSpPr>
          <p:nvPr/>
        </p:nvCxnSpPr>
        <p:spPr>
          <a:xfrm flipV="1">
            <a:off x="667385" y="1974850"/>
            <a:ext cx="2970530" cy="5562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637915" y="1111885"/>
            <a:ext cx="2294890" cy="4536440"/>
            <a:chOff x="5729" y="1751"/>
            <a:chExt cx="3614" cy="7144"/>
          </a:xfrm>
        </p:grpSpPr>
        <p:grpSp>
          <p:nvGrpSpPr>
            <p:cNvPr id="4" name="组合 3"/>
            <p:cNvGrpSpPr/>
            <p:nvPr/>
          </p:nvGrpSpPr>
          <p:grpSpPr>
            <a:xfrm>
              <a:off x="5729" y="1751"/>
              <a:ext cx="3614" cy="7144"/>
              <a:chOff x="538" y="765"/>
              <a:chExt cx="5623" cy="10041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38" y="765"/>
                <a:ext cx="5623" cy="10041"/>
                <a:chOff x="11024" y="636"/>
                <a:chExt cx="5623" cy="10041"/>
              </a:xfrm>
            </p:grpSpPr>
            <p:sp>
              <p:nvSpPr>
                <p:cNvPr id="6" name="圆角矩形 5"/>
                <p:cNvSpPr/>
                <p:nvPr/>
              </p:nvSpPr>
              <p:spPr>
                <a:xfrm>
                  <a:off x="11024" y="636"/>
                  <a:ext cx="5623" cy="1004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11439" y="9857"/>
                  <a:ext cx="1266" cy="5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首页</a:t>
                  </a:r>
                  <a:endParaRPr lang="zh-CN" altLang="en-US" sz="1200"/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12949" y="9857"/>
                  <a:ext cx="1527" cy="5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设备</a:t>
                  </a:r>
                  <a:endParaRPr lang="zh-CN" altLang="en-US" sz="1200"/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14746" y="9857"/>
                  <a:ext cx="1527" cy="52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我的</a:t>
                  </a:r>
                  <a:endParaRPr lang="zh-CN" altLang="en-US" sz="1200"/>
                </a:p>
              </p:txBody>
            </p:sp>
          </p:grp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/>
              <a:srcRect r="1276" b="94219"/>
              <a:stretch>
                <a:fillRect/>
              </a:stretch>
            </p:blipFill>
            <p:spPr>
              <a:xfrm>
                <a:off x="837" y="1149"/>
                <a:ext cx="4950" cy="467"/>
              </a:xfrm>
              <a:prstGeom prst="rect">
                <a:avLst/>
              </a:prstGeom>
            </p:spPr>
          </p:pic>
        </p:grpSp>
        <p:sp>
          <p:nvSpPr>
            <p:cNvPr id="26" name="左箭头 25"/>
            <p:cNvSpPr/>
            <p:nvPr/>
          </p:nvSpPr>
          <p:spPr>
            <a:xfrm>
              <a:off x="5996" y="2454"/>
              <a:ext cx="281" cy="120"/>
            </a:xfrm>
            <a:prstGeom prst="leftArrow">
              <a:avLst>
                <a:gd name="adj1" fmla="val 49579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4092575" y="1611630"/>
            <a:ext cx="1551940" cy="22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月度报表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3696970" y="1974850"/>
            <a:ext cx="540385" cy="205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全公司</a:t>
            </a:r>
            <a:endParaRPr lang="zh-CN" altLang="en-US" sz="800"/>
          </a:p>
        </p:txBody>
      </p:sp>
      <p:sp>
        <p:nvSpPr>
          <p:cNvPr id="33" name="圆角矩形 32"/>
          <p:cNvSpPr/>
          <p:nvPr/>
        </p:nvSpPr>
        <p:spPr>
          <a:xfrm>
            <a:off x="4377690" y="1974850"/>
            <a:ext cx="540385" cy="205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2019</a:t>
            </a:r>
            <a:r>
              <a:rPr lang="zh-CN" altLang="en-US" sz="800"/>
              <a:t>年</a:t>
            </a:r>
            <a:endParaRPr lang="zh-CN" altLang="en-US" sz="800"/>
          </a:p>
        </p:txBody>
      </p:sp>
      <p:sp>
        <p:nvSpPr>
          <p:cNvPr id="35" name="圆角矩形 34"/>
          <p:cNvSpPr/>
          <p:nvPr/>
        </p:nvSpPr>
        <p:spPr>
          <a:xfrm>
            <a:off x="5156835" y="1974850"/>
            <a:ext cx="426085" cy="205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800"/>
              <a:t>月份</a:t>
            </a:r>
            <a:endParaRPr lang="zh-CN" sz="800"/>
          </a:p>
        </p:txBody>
      </p:sp>
      <p:grpSp>
        <p:nvGrpSpPr>
          <p:cNvPr id="37" name="组合 36"/>
          <p:cNvGrpSpPr/>
          <p:nvPr/>
        </p:nvGrpSpPr>
        <p:grpSpPr>
          <a:xfrm>
            <a:off x="3743325" y="2219325"/>
            <a:ext cx="2181860" cy="353060"/>
            <a:chOff x="5866" y="3705"/>
            <a:chExt cx="3436" cy="556"/>
          </a:xfrm>
        </p:grpSpPr>
        <p:sp>
          <p:nvSpPr>
            <p:cNvPr id="34" name="圆角矩形 33"/>
            <p:cNvSpPr/>
            <p:nvPr/>
          </p:nvSpPr>
          <p:spPr>
            <a:xfrm>
              <a:off x="5866" y="3705"/>
              <a:ext cx="3325" cy="5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2019</a:t>
              </a:r>
              <a:r>
                <a:rPr lang="zh-CN" altLang="en-US" sz="800"/>
                <a:t>年</a:t>
              </a:r>
              <a:r>
                <a:rPr lang="en-US" altLang="zh-CN" sz="800"/>
                <a:t>12</a:t>
              </a:r>
              <a:r>
                <a:rPr lang="zh-CN" altLang="en-US" sz="800"/>
                <a:t>月份</a:t>
              </a:r>
              <a:r>
                <a:rPr lang="en-US" altLang="zh-CN" sz="800"/>
                <a:t>A</a:t>
              </a:r>
              <a:r>
                <a:rPr lang="zh-CN" altLang="en-US" sz="800"/>
                <a:t>项目</a:t>
              </a:r>
              <a:r>
                <a:rPr lang="zh-CN" sz="800"/>
                <a:t>累计能耗</a:t>
              </a:r>
              <a:r>
                <a:rPr lang="en-US" altLang="zh-CN" sz="800"/>
                <a:t>**KwA,</a:t>
              </a:r>
              <a:r>
                <a:rPr lang="zh-CN" altLang="en-US" sz="800"/>
                <a:t>月度通电时间</a:t>
              </a:r>
              <a:r>
                <a:rPr lang="en-US" altLang="zh-CN" sz="800"/>
                <a:t>**h,</a:t>
              </a:r>
              <a:endParaRPr lang="en-US" altLang="zh-CN" sz="8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834" y="3778"/>
              <a:ext cx="469" cy="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2">
                      <a:lumMod val="75000"/>
                    </a:schemeClr>
                  </a:solidFill>
                </a:rPr>
                <a:t>&gt;</a:t>
              </a:r>
              <a:endParaRPr lang="en-US" altLang="zh-CN" sz="140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743325" y="2687955"/>
            <a:ext cx="2181860" cy="353060"/>
            <a:chOff x="5866" y="3705"/>
            <a:chExt cx="3436" cy="556"/>
          </a:xfrm>
        </p:grpSpPr>
        <p:sp>
          <p:nvSpPr>
            <p:cNvPr id="39" name="圆角矩形 38"/>
            <p:cNvSpPr/>
            <p:nvPr/>
          </p:nvSpPr>
          <p:spPr>
            <a:xfrm>
              <a:off x="5866" y="3705"/>
              <a:ext cx="3325" cy="5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2019</a:t>
              </a:r>
              <a:r>
                <a:rPr lang="zh-CN" altLang="en-US" sz="800"/>
                <a:t>年</a:t>
              </a:r>
              <a:r>
                <a:rPr lang="en-US" altLang="zh-CN" sz="800"/>
                <a:t>12</a:t>
              </a:r>
              <a:r>
                <a:rPr lang="zh-CN" altLang="en-US" sz="800"/>
                <a:t>月份</a:t>
              </a:r>
              <a:r>
                <a:rPr lang="en-US" altLang="zh-CN" sz="800"/>
                <a:t>B</a:t>
              </a:r>
              <a:r>
                <a:rPr lang="zh-CN" altLang="en-US" sz="800"/>
                <a:t>项目</a:t>
              </a:r>
              <a:r>
                <a:rPr lang="zh-CN" sz="800"/>
                <a:t>累计能耗</a:t>
              </a:r>
              <a:r>
                <a:rPr lang="en-US" altLang="zh-CN" sz="800"/>
                <a:t>**KwA,</a:t>
              </a:r>
              <a:r>
                <a:rPr lang="zh-CN" altLang="en-US" sz="800"/>
                <a:t>月度通电时间</a:t>
              </a:r>
              <a:r>
                <a:rPr lang="en-US" altLang="zh-CN" sz="800"/>
                <a:t>**h,</a:t>
              </a:r>
              <a:endParaRPr lang="en-US" altLang="zh-CN" sz="8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834" y="3778"/>
              <a:ext cx="469" cy="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2">
                      <a:lumMod val="75000"/>
                    </a:schemeClr>
                  </a:solidFill>
                </a:rPr>
                <a:t>&gt;</a:t>
              </a:r>
              <a:endParaRPr lang="en-US" altLang="zh-CN" sz="140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43325" y="3156585"/>
            <a:ext cx="2181860" cy="353060"/>
            <a:chOff x="5866" y="3705"/>
            <a:chExt cx="3436" cy="556"/>
          </a:xfrm>
        </p:grpSpPr>
        <p:sp>
          <p:nvSpPr>
            <p:cNvPr id="42" name="圆角矩形 41"/>
            <p:cNvSpPr/>
            <p:nvPr/>
          </p:nvSpPr>
          <p:spPr>
            <a:xfrm>
              <a:off x="5866" y="3705"/>
              <a:ext cx="3325" cy="5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2019</a:t>
              </a:r>
              <a:r>
                <a:rPr lang="zh-CN" altLang="en-US" sz="800"/>
                <a:t>年</a:t>
              </a:r>
              <a:r>
                <a:rPr lang="en-US" altLang="zh-CN" sz="800"/>
                <a:t>11</a:t>
              </a:r>
              <a:r>
                <a:rPr lang="zh-CN" altLang="en-US" sz="800"/>
                <a:t>月份</a:t>
              </a:r>
              <a:r>
                <a:rPr lang="en-US" altLang="zh-CN" sz="800"/>
                <a:t>**</a:t>
              </a:r>
              <a:r>
                <a:rPr lang="zh-CN" altLang="en-US" sz="800"/>
                <a:t>项目</a:t>
              </a:r>
              <a:r>
                <a:rPr lang="zh-CN" sz="800"/>
                <a:t>累计能耗</a:t>
              </a:r>
              <a:r>
                <a:rPr lang="en-US" altLang="zh-CN" sz="800"/>
                <a:t>**KwA,</a:t>
              </a:r>
              <a:r>
                <a:rPr lang="zh-CN" altLang="en-US" sz="800"/>
                <a:t>月度通电时间</a:t>
              </a:r>
              <a:r>
                <a:rPr lang="en-US" altLang="zh-CN" sz="800"/>
                <a:t>**h,</a:t>
              </a:r>
              <a:endParaRPr lang="en-US" altLang="zh-CN" sz="80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834" y="3778"/>
              <a:ext cx="469" cy="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2">
                      <a:lumMod val="75000"/>
                    </a:schemeClr>
                  </a:solidFill>
                </a:rPr>
                <a:t>&gt;</a:t>
              </a:r>
              <a:endParaRPr lang="en-US" altLang="zh-CN" sz="140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743325" y="3625215"/>
            <a:ext cx="2181860" cy="353060"/>
            <a:chOff x="5866" y="3705"/>
            <a:chExt cx="3436" cy="556"/>
          </a:xfrm>
        </p:grpSpPr>
        <p:sp>
          <p:nvSpPr>
            <p:cNvPr id="64" name="圆角矩形 63"/>
            <p:cNvSpPr/>
            <p:nvPr/>
          </p:nvSpPr>
          <p:spPr>
            <a:xfrm>
              <a:off x="5866" y="3705"/>
              <a:ext cx="3325" cy="5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2019</a:t>
              </a:r>
              <a:r>
                <a:rPr lang="zh-CN" altLang="en-US" sz="800"/>
                <a:t>年</a:t>
              </a:r>
              <a:r>
                <a:rPr lang="en-US" altLang="zh-CN" sz="800"/>
                <a:t>10</a:t>
              </a:r>
              <a:r>
                <a:rPr lang="zh-CN" altLang="en-US" sz="800"/>
                <a:t>月份</a:t>
              </a:r>
              <a:r>
                <a:rPr lang="en-US" altLang="zh-CN" sz="800"/>
                <a:t>**</a:t>
              </a:r>
              <a:r>
                <a:rPr lang="zh-CN" altLang="en-US" sz="800"/>
                <a:t>项目</a:t>
              </a:r>
              <a:r>
                <a:rPr lang="zh-CN" sz="800"/>
                <a:t>累计能耗</a:t>
              </a:r>
              <a:r>
                <a:rPr lang="en-US" altLang="zh-CN" sz="800"/>
                <a:t>**KwA,</a:t>
              </a:r>
              <a:r>
                <a:rPr lang="zh-CN" altLang="en-US" sz="800"/>
                <a:t>月度通电时间</a:t>
              </a:r>
              <a:r>
                <a:rPr lang="en-US" altLang="zh-CN" sz="800"/>
                <a:t>**h,</a:t>
              </a:r>
              <a:endParaRPr lang="en-US" altLang="zh-CN" sz="8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834" y="3778"/>
              <a:ext cx="469" cy="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2">
                      <a:lumMod val="75000"/>
                    </a:schemeClr>
                  </a:solidFill>
                </a:rPr>
                <a:t>&gt;</a:t>
              </a:r>
              <a:endParaRPr lang="en-US" altLang="zh-CN" sz="140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743325" y="4093845"/>
            <a:ext cx="2181860" cy="353060"/>
            <a:chOff x="5866" y="3705"/>
            <a:chExt cx="3436" cy="556"/>
          </a:xfrm>
        </p:grpSpPr>
        <p:sp>
          <p:nvSpPr>
            <p:cNvPr id="85" name="圆角矩形 84"/>
            <p:cNvSpPr/>
            <p:nvPr/>
          </p:nvSpPr>
          <p:spPr>
            <a:xfrm>
              <a:off x="5866" y="3705"/>
              <a:ext cx="3325" cy="5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2019</a:t>
              </a:r>
              <a:r>
                <a:rPr lang="zh-CN" altLang="en-US" sz="800"/>
                <a:t>年</a:t>
              </a:r>
              <a:r>
                <a:rPr lang="en-US" altLang="zh-CN" sz="800"/>
                <a:t>9</a:t>
              </a:r>
              <a:r>
                <a:rPr lang="zh-CN" altLang="en-US" sz="800"/>
                <a:t>月份</a:t>
              </a:r>
              <a:r>
                <a:rPr lang="en-US" altLang="zh-CN" sz="800"/>
                <a:t>**</a:t>
              </a:r>
              <a:r>
                <a:rPr lang="zh-CN" altLang="en-US" sz="800"/>
                <a:t>项目</a:t>
              </a:r>
              <a:r>
                <a:rPr lang="zh-CN" sz="800"/>
                <a:t>累计能耗</a:t>
              </a:r>
              <a:r>
                <a:rPr lang="en-US" altLang="zh-CN" sz="800"/>
                <a:t>**KwA,</a:t>
              </a:r>
              <a:r>
                <a:rPr lang="zh-CN" altLang="en-US" sz="800"/>
                <a:t>月度通电时间</a:t>
              </a:r>
              <a:r>
                <a:rPr lang="en-US" altLang="zh-CN" sz="800"/>
                <a:t>**h,</a:t>
              </a:r>
              <a:endParaRPr lang="en-US" altLang="zh-CN" sz="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834" y="3778"/>
              <a:ext cx="469" cy="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2">
                      <a:lumMod val="75000"/>
                    </a:schemeClr>
                  </a:solidFill>
                </a:rPr>
                <a:t>&gt;</a:t>
              </a:r>
              <a:endParaRPr lang="en-US" altLang="zh-CN" sz="140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43325" y="4562475"/>
            <a:ext cx="2181860" cy="353060"/>
            <a:chOff x="5866" y="3705"/>
            <a:chExt cx="3436" cy="556"/>
          </a:xfrm>
        </p:grpSpPr>
        <p:sp>
          <p:nvSpPr>
            <p:cNvPr id="98" name="圆角矩形 97"/>
            <p:cNvSpPr/>
            <p:nvPr/>
          </p:nvSpPr>
          <p:spPr>
            <a:xfrm>
              <a:off x="5866" y="3705"/>
              <a:ext cx="3325" cy="5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2019</a:t>
              </a:r>
              <a:r>
                <a:rPr lang="zh-CN" altLang="en-US" sz="800"/>
                <a:t>年</a:t>
              </a:r>
              <a:r>
                <a:rPr lang="en-US" altLang="zh-CN" sz="800"/>
                <a:t>1</a:t>
              </a:r>
              <a:r>
                <a:rPr lang="zh-CN" altLang="en-US" sz="800"/>
                <a:t>月份</a:t>
              </a:r>
              <a:r>
                <a:rPr lang="en-US" altLang="zh-CN" sz="800"/>
                <a:t>**</a:t>
              </a:r>
              <a:r>
                <a:rPr lang="zh-CN" altLang="en-US" sz="800"/>
                <a:t>项目</a:t>
              </a:r>
              <a:r>
                <a:rPr lang="zh-CN" sz="800"/>
                <a:t>累计能耗</a:t>
              </a:r>
              <a:r>
                <a:rPr lang="en-US" altLang="zh-CN" sz="800"/>
                <a:t>**KwA,</a:t>
              </a:r>
              <a:r>
                <a:rPr lang="zh-CN" altLang="en-US" sz="800"/>
                <a:t>月度通电时间</a:t>
              </a:r>
              <a:r>
                <a:rPr lang="en-US" altLang="zh-CN" sz="800"/>
                <a:t>**h,</a:t>
              </a:r>
              <a:endParaRPr lang="en-US" altLang="zh-CN" sz="80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834" y="3778"/>
              <a:ext cx="469" cy="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2">
                      <a:lumMod val="75000"/>
                    </a:schemeClr>
                  </a:solidFill>
                </a:rPr>
                <a:t>&gt;</a:t>
              </a:r>
              <a:endParaRPr lang="en-US" altLang="zh-CN" sz="140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290945" y="1111885"/>
            <a:ext cx="2294890" cy="4536440"/>
            <a:chOff x="5729" y="1751"/>
            <a:chExt cx="3614" cy="7144"/>
          </a:xfrm>
        </p:grpSpPr>
        <p:grpSp>
          <p:nvGrpSpPr>
            <p:cNvPr id="102" name="组合 101"/>
            <p:cNvGrpSpPr/>
            <p:nvPr/>
          </p:nvGrpSpPr>
          <p:grpSpPr>
            <a:xfrm>
              <a:off x="5729" y="1751"/>
              <a:ext cx="3614" cy="7144"/>
              <a:chOff x="538" y="765"/>
              <a:chExt cx="5623" cy="10041"/>
            </a:xfrm>
          </p:grpSpPr>
          <p:grpSp>
            <p:nvGrpSpPr>
              <p:cNvPr id="104" name="组合 103"/>
              <p:cNvGrpSpPr/>
              <p:nvPr/>
            </p:nvGrpSpPr>
            <p:grpSpPr>
              <a:xfrm>
                <a:off x="538" y="765"/>
                <a:ext cx="5623" cy="10041"/>
                <a:chOff x="11024" y="636"/>
                <a:chExt cx="5623" cy="10041"/>
              </a:xfrm>
            </p:grpSpPr>
            <p:sp>
              <p:nvSpPr>
                <p:cNvPr id="106" name="圆角矩形 105"/>
                <p:cNvSpPr/>
                <p:nvPr/>
              </p:nvSpPr>
              <p:spPr>
                <a:xfrm>
                  <a:off x="11024" y="636"/>
                  <a:ext cx="5623" cy="1004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7" name="圆角矩形 106"/>
                <p:cNvSpPr/>
                <p:nvPr/>
              </p:nvSpPr>
              <p:spPr>
                <a:xfrm>
                  <a:off x="11439" y="9857"/>
                  <a:ext cx="1266" cy="5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首页</a:t>
                  </a:r>
                  <a:endParaRPr lang="zh-CN" altLang="en-US" sz="1200"/>
                </a:p>
              </p:txBody>
            </p:sp>
            <p:sp>
              <p:nvSpPr>
                <p:cNvPr id="108" name="圆角矩形 107"/>
                <p:cNvSpPr/>
                <p:nvPr/>
              </p:nvSpPr>
              <p:spPr>
                <a:xfrm>
                  <a:off x="12949" y="9857"/>
                  <a:ext cx="1527" cy="5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设备</a:t>
                  </a:r>
                  <a:endParaRPr lang="zh-CN" altLang="en-US" sz="1200"/>
                </a:p>
              </p:txBody>
            </p:sp>
            <p:sp>
              <p:nvSpPr>
                <p:cNvPr id="109" name="圆角矩形 108"/>
                <p:cNvSpPr/>
                <p:nvPr/>
              </p:nvSpPr>
              <p:spPr>
                <a:xfrm>
                  <a:off x="14746" y="9857"/>
                  <a:ext cx="1527" cy="52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我的</a:t>
                  </a:r>
                  <a:endParaRPr lang="zh-CN" altLang="en-US" sz="1200"/>
                </a:p>
              </p:txBody>
            </p:sp>
          </p:grpSp>
          <p:pic>
            <p:nvPicPr>
              <p:cNvPr id="110" name="图片 109"/>
              <p:cNvPicPr>
                <a:picLocks noChangeAspect="1"/>
              </p:cNvPicPr>
              <p:nvPr/>
            </p:nvPicPr>
            <p:blipFill>
              <a:blip r:embed="rId1"/>
              <a:srcRect r="1276" b="94219"/>
              <a:stretch>
                <a:fillRect/>
              </a:stretch>
            </p:blipFill>
            <p:spPr>
              <a:xfrm>
                <a:off x="837" y="1149"/>
                <a:ext cx="4950" cy="467"/>
              </a:xfrm>
              <a:prstGeom prst="rect">
                <a:avLst/>
              </a:prstGeom>
            </p:spPr>
          </p:pic>
        </p:grpSp>
        <p:sp>
          <p:nvSpPr>
            <p:cNvPr id="111" name="左箭头 110"/>
            <p:cNvSpPr/>
            <p:nvPr/>
          </p:nvSpPr>
          <p:spPr>
            <a:xfrm>
              <a:off x="5996" y="2454"/>
              <a:ext cx="281" cy="120"/>
            </a:xfrm>
            <a:prstGeom prst="leftArrow">
              <a:avLst>
                <a:gd name="adj1" fmla="val 49579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12" name="直接箭头连接符 111"/>
          <p:cNvCxnSpPr/>
          <p:nvPr/>
        </p:nvCxnSpPr>
        <p:spPr>
          <a:xfrm flipV="1">
            <a:off x="5709285" y="2209800"/>
            <a:ext cx="581660" cy="238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6348730" y="1880870"/>
            <a:ext cx="2111375" cy="3134360"/>
            <a:chOff x="5866" y="3705"/>
            <a:chExt cx="3325" cy="556"/>
          </a:xfrm>
        </p:grpSpPr>
        <p:sp>
          <p:nvSpPr>
            <p:cNvPr id="114" name="圆角矩形 113"/>
            <p:cNvSpPr/>
            <p:nvPr/>
          </p:nvSpPr>
          <p:spPr>
            <a:xfrm>
              <a:off x="5866" y="3705"/>
              <a:ext cx="3325" cy="5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/>
            </a:p>
          </p:txBody>
        </p:sp>
        <p:sp>
          <p:nvSpPr>
            <p:cNvPr id="115" name="文本框 114"/>
            <p:cNvSpPr txBox="1"/>
            <p:nvPr/>
          </p:nvSpPr>
          <p:spPr>
            <a:xfrm rot="5400000">
              <a:off x="8924" y="3506"/>
              <a:ext cx="51" cy="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</a:rPr>
                <a:t>&gt;</a:t>
              </a:r>
              <a:endParaRPr lang="en-US" altLang="zh-CN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16" name="圆角矩形 115"/>
          <p:cNvSpPr/>
          <p:nvPr/>
        </p:nvSpPr>
        <p:spPr>
          <a:xfrm>
            <a:off x="6746875" y="1611630"/>
            <a:ext cx="1551940" cy="22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月度报表</a:t>
            </a:r>
            <a:endParaRPr lang="zh-CN" altLang="en-US" sz="1200"/>
          </a:p>
        </p:txBody>
      </p:sp>
      <p:sp>
        <p:nvSpPr>
          <p:cNvPr id="117" name="文本框 116"/>
          <p:cNvSpPr txBox="1"/>
          <p:nvPr/>
        </p:nvSpPr>
        <p:spPr>
          <a:xfrm>
            <a:off x="6461760" y="2050415"/>
            <a:ext cx="8572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2019</a:t>
            </a:r>
            <a:r>
              <a:rPr lang="zh-CN" altLang="en-US" sz="900"/>
              <a:t>年</a:t>
            </a:r>
            <a:r>
              <a:rPr lang="en-US" altLang="zh-CN" sz="900"/>
              <a:t>12</a:t>
            </a:r>
            <a:r>
              <a:rPr lang="zh-CN" altLang="en-US" sz="900"/>
              <a:t>月</a:t>
            </a:r>
            <a:endParaRPr lang="zh-CN" altLang="en-US" sz="900"/>
          </a:p>
        </p:txBody>
      </p:sp>
      <p:sp>
        <p:nvSpPr>
          <p:cNvPr id="118" name="文本框 117"/>
          <p:cNvSpPr txBox="1"/>
          <p:nvPr/>
        </p:nvSpPr>
        <p:spPr>
          <a:xfrm>
            <a:off x="7274560" y="2055495"/>
            <a:ext cx="8572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A</a:t>
            </a:r>
            <a:r>
              <a:rPr lang="zh-CN" altLang="en-US" sz="900"/>
              <a:t>项目组报表</a:t>
            </a:r>
            <a:endParaRPr lang="zh-CN" altLang="en-US" sz="900"/>
          </a:p>
        </p:txBody>
      </p:sp>
      <p:sp>
        <p:nvSpPr>
          <p:cNvPr id="119" name="文本框 118"/>
          <p:cNvSpPr txBox="1"/>
          <p:nvPr/>
        </p:nvSpPr>
        <p:spPr>
          <a:xfrm>
            <a:off x="6553835" y="2342515"/>
            <a:ext cx="12001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当月总能耗</a:t>
            </a:r>
            <a:r>
              <a:rPr lang="en-US" altLang="zh-CN" sz="900"/>
              <a:t>:**KwA</a:t>
            </a:r>
            <a:endParaRPr lang="en-US" altLang="zh-CN" sz="900"/>
          </a:p>
        </p:txBody>
      </p:sp>
      <p:sp>
        <p:nvSpPr>
          <p:cNvPr id="120" name="矩形 119"/>
          <p:cNvSpPr/>
          <p:nvPr/>
        </p:nvSpPr>
        <p:spPr>
          <a:xfrm>
            <a:off x="6779895" y="2595880"/>
            <a:ext cx="1289050" cy="60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各柜月度能耗柱状图</a:t>
            </a:r>
            <a:endParaRPr lang="zh-CN" altLang="en-US" sz="800"/>
          </a:p>
        </p:txBody>
      </p:sp>
      <p:sp>
        <p:nvSpPr>
          <p:cNvPr id="123" name="文本框 122"/>
          <p:cNvSpPr txBox="1"/>
          <p:nvPr/>
        </p:nvSpPr>
        <p:spPr>
          <a:xfrm>
            <a:off x="6638925" y="3218180"/>
            <a:ext cx="16186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当月通电总时长</a:t>
            </a:r>
            <a:r>
              <a:rPr lang="en-US" altLang="zh-CN" sz="900"/>
              <a:t>:**H</a:t>
            </a:r>
            <a:endParaRPr lang="en-US" altLang="zh-CN" sz="900"/>
          </a:p>
        </p:txBody>
      </p:sp>
      <p:sp>
        <p:nvSpPr>
          <p:cNvPr id="124" name="矩形 123"/>
          <p:cNvSpPr/>
          <p:nvPr/>
        </p:nvSpPr>
        <p:spPr>
          <a:xfrm>
            <a:off x="6793865" y="3463290"/>
            <a:ext cx="1359535" cy="60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各柜月度通电时长柱状图</a:t>
            </a:r>
            <a:endParaRPr lang="zh-CN" altLang="en-US" sz="800"/>
          </a:p>
        </p:txBody>
      </p:sp>
      <p:sp>
        <p:nvSpPr>
          <p:cNvPr id="125" name="文本框 124"/>
          <p:cNvSpPr txBox="1"/>
          <p:nvPr/>
        </p:nvSpPr>
        <p:spPr>
          <a:xfrm>
            <a:off x="6638925" y="4093845"/>
            <a:ext cx="16186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900"/>
              <a:t>用电分析及建议</a:t>
            </a:r>
            <a:endParaRPr lang="zh-CN" sz="900"/>
          </a:p>
        </p:txBody>
      </p:sp>
      <p:sp>
        <p:nvSpPr>
          <p:cNvPr id="126" name="文本框 125"/>
          <p:cNvSpPr txBox="1"/>
          <p:nvPr/>
        </p:nvSpPr>
        <p:spPr>
          <a:xfrm>
            <a:off x="6638925" y="4323715"/>
            <a:ext cx="16186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800"/>
              <a:t>结合负载类型</a:t>
            </a:r>
            <a:r>
              <a:rPr lang="en-US" altLang="zh-CN" sz="800"/>
              <a:t>,</a:t>
            </a:r>
            <a:r>
              <a:rPr lang="zh-CN" altLang="en-US" sz="800"/>
              <a:t>用电高峰期</a:t>
            </a:r>
            <a:r>
              <a:rPr lang="en-US" altLang="zh-CN" sz="800"/>
              <a:t>,</a:t>
            </a:r>
            <a:r>
              <a:rPr lang="zh-CN" altLang="en-US" sz="800"/>
              <a:t>给节能用电建议</a:t>
            </a:r>
            <a:endParaRPr lang="zh-CN" altLang="en-US" sz="800"/>
          </a:p>
        </p:txBody>
      </p:sp>
      <p:sp>
        <p:nvSpPr>
          <p:cNvPr id="127" name="文本框 126"/>
          <p:cNvSpPr txBox="1"/>
          <p:nvPr/>
        </p:nvSpPr>
        <p:spPr>
          <a:xfrm>
            <a:off x="6680200" y="4660900"/>
            <a:ext cx="16186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800"/>
              <a:t>各柜用电分析</a:t>
            </a:r>
            <a:r>
              <a:rPr lang="en-US" altLang="zh-CN" sz="800"/>
              <a:t>,</a:t>
            </a:r>
            <a:r>
              <a:rPr lang="zh-CN" altLang="en-US" sz="800"/>
              <a:t>各线路用电高峰时段</a:t>
            </a:r>
            <a:r>
              <a:rPr lang="en-US" altLang="zh-CN" sz="800"/>
              <a:t>,</a:t>
            </a:r>
            <a:r>
              <a:rPr lang="zh-CN" altLang="en-US" sz="800"/>
              <a:t>线路断电次数</a:t>
            </a:r>
            <a:r>
              <a:rPr lang="en-US" altLang="zh-CN" sz="800"/>
              <a:t>,</a:t>
            </a:r>
            <a:r>
              <a:rPr lang="zh-CN" altLang="en-US" sz="800"/>
              <a:t>告警次数</a:t>
            </a:r>
            <a:endParaRPr lang="zh-CN" altLang="en-US" sz="800"/>
          </a:p>
        </p:txBody>
      </p:sp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" name="圆角矩形 187"/>
          <p:cNvSpPr/>
          <p:nvPr/>
        </p:nvSpPr>
        <p:spPr>
          <a:xfrm>
            <a:off x="110490" y="42545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我的</a:t>
            </a:r>
            <a:r>
              <a:rPr lang="en-US" altLang="zh-CN" sz="2000"/>
              <a:t>--</a:t>
            </a:r>
            <a:r>
              <a:rPr lang="zh-CN" altLang="en-US" sz="2000"/>
              <a:t>事件告警</a:t>
            </a:r>
            <a:endParaRPr lang="zh-CN" altLang="en-US" sz="2000"/>
          </a:p>
        </p:txBody>
      </p:sp>
      <p:grpSp>
        <p:nvGrpSpPr>
          <p:cNvPr id="44" name="组合 43"/>
          <p:cNvGrpSpPr/>
          <p:nvPr/>
        </p:nvGrpSpPr>
        <p:grpSpPr>
          <a:xfrm>
            <a:off x="351155" y="1245870"/>
            <a:ext cx="2294663" cy="4536257"/>
            <a:chOff x="538" y="765"/>
            <a:chExt cx="5623" cy="10041"/>
          </a:xfrm>
        </p:grpSpPr>
        <p:grpSp>
          <p:nvGrpSpPr>
            <p:cNvPr id="951" name="组合 950"/>
            <p:cNvGrpSpPr/>
            <p:nvPr/>
          </p:nvGrpSpPr>
          <p:grpSpPr>
            <a:xfrm>
              <a:off x="538" y="765"/>
              <a:ext cx="5623" cy="10041"/>
              <a:chOff x="11024" y="636"/>
              <a:chExt cx="5623" cy="10041"/>
            </a:xfrm>
          </p:grpSpPr>
          <p:sp>
            <p:nvSpPr>
              <p:cNvPr id="952" name="圆角矩形 951"/>
              <p:cNvSpPr/>
              <p:nvPr/>
            </p:nvSpPr>
            <p:spPr>
              <a:xfrm>
                <a:off x="11024" y="636"/>
                <a:ext cx="5623" cy="100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4" name="圆角矩形 953"/>
              <p:cNvSpPr/>
              <p:nvPr/>
            </p:nvSpPr>
            <p:spPr>
              <a:xfrm>
                <a:off x="11439" y="9857"/>
                <a:ext cx="1266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首页</a:t>
                </a:r>
                <a:endParaRPr lang="zh-CN" altLang="en-US" sz="1200"/>
              </a:p>
            </p:txBody>
          </p:sp>
          <p:sp>
            <p:nvSpPr>
              <p:cNvPr id="955" name="圆角矩形 954"/>
              <p:cNvSpPr/>
              <p:nvPr/>
            </p:nvSpPr>
            <p:spPr>
              <a:xfrm>
                <a:off x="12949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设备</a:t>
                </a:r>
                <a:endParaRPr lang="zh-CN" altLang="en-US" sz="1200"/>
              </a:p>
            </p:txBody>
          </p:sp>
          <p:sp>
            <p:nvSpPr>
              <p:cNvPr id="956" name="圆角矩形 955"/>
              <p:cNvSpPr/>
              <p:nvPr/>
            </p:nvSpPr>
            <p:spPr>
              <a:xfrm>
                <a:off x="14746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我的</a:t>
                </a:r>
                <a:endParaRPr lang="zh-CN" altLang="en-US" sz="1200"/>
              </a:p>
            </p:txBody>
          </p:sp>
        </p:grpSp>
        <p:pic>
          <p:nvPicPr>
            <p:cNvPr id="190" name="图片 189"/>
            <p:cNvPicPr>
              <a:picLocks noChangeAspect="1"/>
            </p:cNvPicPr>
            <p:nvPr/>
          </p:nvPicPr>
          <p:blipFill>
            <a:blip r:embed="rId1"/>
            <a:srcRect r="1276" b="82569"/>
            <a:stretch>
              <a:fillRect/>
            </a:stretch>
          </p:blipFill>
          <p:spPr>
            <a:xfrm>
              <a:off x="837" y="1150"/>
              <a:ext cx="4950" cy="1407"/>
            </a:xfrm>
            <a:prstGeom prst="rect">
              <a:avLst/>
            </a:prstGeom>
          </p:spPr>
        </p:pic>
        <p:sp>
          <p:nvSpPr>
            <p:cNvPr id="191" name="文本框 190"/>
            <p:cNvSpPr txBox="1"/>
            <p:nvPr/>
          </p:nvSpPr>
          <p:spPr>
            <a:xfrm>
              <a:off x="1770" y="2171"/>
              <a:ext cx="3815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杭州金峰电器有限公司</a:t>
              </a:r>
              <a:endParaRPr lang="zh-CN" altLang="en-US" sz="80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1770" y="1594"/>
              <a:ext cx="1568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管理员</a:t>
              </a:r>
              <a:endParaRPr lang="zh-CN" altLang="en-US" sz="800"/>
            </a:p>
          </p:txBody>
        </p:sp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" y="3610"/>
              <a:ext cx="720" cy="525"/>
            </a:xfrm>
            <a:prstGeom prst="rect">
              <a:avLst/>
            </a:prstGeom>
          </p:spPr>
        </p:pic>
        <p:pic>
          <p:nvPicPr>
            <p:cNvPr id="195" name="图片 1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" y="5070"/>
              <a:ext cx="836" cy="921"/>
            </a:xfrm>
            <a:prstGeom prst="rect">
              <a:avLst/>
            </a:prstGeom>
          </p:spPr>
        </p:pic>
        <p:sp>
          <p:nvSpPr>
            <p:cNvPr id="196" name="文本框 195"/>
            <p:cNvSpPr txBox="1"/>
            <p:nvPr/>
          </p:nvSpPr>
          <p:spPr>
            <a:xfrm>
              <a:off x="837" y="4135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月度报表</a:t>
              </a:r>
              <a:endParaRPr lang="zh-CN" altLang="en-US" sz="800"/>
            </a:p>
          </p:txBody>
        </p:sp>
        <p:pic>
          <p:nvPicPr>
            <p:cNvPr id="197" name="图片 1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3" y="3658"/>
              <a:ext cx="561" cy="524"/>
            </a:xfrm>
            <a:prstGeom prst="rect">
              <a:avLst/>
            </a:prstGeom>
          </p:spPr>
        </p:pic>
        <p:sp>
          <p:nvSpPr>
            <p:cNvPr id="198" name="文本框 197"/>
            <p:cNvSpPr txBox="1"/>
            <p:nvPr/>
          </p:nvSpPr>
          <p:spPr>
            <a:xfrm>
              <a:off x="2330" y="4122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事件告警</a:t>
              </a:r>
              <a:endParaRPr lang="zh-CN" altLang="en-US" sz="800"/>
            </a:p>
          </p:txBody>
        </p:sp>
        <p:pic>
          <p:nvPicPr>
            <p:cNvPr id="199" name="图片 19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" y="5070"/>
              <a:ext cx="650" cy="567"/>
            </a:xfrm>
            <a:prstGeom prst="rect">
              <a:avLst/>
            </a:prstGeom>
          </p:spPr>
        </p:pic>
        <p:sp>
          <p:nvSpPr>
            <p:cNvPr id="200" name="文本框 199"/>
            <p:cNvSpPr txBox="1"/>
            <p:nvPr/>
          </p:nvSpPr>
          <p:spPr>
            <a:xfrm>
              <a:off x="3671" y="4182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设备管理</a:t>
              </a:r>
              <a:endParaRPr lang="zh-CN" altLang="en-US" sz="800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865" y="5637"/>
              <a:ext cx="131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权限管理</a:t>
              </a:r>
              <a:endParaRPr lang="zh-CN" altLang="en-US" sz="800"/>
            </a:p>
          </p:txBody>
        </p:sp>
        <p:pic>
          <p:nvPicPr>
            <p:cNvPr id="202" name="图片 2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5" y="3633"/>
              <a:ext cx="571" cy="549"/>
            </a:xfrm>
            <a:prstGeom prst="rect">
              <a:avLst/>
            </a:prstGeom>
          </p:spPr>
        </p:pic>
        <p:sp>
          <p:nvSpPr>
            <p:cNvPr id="203" name="文本框 202"/>
            <p:cNvSpPr txBox="1"/>
            <p:nvPr/>
          </p:nvSpPr>
          <p:spPr>
            <a:xfrm>
              <a:off x="2406" y="5637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用户管理</a:t>
              </a:r>
              <a:endParaRPr lang="zh-CN" altLang="en-US" sz="800"/>
            </a:p>
          </p:txBody>
        </p:sp>
        <p:pic>
          <p:nvPicPr>
            <p:cNvPr id="205" name="图片 2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5" y="4987"/>
              <a:ext cx="636" cy="650"/>
            </a:xfrm>
            <a:prstGeom prst="rect">
              <a:avLst/>
            </a:prstGeom>
          </p:spPr>
        </p:pic>
        <p:sp>
          <p:nvSpPr>
            <p:cNvPr id="206" name="文本框 205"/>
            <p:cNvSpPr txBox="1"/>
            <p:nvPr/>
          </p:nvSpPr>
          <p:spPr>
            <a:xfrm>
              <a:off x="4726" y="4207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信息推送</a:t>
              </a:r>
              <a:endParaRPr lang="zh-CN" altLang="en-US" sz="800"/>
            </a:p>
          </p:txBody>
        </p:sp>
        <p:pic>
          <p:nvPicPr>
            <p:cNvPr id="208" name="图片 207"/>
            <p:cNvPicPr>
              <a:picLocks noChangeAspect="1"/>
            </p:cNvPicPr>
            <p:nvPr/>
          </p:nvPicPr>
          <p:blipFill>
            <a:blip r:embed="rId8"/>
            <a:srcRect t="-22651" r="16327" b="-22651"/>
            <a:stretch>
              <a:fillRect/>
            </a:stretch>
          </p:blipFill>
          <p:spPr>
            <a:xfrm>
              <a:off x="4969" y="3427"/>
              <a:ext cx="615" cy="926"/>
            </a:xfrm>
            <a:prstGeom prst="rect">
              <a:avLst/>
            </a:prstGeom>
          </p:spPr>
        </p:pic>
      </p:grpSp>
      <p:cxnSp>
        <p:nvCxnSpPr>
          <p:cNvPr id="2" name="直接箭头连接符 1"/>
          <p:cNvCxnSpPr>
            <a:stCxn id="197" idx="0"/>
          </p:cNvCxnSpPr>
          <p:nvPr/>
        </p:nvCxnSpPr>
        <p:spPr>
          <a:xfrm flipV="1">
            <a:off x="1312545" y="1974850"/>
            <a:ext cx="2325370" cy="577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637915" y="1111885"/>
            <a:ext cx="2294890" cy="4536440"/>
            <a:chOff x="5729" y="1751"/>
            <a:chExt cx="3614" cy="7144"/>
          </a:xfrm>
        </p:grpSpPr>
        <p:grpSp>
          <p:nvGrpSpPr>
            <p:cNvPr id="4" name="组合 3"/>
            <p:cNvGrpSpPr/>
            <p:nvPr/>
          </p:nvGrpSpPr>
          <p:grpSpPr>
            <a:xfrm>
              <a:off x="5729" y="1751"/>
              <a:ext cx="3614" cy="7144"/>
              <a:chOff x="538" y="765"/>
              <a:chExt cx="5623" cy="10041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38" y="765"/>
                <a:ext cx="5623" cy="10041"/>
                <a:chOff x="11024" y="636"/>
                <a:chExt cx="5623" cy="10041"/>
              </a:xfrm>
            </p:grpSpPr>
            <p:sp>
              <p:nvSpPr>
                <p:cNvPr id="6" name="圆角矩形 5"/>
                <p:cNvSpPr/>
                <p:nvPr/>
              </p:nvSpPr>
              <p:spPr>
                <a:xfrm>
                  <a:off x="11024" y="636"/>
                  <a:ext cx="5623" cy="1004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11439" y="9857"/>
                  <a:ext cx="1266" cy="5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首页</a:t>
                  </a:r>
                  <a:endParaRPr lang="zh-CN" altLang="en-US" sz="1200"/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12949" y="9857"/>
                  <a:ext cx="1527" cy="5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设备</a:t>
                  </a:r>
                  <a:endParaRPr lang="zh-CN" altLang="en-US" sz="1200"/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14746" y="9857"/>
                  <a:ext cx="1527" cy="52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我的</a:t>
                  </a:r>
                  <a:endParaRPr lang="zh-CN" altLang="en-US" sz="1200"/>
                </a:p>
              </p:txBody>
            </p:sp>
          </p:grp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/>
              <a:srcRect r="1276" b="94219"/>
              <a:stretch>
                <a:fillRect/>
              </a:stretch>
            </p:blipFill>
            <p:spPr>
              <a:xfrm>
                <a:off x="837" y="1149"/>
                <a:ext cx="4950" cy="467"/>
              </a:xfrm>
              <a:prstGeom prst="rect">
                <a:avLst/>
              </a:prstGeom>
            </p:spPr>
          </p:pic>
        </p:grpSp>
        <p:sp>
          <p:nvSpPr>
            <p:cNvPr id="26" name="左箭头 25"/>
            <p:cNvSpPr/>
            <p:nvPr/>
          </p:nvSpPr>
          <p:spPr>
            <a:xfrm>
              <a:off x="5996" y="2454"/>
              <a:ext cx="281" cy="120"/>
            </a:xfrm>
            <a:prstGeom prst="leftArrow">
              <a:avLst>
                <a:gd name="adj1" fmla="val 49579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4092575" y="1611630"/>
            <a:ext cx="1551940" cy="22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事件告警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3696970" y="1974850"/>
            <a:ext cx="540385" cy="205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全公司</a:t>
            </a:r>
            <a:endParaRPr lang="zh-CN" altLang="en-US" sz="800"/>
          </a:p>
        </p:txBody>
      </p:sp>
      <p:sp>
        <p:nvSpPr>
          <p:cNvPr id="33" name="圆角矩形 32"/>
          <p:cNvSpPr/>
          <p:nvPr/>
        </p:nvSpPr>
        <p:spPr>
          <a:xfrm>
            <a:off x="4377690" y="1974850"/>
            <a:ext cx="540385" cy="205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800"/>
              <a:t>柜名</a:t>
            </a:r>
            <a:endParaRPr lang="zh-CN" sz="800"/>
          </a:p>
        </p:txBody>
      </p:sp>
      <p:sp>
        <p:nvSpPr>
          <p:cNvPr id="35" name="圆角矩形 34"/>
          <p:cNvSpPr/>
          <p:nvPr/>
        </p:nvSpPr>
        <p:spPr>
          <a:xfrm>
            <a:off x="5156835" y="1974850"/>
            <a:ext cx="426085" cy="205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800"/>
              <a:t>时间</a:t>
            </a:r>
            <a:endParaRPr lang="zh-CN" sz="800"/>
          </a:p>
        </p:txBody>
      </p:sp>
      <p:grpSp>
        <p:nvGrpSpPr>
          <p:cNvPr id="37" name="组合 36"/>
          <p:cNvGrpSpPr/>
          <p:nvPr/>
        </p:nvGrpSpPr>
        <p:grpSpPr>
          <a:xfrm>
            <a:off x="3743325" y="2219325"/>
            <a:ext cx="2181860" cy="353060"/>
            <a:chOff x="5866" y="3705"/>
            <a:chExt cx="3436" cy="556"/>
          </a:xfrm>
        </p:grpSpPr>
        <p:sp>
          <p:nvSpPr>
            <p:cNvPr id="34" name="圆角矩形 33"/>
            <p:cNvSpPr/>
            <p:nvPr/>
          </p:nvSpPr>
          <p:spPr>
            <a:xfrm>
              <a:off x="5866" y="3705"/>
              <a:ext cx="3325" cy="5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2019.12.1 10:11:00,</a:t>
              </a:r>
              <a:r>
                <a:rPr lang="zh-CN" altLang="en-US" sz="800"/>
                <a:t>提示</a:t>
              </a:r>
              <a:r>
                <a:rPr lang="en-US" altLang="zh-CN" sz="800"/>
                <a:t>,</a:t>
              </a:r>
              <a:r>
                <a:rPr lang="en-US" sz="800"/>
                <a:t> A</a:t>
              </a:r>
              <a:r>
                <a:rPr lang="zh-CN" altLang="en-US" sz="800"/>
                <a:t>柜线路</a:t>
              </a:r>
              <a:r>
                <a:rPr lang="en-US" altLang="zh-CN" sz="800"/>
                <a:t>1A</a:t>
              </a:r>
              <a:r>
                <a:rPr lang="zh-CN" altLang="en-US" sz="800"/>
                <a:t>相电流超过阈值</a:t>
              </a:r>
              <a:r>
                <a:rPr lang="en-US" altLang="zh-CN" sz="800"/>
                <a:t>,</a:t>
              </a:r>
              <a:r>
                <a:rPr lang="zh-CN" altLang="en-US" sz="800"/>
                <a:t>电流值为</a:t>
              </a:r>
              <a:r>
                <a:rPr lang="en-US" altLang="zh-CN" sz="800"/>
                <a:t>**A</a:t>
              </a:r>
              <a:endParaRPr lang="en-US" altLang="zh-CN" sz="8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834" y="3778"/>
              <a:ext cx="469" cy="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2">
                      <a:lumMod val="75000"/>
                    </a:schemeClr>
                  </a:solidFill>
                </a:rPr>
                <a:t>&gt;</a:t>
              </a:r>
              <a:endParaRPr lang="en-US" altLang="zh-CN" sz="140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743325" y="2687955"/>
            <a:ext cx="2181860" cy="353060"/>
            <a:chOff x="5866" y="3705"/>
            <a:chExt cx="3436" cy="556"/>
          </a:xfrm>
        </p:grpSpPr>
        <p:sp>
          <p:nvSpPr>
            <p:cNvPr id="39" name="圆角矩形 38"/>
            <p:cNvSpPr/>
            <p:nvPr/>
          </p:nvSpPr>
          <p:spPr>
            <a:xfrm>
              <a:off x="5866" y="3705"/>
              <a:ext cx="3325" cy="5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2019.12.1 10:10:00,</a:t>
              </a:r>
              <a:r>
                <a:rPr lang="zh-CN" altLang="en-US" sz="800">
                  <a:sym typeface="+mn-ea"/>
                </a:rPr>
                <a:t>提示</a:t>
              </a:r>
              <a:r>
                <a:rPr lang="en-US" altLang="zh-CN" sz="800">
                  <a:sym typeface="+mn-ea"/>
                </a:rPr>
                <a:t>[10s</a:t>
              </a:r>
              <a:r>
                <a:rPr lang="zh-CN" altLang="en-US" sz="800">
                  <a:sym typeface="+mn-ea"/>
                </a:rPr>
                <a:t>内有远程操作断电行为</a:t>
              </a:r>
              <a:r>
                <a:rPr lang="en-US" altLang="zh-CN" sz="800">
                  <a:sym typeface="+mn-ea"/>
                </a:rPr>
                <a:t>]</a:t>
              </a:r>
              <a:r>
                <a:rPr lang="en-US" altLang="zh-CN" sz="800">
                  <a:sym typeface="+mn-ea"/>
                </a:rPr>
                <a:t>,</a:t>
              </a:r>
              <a:r>
                <a:rPr lang="en-US" sz="800">
                  <a:sym typeface="+mn-ea"/>
                </a:rPr>
                <a:t> A</a:t>
              </a:r>
              <a:r>
                <a:rPr lang="zh-CN" altLang="en-US" sz="800">
                  <a:sym typeface="+mn-ea"/>
                </a:rPr>
                <a:t>柜线路</a:t>
              </a:r>
              <a:r>
                <a:rPr lang="en-US" altLang="zh-CN" sz="800">
                  <a:sym typeface="+mn-ea"/>
                </a:rPr>
                <a:t>1</a:t>
              </a:r>
              <a:r>
                <a:rPr lang="zh-CN" sz="800">
                  <a:sym typeface="+mn-ea"/>
                </a:rPr>
                <a:t>断电</a:t>
              </a:r>
              <a:r>
                <a:rPr lang="en-US" altLang="zh-CN" sz="800">
                  <a:sym typeface="+mn-ea"/>
                </a:rPr>
                <a:t>,</a:t>
              </a:r>
              <a:r>
                <a:rPr lang="zh-CN" altLang="en-US" sz="800">
                  <a:sym typeface="+mn-ea"/>
                </a:rPr>
                <a:t>断电前</a:t>
              </a:r>
              <a:r>
                <a:rPr lang="en-US" altLang="zh-CN" sz="800">
                  <a:sym typeface="+mn-ea"/>
                </a:rPr>
                <a:t>5</a:t>
              </a:r>
              <a:r>
                <a:rPr lang="zh-CN" altLang="en-US" sz="800">
                  <a:sym typeface="+mn-ea"/>
                </a:rPr>
                <a:t>分钟电流情况</a:t>
              </a:r>
              <a:endParaRPr lang="en-US" altLang="zh-CN" sz="800"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834" y="3778"/>
              <a:ext cx="469" cy="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2">
                      <a:lumMod val="75000"/>
                    </a:schemeClr>
                  </a:solidFill>
                </a:rPr>
                <a:t>&gt;</a:t>
              </a:r>
              <a:endParaRPr lang="en-US" altLang="zh-CN" sz="140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43325" y="3156585"/>
            <a:ext cx="2181860" cy="353060"/>
            <a:chOff x="5866" y="3705"/>
            <a:chExt cx="3436" cy="556"/>
          </a:xfrm>
        </p:grpSpPr>
        <p:sp>
          <p:nvSpPr>
            <p:cNvPr id="42" name="圆角矩形 41"/>
            <p:cNvSpPr/>
            <p:nvPr/>
          </p:nvSpPr>
          <p:spPr>
            <a:xfrm>
              <a:off x="5866" y="3705"/>
              <a:ext cx="3325" cy="5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2019.12.1 10:09:00,</a:t>
              </a:r>
              <a:r>
                <a:rPr lang="zh-CN" altLang="en-US" sz="800">
                  <a:sym typeface="+mn-ea"/>
                </a:rPr>
                <a:t>告警</a:t>
              </a:r>
              <a:r>
                <a:rPr lang="en-US" altLang="zh-CN" sz="800">
                  <a:sym typeface="+mn-ea"/>
                </a:rPr>
                <a:t>[10s</a:t>
              </a:r>
              <a:r>
                <a:rPr lang="zh-CN" altLang="en-US" sz="800">
                  <a:sym typeface="+mn-ea"/>
                </a:rPr>
                <a:t>内无远程操作断电行为</a:t>
              </a:r>
              <a:r>
                <a:rPr lang="en-US" altLang="zh-CN" sz="800">
                  <a:sym typeface="+mn-ea"/>
                </a:rPr>
                <a:t>],</a:t>
              </a:r>
              <a:r>
                <a:rPr lang="en-US" sz="800">
                  <a:sym typeface="+mn-ea"/>
                </a:rPr>
                <a:t> A</a:t>
              </a:r>
              <a:r>
                <a:rPr lang="zh-CN" altLang="en-US" sz="800">
                  <a:sym typeface="+mn-ea"/>
                </a:rPr>
                <a:t>柜线路</a:t>
              </a:r>
              <a:r>
                <a:rPr lang="en-US" altLang="zh-CN" sz="800">
                  <a:sym typeface="+mn-ea"/>
                </a:rPr>
                <a:t>1</a:t>
              </a:r>
              <a:r>
                <a:rPr lang="zh-CN" sz="800">
                  <a:sym typeface="+mn-ea"/>
                </a:rPr>
                <a:t>跳闸</a:t>
              </a:r>
              <a:r>
                <a:rPr lang="en-US" altLang="zh-CN" sz="800">
                  <a:sym typeface="+mn-ea"/>
                </a:rPr>
                <a:t>,</a:t>
              </a:r>
              <a:r>
                <a:rPr lang="zh-CN" altLang="en-US" sz="800">
                  <a:sym typeface="+mn-ea"/>
                </a:rPr>
                <a:t>断电前</a:t>
              </a:r>
              <a:r>
                <a:rPr lang="en-US" altLang="zh-CN" sz="800">
                  <a:sym typeface="+mn-ea"/>
                </a:rPr>
                <a:t>5</a:t>
              </a:r>
              <a:r>
                <a:rPr lang="zh-CN" altLang="en-US" sz="800">
                  <a:sym typeface="+mn-ea"/>
                </a:rPr>
                <a:t>分钟电流情况</a:t>
              </a:r>
              <a:endParaRPr lang="en-US" altLang="zh-CN" sz="80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834" y="3778"/>
              <a:ext cx="469" cy="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2">
                      <a:lumMod val="75000"/>
                    </a:schemeClr>
                  </a:solidFill>
                </a:rPr>
                <a:t>&gt;</a:t>
              </a:r>
              <a:endParaRPr lang="en-US" altLang="zh-CN" sz="140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743325" y="3625215"/>
            <a:ext cx="2181860" cy="353060"/>
            <a:chOff x="5866" y="3705"/>
            <a:chExt cx="3436" cy="556"/>
          </a:xfrm>
        </p:grpSpPr>
        <p:sp>
          <p:nvSpPr>
            <p:cNvPr id="64" name="圆角矩形 63"/>
            <p:cNvSpPr/>
            <p:nvPr/>
          </p:nvSpPr>
          <p:spPr>
            <a:xfrm>
              <a:off x="5866" y="3705"/>
              <a:ext cx="3325" cy="5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2019.12.1 10:00:00,</a:t>
              </a:r>
              <a:r>
                <a:rPr lang="zh-CN" altLang="en-US" sz="800">
                  <a:sym typeface="+mn-ea"/>
                </a:rPr>
                <a:t>提示</a:t>
              </a:r>
              <a:r>
                <a:rPr lang="en-US" altLang="zh-CN" sz="800">
                  <a:sym typeface="+mn-ea"/>
                </a:rPr>
                <a:t>,</a:t>
              </a:r>
              <a:r>
                <a:rPr lang="en-US" sz="800">
                  <a:sym typeface="+mn-ea"/>
                </a:rPr>
                <a:t> </a:t>
              </a:r>
              <a:r>
                <a:rPr lang="zh-CN" altLang="en-US" sz="800">
                  <a:sym typeface="+mn-ea"/>
                </a:rPr>
                <a:t>天气预报今天到明天有强降水天气</a:t>
              </a:r>
              <a:r>
                <a:rPr lang="en-US" altLang="zh-CN" sz="800">
                  <a:sym typeface="+mn-ea"/>
                </a:rPr>
                <a:t>,</a:t>
              </a:r>
              <a:r>
                <a:rPr lang="zh-CN" altLang="en-US" sz="800">
                  <a:sym typeface="+mn-ea"/>
                </a:rPr>
                <a:t>降水量预计为</a:t>
              </a:r>
              <a:r>
                <a:rPr lang="en-US" altLang="zh-CN" sz="800">
                  <a:sym typeface="+mn-ea"/>
                </a:rPr>
                <a:t>**,</a:t>
              </a:r>
              <a:r>
                <a:rPr lang="zh-CN" altLang="en-US" sz="800">
                  <a:sym typeface="+mn-ea"/>
                </a:rPr>
                <a:t>请做设备检查和防护。点击查看天气详情</a:t>
              </a:r>
              <a:endParaRPr lang="en-US" altLang="zh-CN" sz="800">
                <a:sym typeface="+mn-ea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834" y="3778"/>
              <a:ext cx="469" cy="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2">
                      <a:lumMod val="75000"/>
                    </a:schemeClr>
                  </a:solidFill>
                </a:rPr>
                <a:t>&gt;</a:t>
              </a:r>
              <a:endParaRPr lang="en-US" altLang="zh-CN" sz="140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290945" y="1111885"/>
            <a:ext cx="2294890" cy="4536440"/>
            <a:chOff x="5729" y="1751"/>
            <a:chExt cx="3614" cy="7144"/>
          </a:xfrm>
        </p:grpSpPr>
        <p:grpSp>
          <p:nvGrpSpPr>
            <p:cNvPr id="102" name="组合 101"/>
            <p:cNvGrpSpPr/>
            <p:nvPr/>
          </p:nvGrpSpPr>
          <p:grpSpPr>
            <a:xfrm>
              <a:off x="5729" y="1751"/>
              <a:ext cx="3614" cy="7144"/>
              <a:chOff x="538" y="765"/>
              <a:chExt cx="5623" cy="10041"/>
            </a:xfrm>
          </p:grpSpPr>
          <p:grpSp>
            <p:nvGrpSpPr>
              <p:cNvPr id="104" name="组合 103"/>
              <p:cNvGrpSpPr/>
              <p:nvPr/>
            </p:nvGrpSpPr>
            <p:grpSpPr>
              <a:xfrm>
                <a:off x="538" y="765"/>
                <a:ext cx="5623" cy="10041"/>
                <a:chOff x="11024" y="636"/>
                <a:chExt cx="5623" cy="10041"/>
              </a:xfrm>
            </p:grpSpPr>
            <p:sp>
              <p:nvSpPr>
                <p:cNvPr id="106" name="圆角矩形 105"/>
                <p:cNvSpPr/>
                <p:nvPr/>
              </p:nvSpPr>
              <p:spPr>
                <a:xfrm>
                  <a:off x="11024" y="636"/>
                  <a:ext cx="5623" cy="1004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7" name="圆角矩形 106"/>
                <p:cNvSpPr/>
                <p:nvPr/>
              </p:nvSpPr>
              <p:spPr>
                <a:xfrm>
                  <a:off x="11439" y="9857"/>
                  <a:ext cx="1266" cy="5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首页</a:t>
                  </a:r>
                  <a:endParaRPr lang="zh-CN" altLang="en-US" sz="1200"/>
                </a:p>
              </p:txBody>
            </p:sp>
            <p:sp>
              <p:nvSpPr>
                <p:cNvPr id="108" name="圆角矩形 107"/>
                <p:cNvSpPr/>
                <p:nvPr/>
              </p:nvSpPr>
              <p:spPr>
                <a:xfrm>
                  <a:off x="12949" y="9857"/>
                  <a:ext cx="1527" cy="5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设备</a:t>
                  </a:r>
                  <a:endParaRPr lang="zh-CN" altLang="en-US" sz="1200"/>
                </a:p>
              </p:txBody>
            </p:sp>
            <p:sp>
              <p:nvSpPr>
                <p:cNvPr id="109" name="圆角矩形 108"/>
                <p:cNvSpPr/>
                <p:nvPr/>
              </p:nvSpPr>
              <p:spPr>
                <a:xfrm>
                  <a:off x="14746" y="9857"/>
                  <a:ext cx="1527" cy="52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我的</a:t>
                  </a:r>
                  <a:endParaRPr lang="zh-CN" altLang="en-US" sz="1200"/>
                </a:p>
              </p:txBody>
            </p:sp>
          </p:grpSp>
          <p:pic>
            <p:nvPicPr>
              <p:cNvPr id="110" name="图片 109"/>
              <p:cNvPicPr>
                <a:picLocks noChangeAspect="1"/>
              </p:cNvPicPr>
              <p:nvPr/>
            </p:nvPicPr>
            <p:blipFill>
              <a:blip r:embed="rId1"/>
              <a:srcRect r="1276" b="94219"/>
              <a:stretch>
                <a:fillRect/>
              </a:stretch>
            </p:blipFill>
            <p:spPr>
              <a:xfrm>
                <a:off x="837" y="1149"/>
                <a:ext cx="4950" cy="467"/>
              </a:xfrm>
              <a:prstGeom prst="rect">
                <a:avLst/>
              </a:prstGeom>
            </p:spPr>
          </p:pic>
        </p:grpSp>
        <p:sp>
          <p:nvSpPr>
            <p:cNvPr id="111" name="左箭头 110"/>
            <p:cNvSpPr/>
            <p:nvPr/>
          </p:nvSpPr>
          <p:spPr>
            <a:xfrm>
              <a:off x="5996" y="2454"/>
              <a:ext cx="281" cy="120"/>
            </a:xfrm>
            <a:prstGeom prst="leftArrow">
              <a:avLst>
                <a:gd name="adj1" fmla="val 49579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12" name="直接箭头连接符 111"/>
          <p:cNvCxnSpPr/>
          <p:nvPr/>
        </p:nvCxnSpPr>
        <p:spPr>
          <a:xfrm flipV="1">
            <a:off x="5709285" y="2209800"/>
            <a:ext cx="581660" cy="238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6348730" y="1880870"/>
            <a:ext cx="2111375" cy="3134360"/>
            <a:chOff x="5866" y="3705"/>
            <a:chExt cx="3325" cy="556"/>
          </a:xfrm>
        </p:grpSpPr>
        <p:sp>
          <p:nvSpPr>
            <p:cNvPr id="114" name="圆角矩形 113"/>
            <p:cNvSpPr/>
            <p:nvPr/>
          </p:nvSpPr>
          <p:spPr>
            <a:xfrm>
              <a:off x="5866" y="3705"/>
              <a:ext cx="3325" cy="5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/>
            </a:p>
          </p:txBody>
        </p:sp>
        <p:sp>
          <p:nvSpPr>
            <p:cNvPr id="115" name="文本框 114"/>
            <p:cNvSpPr txBox="1"/>
            <p:nvPr/>
          </p:nvSpPr>
          <p:spPr>
            <a:xfrm rot="5400000">
              <a:off x="8924" y="3506"/>
              <a:ext cx="51" cy="4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</a:rPr>
                <a:t>&gt;</a:t>
              </a:r>
              <a:endParaRPr lang="en-US" altLang="zh-CN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16" name="圆角矩形 115"/>
          <p:cNvSpPr/>
          <p:nvPr/>
        </p:nvSpPr>
        <p:spPr>
          <a:xfrm>
            <a:off x="6746875" y="1611630"/>
            <a:ext cx="1551940" cy="22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事件告警</a:t>
            </a:r>
            <a:endParaRPr lang="zh-CN" altLang="en-US" sz="1200"/>
          </a:p>
        </p:txBody>
      </p:sp>
      <p:sp>
        <p:nvSpPr>
          <p:cNvPr id="126" name="文本框 125"/>
          <p:cNvSpPr txBox="1"/>
          <p:nvPr/>
        </p:nvSpPr>
        <p:spPr>
          <a:xfrm>
            <a:off x="6629400" y="2055495"/>
            <a:ext cx="17519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ym typeface="+mn-ea"/>
              </a:rPr>
              <a:t>时间：</a:t>
            </a:r>
            <a:r>
              <a:rPr lang="en-US" sz="800">
                <a:sym typeface="+mn-ea"/>
              </a:rPr>
              <a:t>2019.12.1 10:11:00,</a:t>
            </a:r>
            <a:endParaRPr lang="en-US" sz="800">
              <a:sym typeface="+mn-ea"/>
            </a:endParaRPr>
          </a:p>
          <a:p>
            <a:pPr algn="l"/>
            <a:r>
              <a:rPr lang="zh-CN" altLang="en-US" sz="800">
                <a:sym typeface="+mn-ea"/>
              </a:rPr>
              <a:t>等级：提示</a:t>
            </a:r>
            <a:endParaRPr lang="en-US" altLang="zh-CN" sz="800">
              <a:sym typeface="+mn-ea"/>
            </a:endParaRPr>
          </a:p>
          <a:p>
            <a:pPr algn="l"/>
            <a:r>
              <a:rPr lang="zh-CN" altLang="en-US" sz="800">
                <a:sym typeface="+mn-ea"/>
              </a:rPr>
              <a:t>设备名：</a:t>
            </a:r>
            <a:r>
              <a:rPr lang="en-US" sz="800">
                <a:sym typeface="+mn-ea"/>
              </a:rPr>
              <a:t>A</a:t>
            </a:r>
            <a:r>
              <a:rPr lang="zh-CN" altLang="en-US" sz="800">
                <a:sym typeface="+mn-ea"/>
              </a:rPr>
              <a:t>柜</a:t>
            </a:r>
            <a:endParaRPr lang="zh-CN" altLang="en-US" sz="800">
              <a:sym typeface="+mn-ea"/>
            </a:endParaRPr>
          </a:p>
          <a:p>
            <a:pPr algn="l"/>
            <a:r>
              <a:rPr lang="zh-CN" altLang="en-US" sz="800">
                <a:sym typeface="+mn-ea"/>
              </a:rPr>
              <a:t>设备物理位置：</a:t>
            </a:r>
            <a:endParaRPr lang="zh-CN" altLang="en-US" sz="800">
              <a:sym typeface="+mn-ea"/>
            </a:endParaRPr>
          </a:p>
          <a:p>
            <a:pPr algn="l"/>
            <a:r>
              <a:rPr lang="zh-CN" altLang="en-US" sz="800">
                <a:sym typeface="+mn-ea"/>
              </a:rPr>
              <a:t>告警线路：线路</a:t>
            </a:r>
            <a:r>
              <a:rPr lang="en-US" altLang="zh-CN" sz="800">
                <a:sym typeface="+mn-ea"/>
              </a:rPr>
              <a:t>1</a:t>
            </a:r>
            <a:endParaRPr lang="en-US" altLang="zh-CN" sz="800">
              <a:sym typeface="+mn-ea"/>
            </a:endParaRPr>
          </a:p>
          <a:p>
            <a:pPr algn="l"/>
            <a:r>
              <a:rPr lang="zh-CN" altLang="en-US" sz="800">
                <a:sym typeface="+mn-ea"/>
              </a:rPr>
              <a:t>事件内容：电流超过阈值</a:t>
            </a:r>
            <a:r>
              <a:rPr lang="en-US" altLang="zh-CN" sz="800">
                <a:sym typeface="+mn-ea"/>
              </a:rPr>
              <a:t>,</a:t>
            </a:r>
            <a:r>
              <a:rPr lang="zh-CN" altLang="en-US" sz="800">
                <a:sym typeface="+mn-ea"/>
              </a:rPr>
              <a:t>电流值为</a:t>
            </a:r>
            <a:r>
              <a:rPr lang="en-US" altLang="zh-CN" sz="800">
                <a:sym typeface="+mn-ea"/>
              </a:rPr>
              <a:t>**A</a:t>
            </a:r>
            <a:endParaRPr lang="zh-CN" altLang="en-US" sz="800"/>
          </a:p>
        </p:txBody>
      </p:sp>
    </p:spTree>
    <p:custDataLst>
      <p:tags r:id="rId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" name="圆角矩形 187"/>
          <p:cNvSpPr/>
          <p:nvPr/>
        </p:nvSpPr>
        <p:spPr>
          <a:xfrm>
            <a:off x="110490" y="42545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我的</a:t>
            </a:r>
            <a:r>
              <a:rPr lang="en-US" altLang="zh-CN" sz="2000"/>
              <a:t>--</a:t>
            </a:r>
            <a:r>
              <a:rPr lang="zh-CN" altLang="en-US" sz="2000"/>
              <a:t>设备管理</a:t>
            </a:r>
            <a:endParaRPr lang="zh-CN" altLang="en-US" sz="2000"/>
          </a:p>
        </p:txBody>
      </p:sp>
      <p:grpSp>
        <p:nvGrpSpPr>
          <p:cNvPr id="44" name="组合 43"/>
          <p:cNvGrpSpPr/>
          <p:nvPr/>
        </p:nvGrpSpPr>
        <p:grpSpPr>
          <a:xfrm>
            <a:off x="202565" y="1253490"/>
            <a:ext cx="2294663" cy="4536257"/>
            <a:chOff x="538" y="765"/>
            <a:chExt cx="5623" cy="10041"/>
          </a:xfrm>
        </p:grpSpPr>
        <p:grpSp>
          <p:nvGrpSpPr>
            <p:cNvPr id="951" name="组合 950"/>
            <p:cNvGrpSpPr/>
            <p:nvPr/>
          </p:nvGrpSpPr>
          <p:grpSpPr>
            <a:xfrm>
              <a:off x="538" y="765"/>
              <a:ext cx="5623" cy="10041"/>
              <a:chOff x="11024" y="636"/>
              <a:chExt cx="5623" cy="10041"/>
            </a:xfrm>
          </p:grpSpPr>
          <p:sp>
            <p:nvSpPr>
              <p:cNvPr id="952" name="圆角矩形 951"/>
              <p:cNvSpPr/>
              <p:nvPr/>
            </p:nvSpPr>
            <p:spPr>
              <a:xfrm>
                <a:off x="11024" y="636"/>
                <a:ext cx="5623" cy="100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4" name="圆角矩形 953"/>
              <p:cNvSpPr/>
              <p:nvPr/>
            </p:nvSpPr>
            <p:spPr>
              <a:xfrm>
                <a:off x="11439" y="9857"/>
                <a:ext cx="1266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首页</a:t>
                </a:r>
                <a:endParaRPr lang="zh-CN" altLang="en-US" sz="1200"/>
              </a:p>
            </p:txBody>
          </p:sp>
          <p:sp>
            <p:nvSpPr>
              <p:cNvPr id="955" name="圆角矩形 954"/>
              <p:cNvSpPr/>
              <p:nvPr/>
            </p:nvSpPr>
            <p:spPr>
              <a:xfrm>
                <a:off x="12949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设备</a:t>
                </a:r>
                <a:endParaRPr lang="zh-CN" altLang="en-US" sz="1200"/>
              </a:p>
            </p:txBody>
          </p:sp>
          <p:sp>
            <p:nvSpPr>
              <p:cNvPr id="956" name="圆角矩形 955"/>
              <p:cNvSpPr/>
              <p:nvPr/>
            </p:nvSpPr>
            <p:spPr>
              <a:xfrm>
                <a:off x="14746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我的</a:t>
                </a:r>
                <a:endParaRPr lang="zh-CN" altLang="en-US" sz="1200"/>
              </a:p>
            </p:txBody>
          </p:sp>
        </p:grpSp>
        <p:pic>
          <p:nvPicPr>
            <p:cNvPr id="190" name="图片 189"/>
            <p:cNvPicPr>
              <a:picLocks noChangeAspect="1"/>
            </p:cNvPicPr>
            <p:nvPr/>
          </p:nvPicPr>
          <p:blipFill>
            <a:blip r:embed="rId1"/>
            <a:srcRect r="1276" b="82569"/>
            <a:stretch>
              <a:fillRect/>
            </a:stretch>
          </p:blipFill>
          <p:spPr>
            <a:xfrm>
              <a:off x="837" y="1150"/>
              <a:ext cx="4950" cy="1407"/>
            </a:xfrm>
            <a:prstGeom prst="rect">
              <a:avLst/>
            </a:prstGeom>
          </p:spPr>
        </p:pic>
        <p:sp>
          <p:nvSpPr>
            <p:cNvPr id="191" name="文本框 190"/>
            <p:cNvSpPr txBox="1"/>
            <p:nvPr/>
          </p:nvSpPr>
          <p:spPr>
            <a:xfrm>
              <a:off x="1770" y="2171"/>
              <a:ext cx="3815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杭州金峰电器有限公司</a:t>
              </a:r>
              <a:endParaRPr lang="zh-CN" altLang="en-US" sz="80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1770" y="1594"/>
              <a:ext cx="1568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管理员</a:t>
              </a:r>
              <a:endParaRPr lang="zh-CN" altLang="en-US" sz="800"/>
            </a:p>
          </p:txBody>
        </p:sp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" y="3610"/>
              <a:ext cx="720" cy="525"/>
            </a:xfrm>
            <a:prstGeom prst="rect">
              <a:avLst/>
            </a:prstGeom>
          </p:spPr>
        </p:pic>
        <p:pic>
          <p:nvPicPr>
            <p:cNvPr id="195" name="图片 1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" y="5070"/>
              <a:ext cx="836" cy="921"/>
            </a:xfrm>
            <a:prstGeom prst="rect">
              <a:avLst/>
            </a:prstGeom>
          </p:spPr>
        </p:pic>
        <p:sp>
          <p:nvSpPr>
            <p:cNvPr id="196" name="文本框 195"/>
            <p:cNvSpPr txBox="1"/>
            <p:nvPr/>
          </p:nvSpPr>
          <p:spPr>
            <a:xfrm>
              <a:off x="837" y="4135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月度报表</a:t>
              </a:r>
              <a:endParaRPr lang="zh-CN" altLang="en-US" sz="800"/>
            </a:p>
          </p:txBody>
        </p:sp>
        <p:pic>
          <p:nvPicPr>
            <p:cNvPr id="197" name="图片 1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3" y="3658"/>
              <a:ext cx="561" cy="524"/>
            </a:xfrm>
            <a:prstGeom prst="rect">
              <a:avLst/>
            </a:prstGeom>
          </p:spPr>
        </p:pic>
        <p:sp>
          <p:nvSpPr>
            <p:cNvPr id="198" name="文本框 197"/>
            <p:cNvSpPr txBox="1"/>
            <p:nvPr/>
          </p:nvSpPr>
          <p:spPr>
            <a:xfrm>
              <a:off x="2330" y="4122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事件告警</a:t>
              </a:r>
              <a:endParaRPr lang="zh-CN" altLang="en-US" sz="800"/>
            </a:p>
          </p:txBody>
        </p:sp>
        <p:pic>
          <p:nvPicPr>
            <p:cNvPr id="199" name="图片 19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" y="5070"/>
              <a:ext cx="650" cy="567"/>
            </a:xfrm>
            <a:prstGeom prst="rect">
              <a:avLst/>
            </a:prstGeom>
          </p:spPr>
        </p:pic>
        <p:sp>
          <p:nvSpPr>
            <p:cNvPr id="200" name="文本框 199"/>
            <p:cNvSpPr txBox="1"/>
            <p:nvPr/>
          </p:nvSpPr>
          <p:spPr>
            <a:xfrm>
              <a:off x="3671" y="4182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设备管理</a:t>
              </a:r>
              <a:endParaRPr lang="zh-CN" altLang="en-US" sz="800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865" y="5637"/>
              <a:ext cx="131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权限管理</a:t>
              </a:r>
              <a:endParaRPr lang="zh-CN" altLang="en-US" sz="800"/>
            </a:p>
          </p:txBody>
        </p:sp>
        <p:pic>
          <p:nvPicPr>
            <p:cNvPr id="202" name="图片 2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5" y="3633"/>
              <a:ext cx="571" cy="549"/>
            </a:xfrm>
            <a:prstGeom prst="rect">
              <a:avLst/>
            </a:prstGeom>
          </p:spPr>
        </p:pic>
        <p:sp>
          <p:nvSpPr>
            <p:cNvPr id="203" name="文本框 202"/>
            <p:cNvSpPr txBox="1"/>
            <p:nvPr/>
          </p:nvSpPr>
          <p:spPr>
            <a:xfrm>
              <a:off x="2406" y="5637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用户管理</a:t>
              </a:r>
              <a:endParaRPr lang="zh-CN" altLang="en-US" sz="800"/>
            </a:p>
          </p:txBody>
        </p:sp>
        <p:pic>
          <p:nvPicPr>
            <p:cNvPr id="205" name="图片 2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5" y="4987"/>
              <a:ext cx="636" cy="650"/>
            </a:xfrm>
            <a:prstGeom prst="rect">
              <a:avLst/>
            </a:prstGeom>
          </p:spPr>
        </p:pic>
        <p:sp>
          <p:nvSpPr>
            <p:cNvPr id="206" name="文本框 205"/>
            <p:cNvSpPr txBox="1"/>
            <p:nvPr/>
          </p:nvSpPr>
          <p:spPr>
            <a:xfrm>
              <a:off x="4726" y="4207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信息推送</a:t>
              </a:r>
              <a:endParaRPr lang="zh-CN" altLang="en-US" sz="800"/>
            </a:p>
          </p:txBody>
        </p:sp>
        <p:pic>
          <p:nvPicPr>
            <p:cNvPr id="208" name="图片 207"/>
            <p:cNvPicPr>
              <a:picLocks noChangeAspect="1"/>
            </p:cNvPicPr>
            <p:nvPr/>
          </p:nvPicPr>
          <p:blipFill>
            <a:blip r:embed="rId8"/>
            <a:srcRect t="-22651" r="16327" b="-22651"/>
            <a:stretch>
              <a:fillRect/>
            </a:stretch>
          </p:blipFill>
          <p:spPr>
            <a:xfrm>
              <a:off x="4969" y="3427"/>
              <a:ext cx="615" cy="926"/>
            </a:xfrm>
            <a:prstGeom prst="rect">
              <a:avLst/>
            </a:prstGeom>
          </p:spPr>
        </p:pic>
      </p:grpSp>
      <p:cxnSp>
        <p:nvCxnSpPr>
          <p:cNvPr id="2" name="直接箭头连接符 1"/>
          <p:cNvCxnSpPr>
            <a:stCxn id="202" idx="0"/>
          </p:cNvCxnSpPr>
          <p:nvPr/>
        </p:nvCxnSpPr>
        <p:spPr>
          <a:xfrm>
            <a:off x="1705610" y="2548890"/>
            <a:ext cx="2258695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4" name="组合 213"/>
          <p:cNvGrpSpPr/>
          <p:nvPr/>
        </p:nvGrpSpPr>
        <p:grpSpPr>
          <a:xfrm>
            <a:off x="4051935" y="882650"/>
            <a:ext cx="2294890" cy="4536440"/>
            <a:chOff x="4216" y="935"/>
            <a:chExt cx="3614" cy="7144"/>
          </a:xfrm>
        </p:grpSpPr>
        <p:grpSp>
          <p:nvGrpSpPr>
            <p:cNvPr id="92" name="组合 91"/>
            <p:cNvGrpSpPr/>
            <p:nvPr/>
          </p:nvGrpSpPr>
          <p:grpSpPr>
            <a:xfrm>
              <a:off x="4216" y="935"/>
              <a:ext cx="3614" cy="7144"/>
              <a:chOff x="5306" y="1408"/>
              <a:chExt cx="3614" cy="7144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5306" y="1408"/>
                <a:ext cx="3614" cy="7144"/>
                <a:chOff x="5729" y="1751"/>
                <a:chExt cx="3614" cy="7144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5729" y="1751"/>
                  <a:ext cx="3614" cy="7144"/>
                  <a:chOff x="538" y="765"/>
                  <a:chExt cx="5623" cy="10041"/>
                </a:xfrm>
              </p:grpSpPr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538" y="765"/>
                    <a:ext cx="5623" cy="10041"/>
                    <a:chOff x="11024" y="636"/>
                    <a:chExt cx="5623" cy="10041"/>
                  </a:xfrm>
                </p:grpSpPr>
                <p:sp>
                  <p:nvSpPr>
                    <p:cNvPr id="68" name="圆角矩形 67"/>
                    <p:cNvSpPr/>
                    <p:nvPr/>
                  </p:nvSpPr>
                  <p:spPr>
                    <a:xfrm>
                      <a:off x="11024" y="636"/>
                      <a:ext cx="5623" cy="1004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圆角矩形 68"/>
                    <p:cNvSpPr/>
                    <p:nvPr/>
                  </p:nvSpPr>
                  <p:spPr>
                    <a:xfrm>
                      <a:off x="11439" y="9857"/>
                      <a:ext cx="1266" cy="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首页</a:t>
                      </a:r>
                      <a:endParaRPr lang="zh-CN" altLang="en-US" sz="1200"/>
                    </a:p>
                  </p:txBody>
                </p:sp>
                <p:sp>
                  <p:nvSpPr>
                    <p:cNvPr id="70" name="圆角矩形 69"/>
                    <p:cNvSpPr/>
                    <p:nvPr/>
                  </p:nvSpPr>
                  <p:spPr>
                    <a:xfrm>
                      <a:off x="12949" y="9857"/>
                      <a:ext cx="1527" cy="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设备</a:t>
                      </a:r>
                      <a:endParaRPr lang="zh-CN" altLang="en-US" sz="1200"/>
                    </a:p>
                  </p:txBody>
                </p:sp>
                <p:sp>
                  <p:nvSpPr>
                    <p:cNvPr id="71" name="圆角矩形 70"/>
                    <p:cNvSpPr/>
                    <p:nvPr/>
                  </p:nvSpPr>
                  <p:spPr>
                    <a:xfrm>
                      <a:off x="14746" y="9857"/>
                      <a:ext cx="1527" cy="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我的</a:t>
                      </a:r>
                      <a:endParaRPr lang="zh-CN" altLang="en-US" sz="1200"/>
                    </a:p>
                  </p:txBody>
                </p:sp>
              </p:grpSp>
              <p:pic>
                <p:nvPicPr>
                  <p:cNvPr id="72" name="图片 71"/>
                  <p:cNvPicPr>
                    <a:picLocks noChangeAspect="1"/>
                  </p:cNvPicPr>
                  <p:nvPr/>
                </p:nvPicPr>
                <p:blipFill>
                  <a:blip r:embed="rId1"/>
                  <a:srcRect r="1276" b="94219"/>
                  <a:stretch>
                    <a:fillRect/>
                  </a:stretch>
                </p:blipFill>
                <p:spPr>
                  <a:xfrm>
                    <a:off x="837" y="1149"/>
                    <a:ext cx="4950" cy="46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3" name="左箭头 72"/>
                <p:cNvSpPr/>
                <p:nvPr/>
              </p:nvSpPr>
              <p:spPr>
                <a:xfrm>
                  <a:off x="5996" y="2454"/>
                  <a:ext cx="281" cy="120"/>
                </a:xfrm>
                <a:prstGeom prst="leftArrow">
                  <a:avLst>
                    <a:gd name="adj1" fmla="val 49579"/>
                    <a:gd name="adj2" fmla="val 5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4" name="圆角矩形 73"/>
              <p:cNvSpPr/>
              <p:nvPr/>
            </p:nvSpPr>
            <p:spPr>
              <a:xfrm>
                <a:off x="5681" y="2627"/>
                <a:ext cx="2444" cy="3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设备管理</a:t>
                </a:r>
                <a:endParaRPr lang="zh-CN" altLang="en-US" sz="1200"/>
              </a:p>
            </p:txBody>
          </p:sp>
        </p:grpSp>
        <p:sp>
          <p:nvSpPr>
            <p:cNvPr id="94" name="圆角矩形 93"/>
            <p:cNvSpPr/>
            <p:nvPr/>
          </p:nvSpPr>
          <p:spPr>
            <a:xfrm>
              <a:off x="4686" y="2861"/>
              <a:ext cx="2444" cy="3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配电计划表</a:t>
              </a:r>
              <a:endParaRPr lang="zh-CN" altLang="en-US" sz="1200"/>
            </a:p>
          </p:txBody>
        </p:sp>
      </p:grpSp>
    </p:spTree>
    <p:custDataLst>
      <p:tags r:id="rId9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" name="圆角矩形 187"/>
          <p:cNvSpPr/>
          <p:nvPr/>
        </p:nvSpPr>
        <p:spPr>
          <a:xfrm>
            <a:off x="110490" y="42545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我的</a:t>
            </a:r>
            <a:r>
              <a:rPr lang="en-US" altLang="zh-CN" sz="2000"/>
              <a:t>--</a:t>
            </a:r>
            <a:r>
              <a:rPr lang="zh-CN" altLang="en-US" sz="2000"/>
              <a:t>设备管理</a:t>
            </a:r>
            <a:endParaRPr lang="zh-CN" altLang="en-US" sz="2000"/>
          </a:p>
        </p:txBody>
      </p:sp>
      <p:grpSp>
        <p:nvGrpSpPr>
          <p:cNvPr id="214" name="组合 213"/>
          <p:cNvGrpSpPr/>
          <p:nvPr/>
        </p:nvGrpSpPr>
        <p:grpSpPr>
          <a:xfrm>
            <a:off x="55880" y="1856740"/>
            <a:ext cx="2294890" cy="4536440"/>
            <a:chOff x="4216" y="935"/>
            <a:chExt cx="3614" cy="7144"/>
          </a:xfrm>
        </p:grpSpPr>
        <p:grpSp>
          <p:nvGrpSpPr>
            <p:cNvPr id="92" name="组合 91"/>
            <p:cNvGrpSpPr/>
            <p:nvPr/>
          </p:nvGrpSpPr>
          <p:grpSpPr>
            <a:xfrm>
              <a:off x="4216" y="935"/>
              <a:ext cx="3614" cy="7144"/>
              <a:chOff x="5306" y="1408"/>
              <a:chExt cx="3614" cy="7144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5306" y="1408"/>
                <a:ext cx="3614" cy="7144"/>
                <a:chOff x="5729" y="1751"/>
                <a:chExt cx="3614" cy="7144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5729" y="1751"/>
                  <a:ext cx="3614" cy="7144"/>
                  <a:chOff x="538" y="765"/>
                  <a:chExt cx="5623" cy="10041"/>
                </a:xfrm>
              </p:grpSpPr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538" y="765"/>
                    <a:ext cx="5623" cy="10041"/>
                    <a:chOff x="11024" y="636"/>
                    <a:chExt cx="5623" cy="10041"/>
                  </a:xfrm>
                </p:grpSpPr>
                <p:sp>
                  <p:nvSpPr>
                    <p:cNvPr id="68" name="圆角矩形 67"/>
                    <p:cNvSpPr/>
                    <p:nvPr/>
                  </p:nvSpPr>
                  <p:spPr>
                    <a:xfrm>
                      <a:off x="11024" y="636"/>
                      <a:ext cx="5623" cy="1004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圆角矩形 68"/>
                    <p:cNvSpPr/>
                    <p:nvPr/>
                  </p:nvSpPr>
                  <p:spPr>
                    <a:xfrm>
                      <a:off x="11439" y="9857"/>
                      <a:ext cx="1266" cy="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首页</a:t>
                      </a:r>
                      <a:endParaRPr lang="zh-CN" altLang="en-US" sz="1200"/>
                    </a:p>
                  </p:txBody>
                </p:sp>
                <p:sp>
                  <p:nvSpPr>
                    <p:cNvPr id="70" name="圆角矩形 69"/>
                    <p:cNvSpPr/>
                    <p:nvPr/>
                  </p:nvSpPr>
                  <p:spPr>
                    <a:xfrm>
                      <a:off x="12949" y="9857"/>
                      <a:ext cx="1527" cy="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设备</a:t>
                      </a:r>
                      <a:endParaRPr lang="zh-CN" altLang="en-US" sz="1200"/>
                    </a:p>
                  </p:txBody>
                </p:sp>
                <p:sp>
                  <p:nvSpPr>
                    <p:cNvPr id="71" name="圆角矩形 70"/>
                    <p:cNvSpPr/>
                    <p:nvPr/>
                  </p:nvSpPr>
                  <p:spPr>
                    <a:xfrm>
                      <a:off x="14746" y="9857"/>
                      <a:ext cx="1527" cy="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我的</a:t>
                      </a:r>
                      <a:endParaRPr lang="zh-CN" altLang="en-US" sz="1200"/>
                    </a:p>
                  </p:txBody>
                </p:sp>
              </p:grpSp>
              <p:pic>
                <p:nvPicPr>
                  <p:cNvPr id="72" name="图片 71"/>
                  <p:cNvPicPr>
                    <a:picLocks noChangeAspect="1"/>
                  </p:cNvPicPr>
                  <p:nvPr/>
                </p:nvPicPr>
                <p:blipFill>
                  <a:blip r:embed="rId1"/>
                  <a:srcRect r="1276" b="94219"/>
                  <a:stretch>
                    <a:fillRect/>
                  </a:stretch>
                </p:blipFill>
                <p:spPr>
                  <a:xfrm>
                    <a:off x="837" y="1149"/>
                    <a:ext cx="4950" cy="46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3" name="左箭头 72"/>
                <p:cNvSpPr/>
                <p:nvPr/>
              </p:nvSpPr>
              <p:spPr>
                <a:xfrm>
                  <a:off x="5996" y="2454"/>
                  <a:ext cx="281" cy="120"/>
                </a:xfrm>
                <a:prstGeom prst="leftArrow">
                  <a:avLst>
                    <a:gd name="adj1" fmla="val 49579"/>
                    <a:gd name="adj2" fmla="val 5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4" name="圆角矩形 73"/>
              <p:cNvSpPr/>
              <p:nvPr/>
            </p:nvSpPr>
            <p:spPr>
              <a:xfrm>
                <a:off x="5681" y="2627"/>
                <a:ext cx="2444" cy="3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设备管理</a:t>
                </a:r>
                <a:endParaRPr lang="zh-CN" altLang="en-US" sz="1200"/>
              </a:p>
            </p:txBody>
          </p:sp>
        </p:grpSp>
        <p:sp>
          <p:nvSpPr>
            <p:cNvPr id="94" name="圆角矩形 93"/>
            <p:cNvSpPr/>
            <p:nvPr/>
          </p:nvSpPr>
          <p:spPr>
            <a:xfrm>
              <a:off x="4686" y="2861"/>
              <a:ext cx="2444" cy="3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配电计划表</a:t>
              </a:r>
              <a:endParaRPr lang="zh-CN" altLang="en-US" sz="12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31745" y="657860"/>
            <a:ext cx="9603740" cy="5124450"/>
            <a:chOff x="4408" y="2505"/>
            <a:chExt cx="15124" cy="8070"/>
          </a:xfrm>
        </p:grpSpPr>
        <p:cxnSp>
          <p:nvCxnSpPr>
            <p:cNvPr id="2" name="直接箭头连接符 1"/>
            <p:cNvCxnSpPr/>
            <p:nvPr/>
          </p:nvCxnSpPr>
          <p:spPr>
            <a:xfrm flipV="1">
              <a:off x="7949" y="6863"/>
              <a:ext cx="2109" cy="5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13" name="组合 212"/>
            <p:cNvGrpSpPr/>
            <p:nvPr/>
          </p:nvGrpSpPr>
          <p:grpSpPr>
            <a:xfrm>
              <a:off x="4408" y="2505"/>
              <a:ext cx="15124" cy="8071"/>
              <a:chOff x="7386" y="1280"/>
              <a:chExt cx="12256" cy="7836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7386" y="1280"/>
                <a:ext cx="12257" cy="7837"/>
                <a:chOff x="1498" y="327"/>
                <a:chExt cx="17518" cy="10366"/>
              </a:xfrm>
            </p:grpSpPr>
            <p:sp>
              <p:nvSpPr>
                <p:cNvPr id="95" name="圆角矩形 94"/>
                <p:cNvSpPr/>
                <p:nvPr/>
              </p:nvSpPr>
              <p:spPr>
                <a:xfrm>
                  <a:off x="12931" y="5832"/>
                  <a:ext cx="2771" cy="17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sp>
              <p:nvSpPr>
                <p:cNvPr id="96" name="圆角矩形 95"/>
                <p:cNvSpPr/>
                <p:nvPr/>
              </p:nvSpPr>
              <p:spPr>
                <a:xfrm>
                  <a:off x="13231" y="6335"/>
                  <a:ext cx="1036" cy="783"/>
                </a:xfrm>
                <a:prstGeom prst="roundRect">
                  <a:avLst/>
                </a:prstGeom>
                <a:ln w="12700" cmpd="sng">
                  <a:solidFill>
                    <a:schemeClr val="accent1">
                      <a:shade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/>
                    <a:t>创建分组</a:t>
                  </a:r>
                  <a:endParaRPr lang="zh-CN" altLang="en-US" sz="1000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>
                  <a:off x="14503" y="6335"/>
                  <a:ext cx="992" cy="783"/>
                </a:xfrm>
                <a:prstGeom prst="roundRect">
                  <a:avLst/>
                </a:prstGeom>
                <a:ln w="12700" cmpd="sng">
                  <a:solidFill>
                    <a:schemeClr val="accent1">
                      <a:shade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/>
                    <a:t>添加设备</a:t>
                  </a:r>
                  <a:endParaRPr lang="zh-CN" altLang="en-US" sz="1000"/>
                </a:p>
              </p:txBody>
            </p:sp>
            <p:cxnSp>
              <p:nvCxnSpPr>
                <p:cNvPr id="98" name="直接箭头连接符 97"/>
                <p:cNvCxnSpPr>
                  <a:stCxn id="97" idx="3"/>
                  <a:endCxn id="143" idx="1"/>
                </p:cNvCxnSpPr>
                <p:nvPr/>
              </p:nvCxnSpPr>
              <p:spPr>
                <a:xfrm>
                  <a:off x="15495" y="6727"/>
                  <a:ext cx="751" cy="357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/>
                <p:cNvCxnSpPr/>
                <p:nvPr/>
              </p:nvCxnSpPr>
              <p:spPr>
                <a:xfrm flipV="1">
                  <a:off x="13810" y="4104"/>
                  <a:ext cx="2420" cy="216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组合 99"/>
                <p:cNvGrpSpPr/>
                <p:nvPr/>
              </p:nvGrpSpPr>
              <p:grpSpPr>
                <a:xfrm>
                  <a:off x="1498" y="2814"/>
                  <a:ext cx="4100" cy="7586"/>
                  <a:chOff x="2292" y="1608"/>
                  <a:chExt cx="4100" cy="7586"/>
                </a:xfrm>
              </p:grpSpPr>
              <p:grpSp>
                <p:nvGrpSpPr>
                  <p:cNvPr id="103" name="组合 102"/>
                  <p:cNvGrpSpPr/>
                  <p:nvPr/>
                </p:nvGrpSpPr>
                <p:grpSpPr>
                  <a:xfrm>
                    <a:off x="2292" y="1608"/>
                    <a:ext cx="4101" cy="7587"/>
                    <a:chOff x="8322" y="1807"/>
                    <a:chExt cx="4101" cy="7587"/>
                  </a:xfrm>
                </p:grpSpPr>
                <p:sp>
                  <p:nvSpPr>
                    <p:cNvPr id="105" name="圆角矩形 104"/>
                    <p:cNvSpPr/>
                    <p:nvPr/>
                  </p:nvSpPr>
                  <p:spPr>
                    <a:xfrm>
                      <a:off x="8322" y="1807"/>
                      <a:ext cx="4101" cy="758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000"/>
                    </a:p>
                  </p:txBody>
                </p:sp>
                <p:sp>
                  <p:nvSpPr>
                    <p:cNvPr id="117" name="圆角矩形 116"/>
                    <p:cNvSpPr/>
                    <p:nvPr/>
                  </p:nvSpPr>
                  <p:spPr>
                    <a:xfrm>
                      <a:off x="9291" y="1936"/>
                      <a:ext cx="2342" cy="41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000"/>
                        <a:t>金峰管理平台</a:t>
                      </a:r>
                      <a:endParaRPr lang="zh-CN" altLang="en-US" sz="1000"/>
                    </a:p>
                  </p:txBody>
                </p:sp>
                <p:sp>
                  <p:nvSpPr>
                    <p:cNvPr id="118" name="圆角矩形 117"/>
                    <p:cNvSpPr/>
                    <p:nvPr/>
                  </p:nvSpPr>
                  <p:spPr>
                    <a:xfrm>
                      <a:off x="8714" y="8775"/>
                      <a:ext cx="923" cy="39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000"/>
                        <a:t>首页</a:t>
                      </a:r>
                      <a:endParaRPr lang="zh-CN" altLang="en-US" sz="1000"/>
                    </a:p>
                  </p:txBody>
                </p:sp>
                <p:sp>
                  <p:nvSpPr>
                    <p:cNvPr id="119" name="圆角矩形 118"/>
                    <p:cNvSpPr/>
                    <p:nvPr/>
                  </p:nvSpPr>
                  <p:spPr>
                    <a:xfrm>
                      <a:off x="9816" y="8775"/>
                      <a:ext cx="1114" cy="39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000"/>
                        <a:t>设备</a:t>
                      </a:r>
                      <a:endParaRPr lang="zh-CN" altLang="en-US" sz="1000"/>
                    </a:p>
                  </p:txBody>
                </p:sp>
                <p:sp>
                  <p:nvSpPr>
                    <p:cNvPr id="120" name="圆角矩形 119"/>
                    <p:cNvSpPr/>
                    <p:nvPr/>
                  </p:nvSpPr>
                  <p:spPr>
                    <a:xfrm>
                      <a:off x="11126" y="8775"/>
                      <a:ext cx="1114" cy="39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000"/>
                        <a:t>我的</a:t>
                      </a:r>
                      <a:endParaRPr lang="zh-CN" altLang="en-US" sz="1000"/>
                    </a:p>
                  </p:txBody>
                </p:sp>
                <p:grpSp>
                  <p:nvGrpSpPr>
                    <p:cNvPr id="121" name="组合 120"/>
                    <p:cNvGrpSpPr/>
                    <p:nvPr/>
                  </p:nvGrpSpPr>
                  <p:grpSpPr>
                    <a:xfrm rot="0">
                      <a:off x="8714" y="3103"/>
                      <a:ext cx="3112" cy="1319"/>
                      <a:chOff x="4523" y="3153"/>
                      <a:chExt cx="4268" cy="1746"/>
                    </a:xfrm>
                  </p:grpSpPr>
                  <p:sp>
                    <p:nvSpPr>
                      <p:cNvPr id="122" name="圆角矩形 121"/>
                      <p:cNvSpPr/>
                      <p:nvPr/>
                    </p:nvSpPr>
                    <p:spPr>
                      <a:xfrm>
                        <a:off x="4523" y="3153"/>
                        <a:ext cx="571" cy="1746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zh-CN" altLang="en-US" sz="1000"/>
                          <a:t>项目组</a:t>
                        </a:r>
                        <a:r>
                          <a:rPr lang="en-US" altLang="zh-CN" sz="1000"/>
                          <a:t>1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123" name="圆角矩形 122"/>
                      <p:cNvSpPr/>
                      <p:nvPr/>
                    </p:nvSpPr>
                    <p:spPr>
                      <a:xfrm>
                        <a:off x="5094" y="3153"/>
                        <a:ext cx="3697" cy="1746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zh-CN" sz="1000"/>
                          <a:t>柜数量：</a:t>
                        </a:r>
                        <a:r>
                          <a:rPr lang="en-US" altLang="zh-CN" sz="1000"/>
                          <a:t>*</a:t>
                        </a:r>
                        <a:r>
                          <a:rPr lang="zh-CN" altLang="en-US" sz="1000"/>
                          <a:t>个</a:t>
                        </a:r>
                        <a:endParaRPr lang="zh-CN" altLang="en-US" sz="1000"/>
                      </a:p>
                      <a:p>
                        <a:pPr algn="ctr"/>
                        <a:r>
                          <a:rPr lang="zh-CN" altLang="en-US" sz="1000"/>
                          <a:t>在线数量：</a:t>
                        </a:r>
                        <a:r>
                          <a:rPr lang="en-US" altLang="zh-CN" sz="1000"/>
                          <a:t>*</a:t>
                        </a:r>
                        <a:r>
                          <a:rPr lang="zh-CN" altLang="en-US" sz="1000"/>
                          <a:t>个</a:t>
                        </a:r>
                        <a:endParaRPr lang="zh-CN" altLang="en-US" sz="1000"/>
                      </a:p>
                      <a:p>
                        <a:pPr algn="ctr"/>
                        <a:r>
                          <a:rPr lang="zh-CN" altLang="en-US" sz="1000"/>
                          <a:t>当前告警数：</a:t>
                        </a:r>
                        <a:r>
                          <a:rPr lang="en-US" altLang="zh-CN" sz="1000"/>
                          <a:t>*</a:t>
                        </a:r>
                        <a:r>
                          <a:rPr lang="zh-CN" altLang="en-US" sz="1000"/>
                          <a:t>个</a:t>
                        </a:r>
                        <a:endParaRPr lang="zh-CN" altLang="en-US" sz="1000"/>
                      </a:p>
                    </p:txBody>
                  </p:sp>
                </p:grpSp>
                <p:grpSp>
                  <p:nvGrpSpPr>
                    <p:cNvPr id="124" name="组合 123"/>
                    <p:cNvGrpSpPr/>
                    <p:nvPr/>
                  </p:nvGrpSpPr>
                  <p:grpSpPr>
                    <a:xfrm rot="0">
                      <a:off x="8672" y="4591"/>
                      <a:ext cx="3125" cy="1332"/>
                      <a:chOff x="4523" y="5214"/>
                      <a:chExt cx="4286" cy="1763"/>
                    </a:xfrm>
                  </p:grpSpPr>
                  <p:sp>
                    <p:nvSpPr>
                      <p:cNvPr id="125" name="圆角矩形 124"/>
                      <p:cNvSpPr/>
                      <p:nvPr/>
                    </p:nvSpPr>
                    <p:spPr>
                      <a:xfrm>
                        <a:off x="4523" y="5231"/>
                        <a:ext cx="571" cy="1746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zh-CN" altLang="en-US" sz="1000">
                            <a:sym typeface="+mn-ea"/>
                          </a:rPr>
                          <a:t>项目组</a:t>
                        </a:r>
                        <a:r>
                          <a:rPr lang="en-US" altLang="zh-CN" sz="1000">
                            <a:sym typeface="+mn-ea"/>
                          </a:rPr>
                          <a:t>2</a:t>
                        </a:r>
                        <a:endParaRPr lang="zh-CN" altLang="en-US" sz="1000"/>
                      </a:p>
                    </p:txBody>
                  </p:sp>
                  <p:sp>
                    <p:nvSpPr>
                      <p:cNvPr id="127" name="圆角矩形 126"/>
                      <p:cNvSpPr/>
                      <p:nvPr/>
                    </p:nvSpPr>
                    <p:spPr>
                      <a:xfrm>
                        <a:off x="5094" y="5214"/>
                        <a:ext cx="3715" cy="1746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zh-CN" sz="1000">
                            <a:sym typeface="+mn-ea"/>
                          </a:rPr>
                          <a:t>柜数量：</a:t>
                        </a:r>
                        <a:r>
                          <a:rPr lang="en-US" altLang="zh-CN" sz="1000">
                            <a:sym typeface="+mn-ea"/>
                          </a:rPr>
                          <a:t>*</a:t>
                        </a:r>
                        <a:r>
                          <a:rPr lang="zh-CN" altLang="en-US" sz="1000">
                            <a:sym typeface="+mn-ea"/>
                          </a:rPr>
                          <a:t>个</a:t>
                        </a:r>
                        <a:endParaRPr lang="zh-CN" altLang="en-US" sz="1000"/>
                      </a:p>
                      <a:p>
                        <a:pPr algn="ctr"/>
                        <a:r>
                          <a:rPr lang="zh-CN" altLang="en-US" sz="1000">
                            <a:sym typeface="+mn-ea"/>
                          </a:rPr>
                          <a:t>在线数量：</a:t>
                        </a:r>
                        <a:r>
                          <a:rPr lang="en-US" altLang="zh-CN" sz="1000">
                            <a:sym typeface="+mn-ea"/>
                          </a:rPr>
                          <a:t>*</a:t>
                        </a:r>
                        <a:r>
                          <a:rPr lang="zh-CN" altLang="en-US" sz="1000">
                            <a:sym typeface="+mn-ea"/>
                          </a:rPr>
                          <a:t>个</a:t>
                        </a:r>
                        <a:endParaRPr lang="zh-CN" altLang="en-US" sz="1000"/>
                      </a:p>
                      <a:p>
                        <a:pPr algn="ctr"/>
                        <a:r>
                          <a:rPr lang="zh-CN" altLang="en-US" sz="1000">
                            <a:sym typeface="+mn-ea"/>
                          </a:rPr>
                          <a:t>当前告警数：</a:t>
                        </a:r>
                        <a:r>
                          <a:rPr lang="en-US" altLang="zh-CN" sz="1000">
                            <a:sym typeface="+mn-ea"/>
                          </a:rPr>
                          <a:t>*</a:t>
                        </a:r>
                        <a:r>
                          <a:rPr lang="zh-CN" altLang="en-US" sz="1000">
                            <a:sym typeface="+mn-ea"/>
                          </a:rPr>
                          <a:t>个</a:t>
                        </a:r>
                        <a:endParaRPr lang="en-US" altLang="zh-CN" sz="1000"/>
                      </a:p>
                    </p:txBody>
                  </p:sp>
                </p:grpSp>
                <p:grpSp>
                  <p:nvGrpSpPr>
                    <p:cNvPr id="128" name="组合 127"/>
                    <p:cNvGrpSpPr/>
                    <p:nvPr/>
                  </p:nvGrpSpPr>
                  <p:grpSpPr>
                    <a:xfrm rot="0">
                      <a:off x="8715" y="6231"/>
                      <a:ext cx="3112" cy="1332"/>
                      <a:chOff x="4523" y="5214"/>
                      <a:chExt cx="4268" cy="1763"/>
                    </a:xfrm>
                  </p:grpSpPr>
                  <p:sp>
                    <p:nvSpPr>
                      <p:cNvPr id="129" name="圆角矩形 128"/>
                      <p:cNvSpPr/>
                      <p:nvPr/>
                    </p:nvSpPr>
                    <p:spPr>
                      <a:xfrm>
                        <a:off x="4523" y="5231"/>
                        <a:ext cx="571" cy="1746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zh-CN" altLang="en-US" sz="1000">
                            <a:sym typeface="+mn-ea"/>
                          </a:rPr>
                          <a:t>项目组</a:t>
                        </a:r>
                        <a:r>
                          <a:rPr lang="en-US" sz="1000">
                            <a:sym typeface="+mn-ea"/>
                          </a:rPr>
                          <a:t>3</a:t>
                        </a:r>
                        <a:endParaRPr lang="en-US" sz="1000"/>
                      </a:p>
                    </p:txBody>
                  </p:sp>
                  <p:sp>
                    <p:nvSpPr>
                      <p:cNvPr id="130" name="圆角矩形 129"/>
                      <p:cNvSpPr/>
                      <p:nvPr/>
                    </p:nvSpPr>
                    <p:spPr>
                      <a:xfrm>
                        <a:off x="5094" y="5214"/>
                        <a:ext cx="3697" cy="1746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zh-CN" sz="1000">
                            <a:sym typeface="+mn-ea"/>
                          </a:rPr>
                          <a:t>柜数量：</a:t>
                        </a:r>
                        <a:r>
                          <a:rPr lang="en-US" altLang="zh-CN" sz="1000">
                            <a:sym typeface="+mn-ea"/>
                          </a:rPr>
                          <a:t>*</a:t>
                        </a:r>
                        <a:r>
                          <a:rPr lang="zh-CN" altLang="en-US" sz="1000">
                            <a:sym typeface="+mn-ea"/>
                          </a:rPr>
                          <a:t>个</a:t>
                        </a:r>
                        <a:endParaRPr lang="zh-CN" altLang="en-US" sz="1000"/>
                      </a:p>
                      <a:p>
                        <a:pPr algn="ctr"/>
                        <a:r>
                          <a:rPr lang="zh-CN" altLang="en-US" sz="1000">
                            <a:sym typeface="+mn-ea"/>
                          </a:rPr>
                          <a:t>在线数量：</a:t>
                        </a:r>
                        <a:r>
                          <a:rPr lang="en-US" altLang="zh-CN" sz="1000">
                            <a:sym typeface="+mn-ea"/>
                          </a:rPr>
                          <a:t>*</a:t>
                        </a:r>
                        <a:r>
                          <a:rPr lang="zh-CN" altLang="en-US" sz="1000">
                            <a:sym typeface="+mn-ea"/>
                          </a:rPr>
                          <a:t>个</a:t>
                        </a:r>
                        <a:endParaRPr lang="zh-CN" altLang="en-US" sz="1000"/>
                      </a:p>
                      <a:p>
                        <a:pPr algn="ctr"/>
                        <a:r>
                          <a:rPr lang="zh-CN" altLang="en-US" sz="1000">
                            <a:sym typeface="+mn-ea"/>
                          </a:rPr>
                          <a:t>当前告警数：</a:t>
                        </a:r>
                        <a:r>
                          <a:rPr lang="en-US" altLang="zh-CN" sz="1000">
                            <a:sym typeface="+mn-ea"/>
                          </a:rPr>
                          <a:t>*</a:t>
                        </a:r>
                        <a:r>
                          <a:rPr lang="zh-CN" altLang="en-US" sz="1000">
                            <a:sym typeface="+mn-ea"/>
                          </a:rPr>
                          <a:t>个</a:t>
                        </a:r>
                        <a:endParaRPr lang="en-US" altLang="zh-CN" sz="1000"/>
                      </a:p>
                    </p:txBody>
                  </p:sp>
                </p:grpSp>
                <p:sp>
                  <p:nvSpPr>
                    <p:cNvPr id="131" name="椭圆 130"/>
                    <p:cNvSpPr/>
                    <p:nvPr/>
                  </p:nvSpPr>
                  <p:spPr>
                    <a:xfrm>
                      <a:off x="11677" y="7888"/>
                      <a:ext cx="563" cy="57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000"/>
                        <a:t>+</a:t>
                      </a:r>
                      <a:endParaRPr lang="en-US" altLang="zh-CN" sz="1000"/>
                    </a:p>
                  </p:txBody>
                </p:sp>
              </p:grpSp>
              <p:sp>
                <p:nvSpPr>
                  <p:cNvPr id="132" name="圆角矩形 131"/>
                  <p:cNvSpPr/>
                  <p:nvPr/>
                </p:nvSpPr>
                <p:spPr>
                  <a:xfrm>
                    <a:off x="5797" y="2976"/>
                    <a:ext cx="569" cy="1246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编辑</a:t>
                    </a:r>
                    <a:endParaRPr lang="zh-CN" altLang="en-US" sz="1000"/>
                  </a:p>
                </p:txBody>
              </p:sp>
              <p:sp>
                <p:nvSpPr>
                  <p:cNvPr id="133" name="圆角矩形 132"/>
                  <p:cNvSpPr/>
                  <p:nvPr/>
                </p:nvSpPr>
                <p:spPr>
                  <a:xfrm>
                    <a:off x="5796" y="4440"/>
                    <a:ext cx="569" cy="1246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编辑</a:t>
                    </a:r>
                    <a:endParaRPr lang="zh-CN" altLang="en-US" sz="1000"/>
                  </a:p>
                </p:txBody>
              </p:sp>
              <p:sp>
                <p:nvSpPr>
                  <p:cNvPr id="134" name="圆角矩形 133"/>
                  <p:cNvSpPr/>
                  <p:nvPr/>
                </p:nvSpPr>
                <p:spPr>
                  <a:xfrm>
                    <a:off x="5824" y="6068"/>
                    <a:ext cx="569" cy="1246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编辑</a:t>
                    </a:r>
                    <a:endParaRPr lang="zh-CN" altLang="en-US" sz="1000"/>
                  </a:p>
                </p:txBody>
              </p:sp>
            </p:grpSp>
            <p:grpSp>
              <p:nvGrpSpPr>
                <p:cNvPr id="135" name="组合 134"/>
                <p:cNvGrpSpPr/>
                <p:nvPr/>
              </p:nvGrpSpPr>
              <p:grpSpPr>
                <a:xfrm>
                  <a:off x="16111" y="2725"/>
                  <a:ext cx="2770" cy="2590"/>
                  <a:chOff x="16111" y="2725"/>
                  <a:chExt cx="2770" cy="2590"/>
                </a:xfrm>
              </p:grpSpPr>
              <p:sp>
                <p:nvSpPr>
                  <p:cNvPr id="136" name="圆角矩形 135"/>
                  <p:cNvSpPr/>
                  <p:nvPr/>
                </p:nvSpPr>
                <p:spPr>
                  <a:xfrm>
                    <a:off x="16111" y="2725"/>
                    <a:ext cx="2771" cy="259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16724" y="3044"/>
                    <a:ext cx="1544" cy="25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项目组名</a:t>
                    </a:r>
                    <a:endParaRPr lang="zh-CN" altLang="en-US" sz="1000"/>
                  </a:p>
                </p:txBody>
              </p:sp>
              <p:sp>
                <p:nvSpPr>
                  <p:cNvPr id="138" name="矩形 137"/>
                  <p:cNvSpPr/>
                  <p:nvPr/>
                </p:nvSpPr>
                <p:spPr>
                  <a:xfrm>
                    <a:off x="16605" y="3480"/>
                    <a:ext cx="2054" cy="25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sz="1000"/>
                      <a:t>项目组设备</a:t>
                    </a:r>
                    <a:r>
                      <a:rPr lang="en-US" altLang="zh-CN" sz="1000"/>
                      <a:t>1</a:t>
                    </a:r>
                    <a:endParaRPr lang="en-US" altLang="zh-CN" sz="1000"/>
                  </a:p>
                </p:txBody>
              </p:sp>
              <p:sp>
                <p:nvSpPr>
                  <p:cNvPr id="139" name="矩形 138"/>
                  <p:cNvSpPr/>
                  <p:nvPr/>
                </p:nvSpPr>
                <p:spPr>
                  <a:xfrm>
                    <a:off x="16605" y="3964"/>
                    <a:ext cx="2054" cy="25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sz="1000"/>
                      <a:t>项目组设备</a:t>
                    </a:r>
                    <a:r>
                      <a:rPr lang="en-US" altLang="zh-CN" sz="1000"/>
                      <a:t>2</a:t>
                    </a:r>
                    <a:endParaRPr lang="en-US" altLang="zh-CN" sz="1000"/>
                  </a:p>
                </p:txBody>
              </p:sp>
              <p:sp>
                <p:nvSpPr>
                  <p:cNvPr id="140" name="圆角矩形 139"/>
                  <p:cNvSpPr/>
                  <p:nvPr/>
                </p:nvSpPr>
                <p:spPr>
                  <a:xfrm>
                    <a:off x="16515" y="4876"/>
                    <a:ext cx="792" cy="349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确认</a:t>
                    </a:r>
                    <a:endParaRPr lang="zh-CN" altLang="en-US" sz="1000"/>
                  </a:p>
                </p:txBody>
              </p:sp>
              <p:sp>
                <p:nvSpPr>
                  <p:cNvPr id="141" name="圆角矩形 140"/>
                  <p:cNvSpPr/>
                  <p:nvPr/>
                </p:nvSpPr>
                <p:spPr>
                  <a:xfrm>
                    <a:off x="17711" y="4876"/>
                    <a:ext cx="792" cy="349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取消</a:t>
                    </a:r>
                    <a:endParaRPr lang="zh-CN" altLang="en-US" sz="1000"/>
                  </a:p>
                </p:txBody>
              </p:sp>
            </p:grpSp>
            <p:grpSp>
              <p:nvGrpSpPr>
                <p:cNvPr id="142" name="组合 141"/>
                <p:cNvGrpSpPr/>
                <p:nvPr/>
              </p:nvGrpSpPr>
              <p:grpSpPr>
                <a:xfrm>
                  <a:off x="16246" y="5741"/>
                  <a:ext cx="2770" cy="2686"/>
                  <a:chOff x="16246" y="5741"/>
                  <a:chExt cx="2770" cy="2686"/>
                </a:xfrm>
              </p:grpSpPr>
              <p:sp>
                <p:nvSpPr>
                  <p:cNvPr id="143" name="圆角矩形 142"/>
                  <p:cNvSpPr/>
                  <p:nvPr/>
                </p:nvSpPr>
                <p:spPr>
                  <a:xfrm>
                    <a:off x="16246" y="5741"/>
                    <a:ext cx="2771" cy="268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144" name="矩形 143"/>
                  <p:cNvSpPr/>
                  <p:nvPr/>
                </p:nvSpPr>
                <p:spPr>
                  <a:xfrm>
                    <a:off x="16859" y="6152"/>
                    <a:ext cx="1544" cy="25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设备</a:t>
                    </a:r>
                    <a:r>
                      <a:rPr lang="en-US" altLang="zh-CN" sz="1000"/>
                      <a:t>ID</a:t>
                    </a:r>
                    <a:endParaRPr lang="en-US" altLang="zh-CN" sz="1000"/>
                  </a:p>
                </p:txBody>
              </p:sp>
              <p:sp>
                <p:nvSpPr>
                  <p:cNvPr id="145" name="矩形 144"/>
                  <p:cNvSpPr/>
                  <p:nvPr/>
                </p:nvSpPr>
                <p:spPr>
                  <a:xfrm>
                    <a:off x="16860" y="6468"/>
                    <a:ext cx="1544" cy="25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云</a:t>
                    </a:r>
                    <a:r>
                      <a:rPr lang="en-US" altLang="zh-CN" sz="1000"/>
                      <a:t>ID</a:t>
                    </a:r>
                    <a:endParaRPr lang="en-US" altLang="zh-CN" sz="1000"/>
                  </a:p>
                </p:txBody>
              </p:sp>
              <p:sp>
                <p:nvSpPr>
                  <p:cNvPr id="146" name="矩形 145"/>
                  <p:cNvSpPr/>
                  <p:nvPr/>
                </p:nvSpPr>
                <p:spPr>
                  <a:xfrm>
                    <a:off x="16860" y="6859"/>
                    <a:ext cx="1544" cy="25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sz="1000"/>
                      <a:t>设备别名</a:t>
                    </a:r>
                    <a:endParaRPr lang="zh-CN" sz="1000"/>
                  </a:p>
                </p:txBody>
              </p:sp>
              <p:sp>
                <p:nvSpPr>
                  <p:cNvPr id="147" name="矩形 146"/>
                  <p:cNvSpPr/>
                  <p:nvPr/>
                </p:nvSpPr>
                <p:spPr>
                  <a:xfrm>
                    <a:off x="16828" y="7183"/>
                    <a:ext cx="2054" cy="25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sz="1000"/>
                      <a:t>设备放置地址</a:t>
                    </a:r>
                    <a:endParaRPr lang="zh-CN" sz="1000"/>
                  </a:p>
                </p:txBody>
              </p:sp>
              <p:sp>
                <p:nvSpPr>
                  <p:cNvPr id="148" name="圆角矩形 147"/>
                  <p:cNvSpPr/>
                  <p:nvPr/>
                </p:nvSpPr>
                <p:spPr>
                  <a:xfrm>
                    <a:off x="16671" y="8008"/>
                    <a:ext cx="792" cy="349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确认</a:t>
                    </a:r>
                    <a:endParaRPr lang="zh-CN" altLang="en-US" sz="1000"/>
                  </a:p>
                </p:txBody>
              </p:sp>
              <p:sp>
                <p:nvSpPr>
                  <p:cNvPr id="149" name="圆角矩形 148"/>
                  <p:cNvSpPr/>
                  <p:nvPr/>
                </p:nvSpPr>
                <p:spPr>
                  <a:xfrm>
                    <a:off x="17867" y="8008"/>
                    <a:ext cx="792" cy="349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取消</a:t>
                    </a:r>
                    <a:endParaRPr lang="zh-CN" altLang="en-US" sz="1000"/>
                  </a:p>
                </p:txBody>
              </p:sp>
            </p:grpSp>
            <p:grpSp>
              <p:nvGrpSpPr>
                <p:cNvPr id="150" name="组合 149"/>
                <p:cNvGrpSpPr/>
                <p:nvPr/>
              </p:nvGrpSpPr>
              <p:grpSpPr>
                <a:xfrm>
                  <a:off x="8122" y="3107"/>
                  <a:ext cx="4100" cy="7586"/>
                  <a:chOff x="8122" y="1607"/>
                  <a:chExt cx="4100" cy="7586"/>
                </a:xfrm>
              </p:grpSpPr>
              <p:sp>
                <p:nvSpPr>
                  <p:cNvPr id="151" name="圆角矩形 150"/>
                  <p:cNvSpPr/>
                  <p:nvPr/>
                </p:nvSpPr>
                <p:spPr>
                  <a:xfrm>
                    <a:off x="8122" y="1607"/>
                    <a:ext cx="4101" cy="758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152" name="圆角矩形 151"/>
                  <p:cNvSpPr/>
                  <p:nvPr/>
                </p:nvSpPr>
                <p:spPr>
                  <a:xfrm>
                    <a:off x="9091" y="1736"/>
                    <a:ext cx="2342" cy="41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金峰管理平台</a:t>
                    </a:r>
                    <a:endParaRPr lang="zh-CN" altLang="en-US" sz="1000"/>
                  </a:p>
                </p:txBody>
              </p:sp>
              <p:sp>
                <p:nvSpPr>
                  <p:cNvPr id="153" name="圆角矩形 152"/>
                  <p:cNvSpPr/>
                  <p:nvPr/>
                </p:nvSpPr>
                <p:spPr>
                  <a:xfrm>
                    <a:off x="8514" y="8575"/>
                    <a:ext cx="923" cy="39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首页</a:t>
                    </a:r>
                    <a:endParaRPr lang="zh-CN" altLang="en-US" sz="1000"/>
                  </a:p>
                </p:txBody>
              </p:sp>
              <p:sp>
                <p:nvSpPr>
                  <p:cNvPr id="154" name="圆角矩形 153"/>
                  <p:cNvSpPr/>
                  <p:nvPr/>
                </p:nvSpPr>
                <p:spPr>
                  <a:xfrm>
                    <a:off x="9616" y="8575"/>
                    <a:ext cx="1114" cy="39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设备</a:t>
                    </a:r>
                    <a:endParaRPr lang="zh-CN" altLang="en-US" sz="1000"/>
                  </a:p>
                </p:txBody>
              </p:sp>
              <p:sp>
                <p:nvSpPr>
                  <p:cNvPr id="155" name="圆角矩形 154"/>
                  <p:cNvSpPr/>
                  <p:nvPr/>
                </p:nvSpPr>
                <p:spPr>
                  <a:xfrm>
                    <a:off x="10926" y="8575"/>
                    <a:ext cx="1114" cy="39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我的</a:t>
                    </a:r>
                    <a:endParaRPr lang="zh-CN" altLang="en-US" sz="1000"/>
                  </a:p>
                </p:txBody>
              </p:sp>
              <p:grpSp>
                <p:nvGrpSpPr>
                  <p:cNvPr id="156" name="组合 155"/>
                  <p:cNvGrpSpPr/>
                  <p:nvPr/>
                </p:nvGrpSpPr>
                <p:grpSpPr>
                  <a:xfrm rot="0">
                    <a:off x="8514" y="2903"/>
                    <a:ext cx="2962" cy="1319"/>
                    <a:chOff x="4523" y="3153"/>
                    <a:chExt cx="4663" cy="1746"/>
                  </a:xfrm>
                </p:grpSpPr>
                <p:sp>
                  <p:nvSpPr>
                    <p:cNvPr id="157" name="圆角矩形 156"/>
                    <p:cNvSpPr/>
                    <p:nvPr/>
                  </p:nvSpPr>
                  <p:spPr>
                    <a:xfrm>
                      <a:off x="4523" y="3153"/>
                      <a:ext cx="571" cy="17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000"/>
                        <a:t>设备名称</a:t>
                      </a:r>
                      <a:endParaRPr lang="zh-CN" altLang="en-US" sz="1000"/>
                    </a:p>
                  </p:txBody>
                </p:sp>
                <p:sp>
                  <p:nvSpPr>
                    <p:cNvPr id="158" name="圆角矩形 157"/>
                    <p:cNvSpPr/>
                    <p:nvPr/>
                  </p:nvSpPr>
                  <p:spPr>
                    <a:xfrm>
                      <a:off x="5094" y="3153"/>
                      <a:ext cx="4093" cy="17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000"/>
                        <a:t>总电能</a:t>
                      </a:r>
                      <a:endParaRPr lang="zh-CN" altLang="en-US" sz="1000"/>
                    </a:p>
                    <a:p>
                      <a:pPr algn="ctr"/>
                      <a:r>
                        <a:rPr lang="zh-CN" altLang="en-US" sz="1000"/>
                        <a:t>各线路状态、电流，告警数</a:t>
                      </a:r>
                      <a:endParaRPr lang="en-US" altLang="zh-CN" sz="1000"/>
                    </a:p>
                  </p:txBody>
                </p:sp>
              </p:grpSp>
              <p:grpSp>
                <p:nvGrpSpPr>
                  <p:cNvPr id="159" name="组合 158"/>
                  <p:cNvGrpSpPr/>
                  <p:nvPr/>
                </p:nvGrpSpPr>
                <p:grpSpPr>
                  <a:xfrm rot="0">
                    <a:off x="8472" y="4391"/>
                    <a:ext cx="3005" cy="1332"/>
                    <a:chOff x="4523" y="5214"/>
                    <a:chExt cx="4663" cy="1763"/>
                  </a:xfrm>
                </p:grpSpPr>
                <p:sp>
                  <p:nvSpPr>
                    <p:cNvPr id="160" name="圆角矩形 159"/>
                    <p:cNvSpPr/>
                    <p:nvPr/>
                  </p:nvSpPr>
                  <p:spPr>
                    <a:xfrm>
                      <a:off x="4523" y="5231"/>
                      <a:ext cx="571" cy="17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000"/>
                        <a:t>**</a:t>
                      </a:r>
                      <a:r>
                        <a:rPr lang="zh-CN" altLang="en-US" sz="1000"/>
                        <a:t>柜</a:t>
                      </a:r>
                      <a:endParaRPr lang="zh-CN" altLang="en-US" sz="1000"/>
                    </a:p>
                  </p:txBody>
                </p:sp>
                <p:sp>
                  <p:nvSpPr>
                    <p:cNvPr id="161" name="圆角矩形 160"/>
                    <p:cNvSpPr/>
                    <p:nvPr/>
                  </p:nvSpPr>
                  <p:spPr>
                    <a:xfrm>
                      <a:off x="5094" y="5214"/>
                      <a:ext cx="4093" cy="17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000">
                          <a:sym typeface="+mn-ea"/>
                        </a:rPr>
                        <a:t>总电能</a:t>
                      </a:r>
                      <a:endParaRPr lang="zh-CN" altLang="en-US" sz="1000"/>
                    </a:p>
                    <a:p>
                      <a:pPr algn="ctr"/>
                      <a:r>
                        <a:rPr lang="zh-CN" altLang="en-US" sz="1000">
                          <a:sym typeface="+mn-ea"/>
                        </a:rPr>
                        <a:t>各线路状态、电流，告警数</a:t>
                      </a:r>
                      <a:endParaRPr lang="en-US" altLang="zh-CN" sz="1000"/>
                    </a:p>
                  </p:txBody>
                </p:sp>
              </p:grpSp>
              <p:grpSp>
                <p:nvGrpSpPr>
                  <p:cNvPr id="162" name="组合 161"/>
                  <p:cNvGrpSpPr/>
                  <p:nvPr/>
                </p:nvGrpSpPr>
                <p:grpSpPr>
                  <a:xfrm rot="0">
                    <a:off x="8515" y="6031"/>
                    <a:ext cx="2962" cy="1332"/>
                    <a:chOff x="4523" y="5214"/>
                    <a:chExt cx="4663" cy="1763"/>
                  </a:xfrm>
                </p:grpSpPr>
                <p:sp>
                  <p:nvSpPr>
                    <p:cNvPr id="163" name="圆角矩形 162"/>
                    <p:cNvSpPr/>
                    <p:nvPr/>
                  </p:nvSpPr>
                  <p:spPr>
                    <a:xfrm>
                      <a:off x="4523" y="5231"/>
                      <a:ext cx="571" cy="17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000"/>
                        <a:t>**</a:t>
                      </a:r>
                      <a:r>
                        <a:rPr lang="zh-CN" altLang="en-US" sz="1000"/>
                        <a:t>柜</a:t>
                      </a:r>
                      <a:endParaRPr lang="zh-CN" altLang="en-US" sz="1000"/>
                    </a:p>
                  </p:txBody>
                </p:sp>
                <p:sp>
                  <p:nvSpPr>
                    <p:cNvPr id="164" name="圆角矩形 163"/>
                    <p:cNvSpPr/>
                    <p:nvPr/>
                  </p:nvSpPr>
                  <p:spPr>
                    <a:xfrm>
                      <a:off x="5094" y="5214"/>
                      <a:ext cx="4093" cy="17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000">
                          <a:sym typeface="+mn-ea"/>
                        </a:rPr>
                        <a:t>总电能</a:t>
                      </a:r>
                      <a:endParaRPr lang="zh-CN" altLang="en-US" sz="1000"/>
                    </a:p>
                    <a:p>
                      <a:pPr algn="ctr"/>
                      <a:r>
                        <a:rPr lang="zh-CN" altLang="en-US" sz="1000">
                          <a:sym typeface="+mn-ea"/>
                        </a:rPr>
                        <a:t>各线路状态、电流，告警数</a:t>
                      </a:r>
                      <a:endParaRPr lang="en-US" altLang="zh-CN" sz="1000"/>
                    </a:p>
                  </p:txBody>
                </p:sp>
              </p:grpSp>
              <p:sp>
                <p:nvSpPr>
                  <p:cNvPr id="165" name="椭圆 164"/>
                  <p:cNvSpPr/>
                  <p:nvPr/>
                </p:nvSpPr>
                <p:spPr>
                  <a:xfrm>
                    <a:off x="11477" y="7688"/>
                    <a:ext cx="563" cy="572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000"/>
                      <a:t>+</a:t>
                    </a:r>
                    <a:endParaRPr lang="en-US" altLang="zh-CN" sz="1000"/>
                  </a:p>
                </p:txBody>
              </p:sp>
              <p:sp>
                <p:nvSpPr>
                  <p:cNvPr id="166" name="圆角矩形 165"/>
                  <p:cNvSpPr/>
                  <p:nvPr/>
                </p:nvSpPr>
                <p:spPr>
                  <a:xfrm>
                    <a:off x="9214" y="2491"/>
                    <a:ext cx="2219" cy="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项目组</a:t>
                    </a:r>
                    <a:r>
                      <a:rPr lang="en-US" altLang="zh-CN" sz="1000"/>
                      <a:t>1</a:t>
                    </a:r>
                    <a:endParaRPr lang="en-US" altLang="zh-CN" sz="1000"/>
                  </a:p>
                </p:txBody>
              </p:sp>
              <p:sp>
                <p:nvSpPr>
                  <p:cNvPr id="167" name="圆角矩形 166"/>
                  <p:cNvSpPr/>
                  <p:nvPr/>
                </p:nvSpPr>
                <p:spPr>
                  <a:xfrm>
                    <a:off x="11478" y="2975"/>
                    <a:ext cx="569" cy="1246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编辑</a:t>
                    </a:r>
                    <a:endParaRPr lang="zh-CN" altLang="en-US" sz="1000"/>
                  </a:p>
                </p:txBody>
              </p:sp>
              <p:sp>
                <p:nvSpPr>
                  <p:cNvPr id="168" name="圆角矩形 167"/>
                  <p:cNvSpPr/>
                  <p:nvPr/>
                </p:nvSpPr>
                <p:spPr>
                  <a:xfrm>
                    <a:off x="11478" y="4404"/>
                    <a:ext cx="569" cy="1246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编辑</a:t>
                    </a:r>
                    <a:endParaRPr lang="zh-CN" altLang="en-US" sz="1000"/>
                  </a:p>
                </p:txBody>
              </p:sp>
              <p:sp>
                <p:nvSpPr>
                  <p:cNvPr id="169" name="圆角矩形 168"/>
                  <p:cNvSpPr/>
                  <p:nvPr/>
                </p:nvSpPr>
                <p:spPr>
                  <a:xfrm>
                    <a:off x="11471" y="6032"/>
                    <a:ext cx="569" cy="1246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编辑</a:t>
                    </a:r>
                    <a:endParaRPr lang="zh-CN" altLang="en-US" sz="1000"/>
                  </a:p>
                </p:txBody>
              </p:sp>
            </p:grpSp>
            <p:cxnSp>
              <p:nvCxnSpPr>
                <p:cNvPr id="170" name="直接箭头连接符 169"/>
                <p:cNvCxnSpPr>
                  <a:endCxn id="174" idx="2"/>
                </p:cNvCxnSpPr>
                <p:nvPr/>
              </p:nvCxnSpPr>
              <p:spPr>
                <a:xfrm flipV="1">
                  <a:off x="5514" y="2920"/>
                  <a:ext cx="1749" cy="1558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箭头连接符 170"/>
                <p:cNvCxnSpPr>
                  <a:stCxn id="165" idx="7"/>
                </p:cNvCxnSpPr>
                <p:nvPr/>
              </p:nvCxnSpPr>
              <p:spPr>
                <a:xfrm flipV="1">
                  <a:off x="11958" y="7443"/>
                  <a:ext cx="940" cy="1829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72" name="组合 171"/>
                <p:cNvGrpSpPr/>
                <p:nvPr/>
              </p:nvGrpSpPr>
              <p:grpSpPr>
                <a:xfrm>
                  <a:off x="5649" y="330"/>
                  <a:ext cx="3442" cy="2590"/>
                  <a:chOff x="5649" y="330"/>
                  <a:chExt cx="3442" cy="2590"/>
                </a:xfrm>
              </p:grpSpPr>
              <p:grpSp>
                <p:nvGrpSpPr>
                  <p:cNvPr id="173" name="组合 172"/>
                  <p:cNvGrpSpPr/>
                  <p:nvPr/>
                </p:nvGrpSpPr>
                <p:grpSpPr>
                  <a:xfrm>
                    <a:off x="5649" y="330"/>
                    <a:ext cx="3442" cy="2590"/>
                    <a:chOff x="16251" y="2725"/>
                    <a:chExt cx="3161" cy="2590"/>
                  </a:xfrm>
                </p:grpSpPr>
                <p:sp>
                  <p:nvSpPr>
                    <p:cNvPr id="174" name="圆角矩形 173"/>
                    <p:cNvSpPr/>
                    <p:nvPr/>
                  </p:nvSpPr>
                  <p:spPr>
                    <a:xfrm>
                      <a:off x="16251" y="2725"/>
                      <a:ext cx="3161" cy="259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000"/>
                    </a:p>
                  </p:txBody>
                </p:sp>
                <p:sp>
                  <p:nvSpPr>
                    <p:cNvPr id="175" name="矩形 174"/>
                    <p:cNvSpPr/>
                    <p:nvPr/>
                  </p:nvSpPr>
                  <p:spPr>
                    <a:xfrm>
                      <a:off x="16724" y="3044"/>
                      <a:ext cx="1544" cy="2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000"/>
                        <a:t>项目组名</a:t>
                      </a:r>
                      <a:endParaRPr lang="zh-CN" altLang="en-US" sz="1000"/>
                    </a:p>
                  </p:txBody>
                </p:sp>
                <p:sp>
                  <p:nvSpPr>
                    <p:cNvPr id="176" name="矩形 175"/>
                    <p:cNvSpPr/>
                    <p:nvPr/>
                  </p:nvSpPr>
                  <p:spPr>
                    <a:xfrm>
                      <a:off x="16605" y="3480"/>
                      <a:ext cx="2054" cy="2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sz="1000"/>
                        <a:t>项目组设备</a:t>
                      </a: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77" name="矩形 176"/>
                    <p:cNvSpPr/>
                    <p:nvPr/>
                  </p:nvSpPr>
                  <p:spPr>
                    <a:xfrm>
                      <a:off x="16605" y="3964"/>
                      <a:ext cx="2054" cy="2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sz="1000"/>
                        <a:t>项目组设备</a:t>
                      </a: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78" name="圆角矩形 177"/>
                    <p:cNvSpPr/>
                    <p:nvPr/>
                  </p:nvSpPr>
                  <p:spPr>
                    <a:xfrm>
                      <a:off x="16425" y="4876"/>
                      <a:ext cx="792" cy="34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000"/>
                        <a:t>确认</a:t>
                      </a:r>
                      <a:endParaRPr lang="zh-CN" altLang="en-US" sz="1000"/>
                    </a:p>
                  </p:txBody>
                </p:sp>
                <p:sp>
                  <p:nvSpPr>
                    <p:cNvPr id="179" name="圆角矩形 178"/>
                    <p:cNvSpPr/>
                    <p:nvPr/>
                  </p:nvSpPr>
                  <p:spPr>
                    <a:xfrm>
                      <a:off x="17264" y="4876"/>
                      <a:ext cx="792" cy="34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000"/>
                        <a:t>解散</a:t>
                      </a:r>
                      <a:endParaRPr lang="zh-CN" altLang="en-US" sz="1000"/>
                    </a:p>
                  </p:txBody>
                </p:sp>
              </p:grpSp>
              <p:sp>
                <p:nvSpPr>
                  <p:cNvPr id="180" name="圆角矩形 179"/>
                  <p:cNvSpPr/>
                  <p:nvPr/>
                </p:nvSpPr>
                <p:spPr>
                  <a:xfrm>
                    <a:off x="7723" y="2500"/>
                    <a:ext cx="900" cy="330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取消</a:t>
                    </a:r>
                    <a:endParaRPr lang="zh-CN" altLang="en-US" sz="1000"/>
                  </a:p>
                </p:txBody>
              </p:sp>
            </p:grpSp>
            <p:cxnSp>
              <p:nvCxnSpPr>
                <p:cNvPr id="181" name="直接箭头连接符 180"/>
                <p:cNvCxnSpPr/>
                <p:nvPr/>
              </p:nvCxnSpPr>
              <p:spPr>
                <a:xfrm flipV="1">
                  <a:off x="11688" y="3047"/>
                  <a:ext cx="2384" cy="1789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组合 181"/>
                <p:cNvGrpSpPr/>
                <p:nvPr/>
              </p:nvGrpSpPr>
              <p:grpSpPr>
                <a:xfrm>
                  <a:off x="12504" y="327"/>
                  <a:ext cx="3710" cy="2686"/>
                  <a:chOff x="12504" y="327"/>
                  <a:chExt cx="3710" cy="2686"/>
                </a:xfrm>
              </p:grpSpPr>
              <p:grpSp>
                <p:nvGrpSpPr>
                  <p:cNvPr id="183" name="组合 182"/>
                  <p:cNvGrpSpPr/>
                  <p:nvPr/>
                </p:nvGrpSpPr>
                <p:grpSpPr>
                  <a:xfrm>
                    <a:off x="12504" y="327"/>
                    <a:ext cx="3711" cy="2686"/>
                    <a:chOff x="16246" y="5741"/>
                    <a:chExt cx="2771" cy="2686"/>
                  </a:xfrm>
                </p:grpSpPr>
                <p:sp>
                  <p:nvSpPr>
                    <p:cNvPr id="184" name="圆角矩形 183"/>
                    <p:cNvSpPr/>
                    <p:nvPr/>
                  </p:nvSpPr>
                  <p:spPr>
                    <a:xfrm>
                      <a:off x="16246" y="5741"/>
                      <a:ext cx="2771" cy="268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000"/>
                    </a:p>
                  </p:txBody>
                </p:sp>
                <p:sp>
                  <p:nvSpPr>
                    <p:cNvPr id="185" name="矩形 184"/>
                    <p:cNvSpPr/>
                    <p:nvPr/>
                  </p:nvSpPr>
                  <p:spPr>
                    <a:xfrm>
                      <a:off x="16859" y="6152"/>
                      <a:ext cx="1544" cy="2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000"/>
                        <a:t>设备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86" name="矩形 185"/>
                    <p:cNvSpPr/>
                    <p:nvPr/>
                  </p:nvSpPr>
                  <p:spPr>
                    <a:xfrm>
                      <a:off x="16860" y="6468"/>
                      <a:ext cx="1544" cy="2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000"/>
                        <a:t>云</a:t>
                      </a:r>
                      <a:r>
                        <a:rPr lang="en-US" altLang="zh-CN" sz="1000"/>
                        <a:t>ID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87" name="矩形 186"/>
                    <p:cNvSpPr/>
                    <p:nvPr/>
                  </p:nvSpPr>
                  <p:spPr>
                    <a:xfrm>
                      <a:off x="16860" y="6859"/>
                      <a:ext cx="1544" cy="2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sz="1000"/>
                        <a:t>设备别名</a:t>
                      </a:r>
                      <a:endParaRPr lang="zh-CN" sz="1000"/>
                    </a:p>
                  </p:txBody>
                </p:sp>
                <p:sp>
                  <p:nvSpPr>
                    <p:cNvPr id="189" name="矩形 188"/>
                    <p:cNvSpPr/>
                    <p:nvPr/>
                  </p:nvSpPr>
                  <p:spPr>
                    <a:xfrm>
                      <a:off x="16828" y="7183"/>
                      <a:ext cx="2054" cy="2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sz="1000"/>
                        <a:t>设备放置地址</a:t>
                      </a:r>
                      <a:endParaRPr lang="zh-CN" sz="1000"/>
                    </a:p>
                  </p:txBody>
                </p:sp>
                <p:sp>
                  <p:nvSpPr>
                    <p:cNvPr id="193" name="圆角矩形 192"/>
                    <p:cNvSpPr/>
                    <p:nvPr/>
                  </p:nvSpPr>
                  <p:spPr>
                    <a:xfrm>
                      <a:off x="16525" y="8008"/>
                      <a:ext cx="703" cy="34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000"/>
                        <a:t>确认</a:t>
                      </a:r>
                      <a:endParaRPr lang="zh-CN" altLang="en-US" sz="1000"/>
                    </a:p>
                  </p:txBody>
                </p:sp>
                <p:sp>
                  <p:nvSpPr>
                    <p:cNvPr id="204" name="圆角矩形 203"/>
                    <p:cNvSpPr/>
                    <p:nvPr/>
                  </p:nvSpPr>
                  <p:spPr>
                    <a:xfrm>
                      <a:off x="18137" y="8008"/>
                      <a:ext cx="665" cy="34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000"/>
                        <a:t>取消</a:t>
                      </a:r>
                      <a:endParaRPr lang="zh-CN" altLang="en-US" sz="1000"/>
                    </a:p>
                  </p:txBody>
                </p:sp>
              </p:grpSp>
              <p:sp>
                <p:nvSpPr>
                  <p:cNvPr id="207" name="圆角矩形 206"/>
                  <p:cNvSpPr/>
                  <p:nvPr/>
                </p:nvSpPr>
                <p:spPr>
                  <a:xfrm>
                    <a:off x="14002" y="2594"/>
                    <a:ext cx="867" cy="349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/>
                      <a:t>删除</a:t>
                    </a:r>
                    <a:endParaRPr lang="zh-CN" altLang="en-US" sz="1000"/>
                  </a:p>
                </p:txBody>
              </p:sp>
              <p:sp>
                <p:nvSpPr>
                  <p:cNvPr id="209" name="矩形 208"/>
                  <p:cNvSpPr/>
                  <p:nvPr/>
                </p:nvSpPr>
                <p:spPr>
                  <a:xfrm>
                    <a:off x="13283" y="2121"/>
                    <a:ext cx="2751" cy="25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sz="1000"/>
                      <a:t>设备所属项目组</a:t>
                    </a:r>
                    <a:endParaRPr lang="zh-CN" sz="1000"/>
                  </a:p>
                </p:txBody>
              </p:sp>
            </p:grpSp>
          </p:grpSp>
          <p:sp>
            <p:nvSpPr>
              <p:cNvPr id="211" name="左箭头 210"/>
              <p:cNvSpPr/>
              <p:nvPr/>
            </p:nvSpPr>
            <p:spPr>
              <a:xfrm>
                <a:off x="7621" y="3575"/>
                <a:ext cx="281" cy="120"/>
              </a:xfrm>
              <a:prstGeom prst="leftArrow">
                <a:avLst>
                  <a:gd name="adj1" fmla="val 49579"/>
                  <a:gd name="adj2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2" name="左箭头 211"/>
              <p:cNvSpPr/>
              <p:nvPr/>
            </p:nvSpPr>
            <p:spPr>
              <a:xfrm>
                <a:off x="12242" y="3868"/>
                <a:ext cx="281" cy="120"/>
              </a:xfrm>
              <a:prstGeom prst="leftArrow">
                <a:avLst>
                  <a:gd name="adj1" fmla="val 49579"/>
                  <a:gd name="adj2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" name="直接箭头连接符 3"/>
          <p:cNvCxnSpPr/>
          <p:nvPr/>
        </p:nvCxnSpPr>
        <p:spPr>
          <a:xfrm flipV="1">
            <a:off x="1376680" y="2548255"/>
            <a:ext cx="1233170" cy="168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530475" y="113665"/>
            <a:ext cx="3570605" cy="637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374390" y="21209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金峰管理平台</a:t>
            </a:r>
            <a:endParaRPr lang="zh-CN" altLang="en-US" sz="2000"/>
          </a:p>
        </p:txBody>
      </p:sp>
      <p:sp>
        <p:nvSpPr>
          <p:cNvPr id="10" name="圆角矩形 9"/>
          <p:cNvSpPr/>
          <p:nvPr/>
        </p:nvSpPr>
        <p:spPr>
          <a:xfrm>
            <a:off x="2872105" y="5959475"/>
            <a:ext cx="803910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首页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3830955" y="5959475"/>
            <a:ext cx="969645" cy="3327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设备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4972050" y="5959475"/>
            <a:ext cx="969645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我的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3000375" y="1584960"/>
            <a:ext cx="2795905" cy="1490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欢迎使用金峰管理平台</a:t>
            </a:r>
            <a:endParaRPr lang="zh-CN" altLang="en-US"/>
          </a:p>
          <a:p>
            <a:pPr algn="ctr"/>
            <a:r>
              <a:rPr lang="zh-CN"/>
              <a:t>授权微信登录</a:t>
            </a:r>
            <a:endParaRPr lang="zh-CN"/>
          </a:p>
        </p:txBody>
      </p:sp>
      <p:sp>
        <p:nvSpPr>
          <p:cNvPr id="25" name="圆角矩形 24"/>
          <p:cNvSpPr/>
          <p:nvPr/>
        </p:nvSpPr>
        <p:spPr>
          <a:xfrm>
            <a:off x="3472180" y="2761615"/>
            <a:ext cx="686435" cy="2647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确认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599305" y="2761615"/>
            <a:ext cx="686435" cy="2647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取消</a:t>
            </a:r>
            <a:endParaRPr lang="zh-CN" altLang="en-US"/>
          </a:p>
        </p:txBody>
      </p:sp>
      <p:sp>
        <p:nvSpPr>
          <p:cNvPr id="188" name="圆角矩形 187"/>
          <p:cNvSpPr/>
          <p:nvPr/>
        </p:nvSpPr>
        <p:spPr>
          <a:xfrm>
            <a:off x="397510" y="20955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设备首页</a:t>
            </a:r>
            <a:endParaRPr lang="zh-CN" sz="20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" name="圆角矩形 187"/>
          <p:cNvSpPr/>
          <p:nvPr/>
        </p:nvSpPr>
        <p:spPr>
          <a:xfrm>
            <a:off x="110490" y="42545"/>
            <a:ext cx="348805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我的</a:t>
            </a:r>
            <a:r>
              <a:rPr lang="en-US" altLang="zh-CN" sz="2000"/>
              <a:t>--</a:t>
            </a:r>
            <a:r>
              <a:rPr lang="zh-CN" altLang="en-US" sz="2000"/>
              <a:t>设备管理</a:t>
            </a:r>
            <a:r>
              <a:rPr lang="en-US" altLang="zh-CN" sz="2000"/>
              <a:t>--</a:t>
            </a:r>
            <a:r>
              <a:rPr lang="zh-CN" altLang="en-US" sz="2000"/>
              <a:t>配电计划表</a:t>
            </a:r>
            <a:endParaRPr lang="zh-CN" altLang="en-US" sz="2000"/>
          </a:p>
        </p:txBody>
      </p:sp>
      <p:grpSp>
        <p:nvGrpSpPr>
          <p:cNvPr id="44" name="组合 43"/>
          <p:cNvGrpSpPr/>
          <p:nvPr/>
        </p:nvGrpSpPr>
        <p:grpSpPr>
          <a:xfrm>
            <a:off x="202565" y="1253490"/>
            <a:ext cx="2294663" cy="4536257"/>
            <a:chOff x="538" y="765"/>
            <a:chExt cx="5623" cy="10041"/>
          </a:xfrm>
        </p:grpSpPr>
        <p:grpSp>
          <p:nvGrpSpPr>
            <p:cNvPr id="951" name="组合 950"/>
            <p:cNvGrpSpPr/>
            <p:nvPr/>
          </p:nvGrpSpPr>
          <p:grpSpPr>
            <a:xfrm>
              <a:off x="538" y="765"/>
              <a:ext cx="5623" cy="10041"/>
              <a:chOff x="11024" y="636"/>
              <a:chExt cx="5623" cy="10041"/>
            </a:xfrm>
          </p:grpSpPr>
          <p:sp>
            <p:nvSpPr>
              <p:cNvPr id="952" name="圆角矩形 951"/>
              <p:cNvSpPr/>
              <p:nvPr/>
            </p:nvSpPr>
            <p:spPr>
              <a:xfrm>
                <a:off x="11024" y="636"/>
                <a:ext cx="5623" cy="100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4" name="圆角矩形 953"/>
              <p:cNvSpPr/>
              <p:nvPr/>
            </p:nvSpPr>
            <p:spPr>
              <a:xfrm>
                <a:off x="11439" y="9857"/>
                <a:ext cx="1266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首页</a:t>
                </a:r>
                <a:endParaRPr lang="zh-CN" altLang="en-US" sz="1200"/>
              </a:p>
            </p:txBody>
          </p:sp>
          <p:sp>
            <p:nvSpPr>
              <p:cNvPr id="955" name="圆角矩形 954"/>
              <p:cNvSpPr/>
              <p:nvPr/>
            </p:nvSpPr>
            <p:spPr>
              <a:xfrm>
                <a:off x="12949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设备</a:t>
                </a:r>
                <a:endParaRPr lang="zh-CN" altLang="en-US" sz="1200"/>
              </a:p>
            </p:txBody>
          </p:sp>
          <p:sp>
            <p:nvSpPr>
              <p:cNvPr id="956" name="圆角矩形 955"/>
              <p:cNvSpPr/>
              <p:nvPr/>
            </p:nvSpPr>
            <p:spPr>
              <a:xfrm>
                <a:off x="14746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我的</a:t>
                </a:r>
                <a:endParaRPr lang="zh-CN" altLang="en-US" sz="1200"/>
              </a:p>
            </p:txBody>
          </p:sp>
        </p:grpSp>
        <p:pic>
          <p:nvPicPr>
            <p:cNvPr id="190" name="图片 189"/>
            <p:cNvPicPr>
              <a:picLocks noChangeAspect="1"/>
            </p:cNvPicPr>
            <p:nvPr/>
          </p:nvPicPr>
          <p:blipFill>
            <a:blip r:embed="rId1"/>
            <a:srcRect r="1276" b="82569"/>
            <a:stretch>
              <a:fillRect/>
            </a:stretch>
          </p:blipFill>
          <p:spPr>
            <a:xfrm>
              <a:off x="837" y="1150"/>
              <a:ext cx="4950" cy="1407"/>
            </a:xfrm>
            <a:prstGeom prst="rect">
              <a:avLst/>
            </a:prstGeom>
          </p:spPr>
        </p:pic>
        <p:sp>
          <p:nvSpPr>
            <p:cNvPr id="191" name="文本框 190"/>
            <p:cNvSpPr txBox="1"/>
            <p:nvPr/>
          </p:nvSpPr>
          <p:spPr>
            <a:xfrm>
              <a:off x="1770" y="2171"/>
              <a:ext cx="3815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杭州金峰电器有限公司</a:t>
              </a:r>
              <a:endParaRPr lang="zh-CN" altLang="en-US" sz="80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1770" y="1594"/>
              <a:ext cx="1568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管理员</a:t>
              </a:r>
              <a:endParaRPr lang="zh-CN" altLang="en-US" sz="800"/>
            </a:p>
          </p:txBody>
        </p:sp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" y="3610"/>
              <a:ext cx="720" cy="525"/>
            </a:xfrm>
            <a:prstGeom prst="rect">
              <a:avLst/>
            </a:prstGeom>
          </p:spPr>
        </p:pic>
        <p:pic>
          <p:nvPicPr>
            <p:cNvPr id="195" name="图片 1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" y="5070"/>
              <a:ext cx="836" cy="921"/>
            </a:xfrm>
            <a:prstGeom prst="rect">
              <a:avLst/>
            </a:prstGeom>
          </p:spPr>
        </p:pic>
        <p:sp>
          <p:nvSpPr>
            <p:cNvPr id="196" name="文本框 195"/>
            <p:cNvSpPr txBox="1"/>
            <p:nvPr/>
          </p:nvSpPr>
          <p:spPr>
            <a:xfrm>
              <a:off x="837" y="4135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月度报表</a:t>
              </a:r>
              <a:endParaRPr lang="zh-CN" altLang="en-US" sz="800"/>
            </a:p>
          </p:txBody>
        </p:sp>
        <p:pic>
          <p:nvPicPr>
            <p:cNvPr id="197" name="图片 1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3" y="3658"/>
              <a:ext cx="561" cy="524"/>
            </a:xfrm>
            <a:prstGeom prst="rect">
              <a:avLst/>
            </a:prstGeom>
          </p:spPr>
        </p:pic>
        <p:sp>
          <p:nvSpPr>
            <p:cNvPr id="198" name="文本框 197"/>
            <p:cNvSpPr txBox="1"/>
            <p:nvPr/>
          </p:nvSpPr>
          <p:spPr>
            <a:xfrm>
              <a:off x="2330" y="4122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事件告警</a:t>
              </a:r>
              <a:endParaRPr lang="zh-CN" altLang="en-US" sz="800"/>
            </a:p>
          </p:txBody>
        </p:sp>
        <p:pic>
          <p:nvPicPr>
            <p:cNvPr id="199" name="图片 19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" y="5070"/>
              <a:ext cx="650" cy="567"/>
            </a:xfrm>
            <a:prstGeom prst="rect">
              <a:avLst/>
            </a:prstGeom>
          </p:spPr>
        </p:pic>
        <p:sp>
          <p:nvSpPr>
            <p:cNvPr id="200" name="文本框 199"/>
            <p:cNvSpPr txBox="1"/>
            <p:nvPr/>
          </p:nvSpPr>
          <p:spPr>
            <a:xfrm>
              <a:off x="3671" y="4182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设备管理</a:t>
              </a:r>
              <a:endParaRPr lang="zh-CN" altLang="en-US" sz="800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865" y="5637"/>
              <a:ext cx="131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权限管理</a:t>
              </a:r>
              <a:endParaRPr lang="zh-CN" altLang="en-US" sz="800"/>
            </a:p>
          </p:txBody>
        </p:sp>
        <p:pic>
          <p:nvPicPr>
            <p:cNvPr id="202" name="图片 2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5" y="3633"/>
              <a:ext cx="571" cy="549"/>
            </a:xfrm>
            <a:prstGeom prst="rect">
              <a:avLst/>
            </a:prstGeom>
          </p:spPr>
        </p:pic>
        <p:sp>
          <p:nvSpPr>
            <p:cNvPr id="203" name="文本框 202"/>
            <p:cNvSpPr txBox="1"/>
            <p:nvPr/>
          </p:nvSpPr>
          <p:spPr>
            <a:xfrm>
              <a:off x="2406" y="5637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用户管理</a:t>
              </a:r>
              <a:endParaRPr lang="zh-CN" altLang="en-US" sz="800"/>
            </a:p>
          </p:txBody>
        </p:sp>
        <p:pic>
          <p:nvPicPr>
            <p:cNvPr id="205" name="图片 2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5" y="4987"/>
              <a:ext cx="636" cy="650"/>
            </a:xfrm>
            <a:prstGeom prst="rect">
              <a:avLst/>
            </a:prstGeom>
          </p:spPr>
        </p:pic>
        <p:sp>
          <p:nvSpPr>
            <p:cNvPr id="206" name="文本框 205"/>
            <p:cNvSpPr txBox="1"/>
            <p:nvPr/>
          </p:nvSpPr>
          <p:spPr>
            <a:xfrm>
              <a:off x="4726" y="4207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信息推送</a:t>
              </a:r>
              <a:endParaRPr lang="zh-CN" altLang="en-US" sz="800"/>
            </a:p>
          </p:txBody>
        </p:sp>
        <p:pic>
          <p:nvPicPr>
            <p:cNvPr id="208" name="图片 207"/>
            <p:cNvPicPr>
              <a:picLocks noChangeAspect="1"/>
            </p:cNvPicPr>
            <p:nvPr/>
          </p:nvPicPr>
          <p:blipFill>
            <a:blip r:embed="rId8"/>
            <a:srcRect t="-22651" r="16327" b="-22651"/>
            <a:stretch>
              <a:fillRect/>
            </a:stretch>
          </p:blipFill>
          <p:spPr>
            <a:xfrm>
              <a:off x="4969" y="3427"/>
              <a:ext cx="615" cy="926"/>
            </a:xfrm>
            <a:prstGeom prst="rect">
              <a:avLst/>
            </a:prstGeom>
          </p:spPr>
        </p:pic>
      </p:grpSp>
      <p:cxnSp>
        <p:nvCxnSpPr>
          <p:cNvPr id="2" name="直接箭头连接符 1"/>
          <p:cNvCxnSpPr>
            <a:stCxn id="202" idx="0"/>
          </p:cNvCxnSpPr>
          <p:nvPr/>
        </p:nvCxnSpPr>
        <p:spPr>
          <a:xfrm flipV="1">
            <a:off x="1705610" y="2152650"/>
            <a:ext cx="1517015" cy="396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4" name="组合 213"/>
          <p:cNvGrpSpPr/>
          <p:nvPr/>
        </p:nvGrpSpPr>
        <p:grpSpPr>
          <a:xfrm>
            <a:off x="3250565" y="840105"/>
            <a:ext cx="2294890" cy="4536440"/>
            <a:chOff x="4216" y="935"/>
            <a:chExt cx="3614" cy="7144"/>
          </a:xfrm>
        </p:grpSpPr>
        <p:grpSp>
          <p:nvGrpSpPr>
            <p:cNvPr id="92" name="组合 91"/>
            <p:cNvGrpSpPr/>
            <p:nvPr/>
          </p:nvGrpSpPr>
          <p:grpSpPr>
            <a:xfrm>
              <a:off x="4216" y="935"/>
              <a:ext cx="3614" cy="7144"/>
              <a:chOff x="5306" y="1408"/>
              <a:chExt cx="3614" cy="7144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5306" y="1408"/>
                <a:ext cx="3614" cy="7144"/>
                <a:chOff x="5729" y="1751"/>
                <a:chExt cx="3614" cy="7144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5729" y="1751"/>
                  <a:ext cx="3614" cy="7144"/>
                  <a:chOff x="538" y="765"/>
                  <a:chExt cx="5623" cy="10041"/>
                </a:xfrm>
              </p:grpSpPr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538" y="765"/>
                    <a:ext cx="5623" cy="10041"/>
                    <a:chOff x="11024" y="636"/>
                    <a:chExt cx="5623" cy="10041"/>
                  </a:xfrm>
                </p:grpSpPr>
                <p:sp>
                  <p:nvSpPr>
                    <p:cNvPr id="68" name="圆角矩形 67"/>
                    <p:cNvSpPr/>
                    <p:nvPr/>
                  </p:nvSpPr>
                  <p:spPr>
                    <a:xfrm>
                      <a:off x="11024" y="636"/>
                      <a:ext cx="5623" cy="1004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圆角矩形 68"/>
                    <p:cNvSpPr/>
                    <p:nvPr/>
                  </p:nvSpPr>
                  <p:spPr>
                    <a:xfrm>
                      <a:off x="11439" y="9857"/>
                      <a:ext cx="1266" cy="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首页</a:t>
                      </a:r>
                      <a:endParaRPr lang="zh-CN" altLang="en-US" sz="1200"/>
                    </a:p>
                  </p:txBody>
                </p:sp>
                <p:sp>
                  <p:nvSpPr>
                    <p:cNvPr id="70" name="圆角矩形 69"/>
                    <p:cNvSpPr/>
                    <p:nvPr/>
                  </p:nvSpPr>
                  <p:spPr>
                    <a:xfrm>
                      <a:off x="12949" y="9857"/>
                      <a:ext cx="1527" cy="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设备</a:t>
                      </a:r>
                      <a:endParaRPr lang="zh-CN" altLang="en-US" sz="1200"/>
                    </a:p>
                  </p:txBody>
                </p:sp>
                <p:sp>
                  <p:nvSpPr>
                    <p:cNvPr id="71" name="圆角矩形 70"/>
                    <p:cNvSpPr/>
                    <p:nvPr/>
                  </p:nvSpPr>
                  <p:spPr>
                    <a:xfrm>
                      <a:off x="14746" y="9857"/>
                      <a:ext cx="1527" cy="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我的</a:t>
                      </a:r>
                      <a:endParaRPr lang="zh-CN" altLang="en-US" sz="1200"/>
                    </a:p>
                  </p:txBody>
                </p:sp>
              </p:grpSp>
              <p:pic>
                <p:nvPicPr>
                  <p:cNvPr id="72" name="图片 71"/>
                  <p:cNvPicPr>
                    <a:picLocks noChangeAspect="1"/>
                  </p:cNvPicPr>
                  <p:nvPr/>
                </p:nvPicPr>
                <p:blipFill>
                  <a:blip r:embed="rId1"/>
                  <a:srcRect r="1276" b="94219"/>
                  <a:stretch>
                    <a:fillRect/>
                  </a:stretch>
                </p:blipFill>
                <p:spPr>
                  <a:xfrm>
                    <a:off x="837" y="1149"/>
                    <a:ext cx="4950" cy="46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3" name="左箭头 72"/>
                <p:cNvSpPr/>
                <p:nvPr/>
              </p:nvSpPr>
              <p:spPr>
                <a:xfrm>
                  <a:off x="5996" y="2454"/>
                  <a:ext cx="281" cy="120"/>
                </a:xfrm>
                <a:prstGeom prst="leftArrow">
                  <a:avLst>
                    <a:gd name="adj1" fmla="val 49579"/>
                    <a:gd name="adj2" fmla="val 5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4" name="圆角矩形 73"/>
              <p:cNvSpPr/>
              <p:nvPr/>
            </p:nvSpPr>
            <p:spPr>
              <a:xfrm>
                <a:off x="5681" y="2627"/>
                <a:ext cx="2444" cy="3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设备管理</a:t>
                </a:r>
                <a:endParaRPr lang="zh-CN" altLang="en-US" sz="1200"/>
              </a:p>
            </p:txBody>
          </p:sp>
        </p:grpSp>
        <p:sp>
          <p:nvSpPr>
            <p:cNvPr id="94" name="圆角矩形 93"/>
            <p:cNvSpPr/>
            <p:nvPr/>
          </p:nvSpPr>
          <p:spPr>
            <a:xfrm>
              <a:off x="4686" y="2861"/>
              <a:ext cx="2444" cy="3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配电计划表</a:t>
              </a:r>
              <a:endParaRPr lang="zh-CN" altLang="en-US" sz="1200"/>
            </a:p>
          </p:txBody>
        </p:sp>
      </p:grpSp>
      <p:cxnSp>
        <p:nvCxnSpPr>
          <p:cNvPr id="3" name="直接箭头连接符 2"/>
          <p:cNvCxnSpPr/>
          <p:nvPr/>
        </p:nvCxnSpPr>
        <p:spPr>
          <a:xfrm flipV="1">
            <a:off x="5040630" y="1797050"/>
            <a:ext cx="1517015" cy="396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 rot="0">
            <a:off x="6541770" y="666750"/>
            <a:ext cx="2294890" cy="4536440"/>
            <a:chOff x="5306" y="1408"/>
            <a:chExt cx="3614" cy="7144"/>
          </a:xfrm>
        </p:grpSpPr>
        <p:grpSp>
          <p:nvGrpSpPr>
            <p:cNvPr id="6" name="组合 5"/>
            <p:cNvGrpSpPr/>
            <p:nvPr/>
          </p:nvGrpSpPr>
          <p:grpSpPr>
            <a:xfrm>
              <a:off x="5306" y="1408"/>
              <a:ext cx="3614" cy="7144"/>
              <a:chOff x="5729" y="1751"/>
              <a:chExt cx="3614" cy="7144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729" y="1751"/>
                <a:ext cx="3614" cy="7144"/>
                <a:chOff x="538" y="765"/>
                <a:chExt cx="5623" cy="10041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538" y="765"/>
                  <a:ext cx="5623" cy="10041"/>
                  <a:chOff x="11024" y="636"/>
                  <a:chExt cx="5623" cy="10041"/>
                </a:xfrm>
              </p:grpSpPr>
              <p:sp>
                <p:nvSpPr>
                  <p:cNvPr id="9" name="圆角矩形 8"/>
                  <p:cNvSpPr/>
                  <p:nvPr/>
                </p:nvSpPr>
                <p:spPr>
                  <a:xfrm>
                    <a:off x="11024" y="636"/>
                    <a:ext cx="5623" cy="1004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11439" y="9857"/>
                    <a:ext cx="1266" cy="5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首页</a:t>
                    </a:r>
                    <a:endParaRPr lang="zh-CN" altLang="en-US" sz="1200"/>
                  </a:p>
                </p:txBody>
              </p:sp>
              <p:sp>
                <p:nvSpPr>
                  <p:cNvPr id="11" name="圆角矩形 10"/>
                  <p:cNvSpPr/>
                  <p:nvPr/>
                </p:nvSpPr>
                <p:spPr>
                  <a:xfrm>
                    <a:off x="12949" y="9857"/>
                    <a:ext cx="1527" cy="5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设备</a:t>
                    </a:r>
                    <a:endParaRPr lang="zh-CN" altLang="en-US" sz="1200"/>
                  </a:p>
                </p:txBody>
              </p:sp>
              <p:sp>
                <p:nvSpPr>
                  <p:cNvPr id="12" name="圆角矩形 11"/>
                  <p:cNvSpPr/>
                  <p:nvPr/>
                </p:nvSpPr>
                <p:spPr>
                  <a:xfrm>
                    <a:off x="14746" y="9857"/>
                    <a:ext cx="1527" cy="524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我的</a:t>
                    </a:r>
                    <a:endParaRPr lang="zh-CN" altLang="en-US" sz="1200"/>
                  </a:p>
                </p:txBody>
              </p:sp>
            </p:grpSp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1"/>
                <a:srcRect r="1276" b="94219"/>
                <a:stretch>
                  <a:fillRect/>
                </a:stretch>
              </p:blipFill>
              <p:spPr>
                <a:xfrm>
                  <a:off x="837" y="1149"/>
                  <a:ext cx="4950" cy="467"/>
                </a:xfrm>
                <a:prstGeom prst="rect">
                  <a:avLst/>
                </a:prstGeom>
              </p:spPr>
            </p:pic>
          </p:grpSp>
          <p:sp>
            <p:nvSpPr>
              <p:cNvPr id="14" name="左箭头 13"/>
              <p:cNvSpPr/>
              <p:nvPr/>
            </p:nvSpPr>
            <p:spPr>
              <a:xfrm>
                <a:off x="5996" y="2454"/>
                <a:ext cx="281" cy="120"/>
              </a:xfrm>
              <a:prstGeom prst="leftArrow">
                <a:avLst>
                  <a:gd name="adj1" fmla="val 49579"/>
                  <a:gd name="adj2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" name="圆角矩形 14"/>
            <p:cNvSpPr/>
            <p:nvPr/>
          </p:nvSpPr>
          <p:spPr>
            <a:xfrm>
              <a:off x="5891" y="2332"/>
              <a:ext cx="2444" cy="3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配电计划表</a:t>
              </a:r>
              <a:endParaRPr lang="zh-CN" altLang="en-US" sz="12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774" y="4107"/>
              <a:ext cx="520" cy="4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+</a:t>
              </a:r>
              <a:endParaRPr lang="en-US" altLang="zh-CN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01155" y="1669415"/>
            <a:ext cx="1936115" cy="651510"/>
            <a:chOff x="10045" y="4210"/>
            <a:chExt cx="3049" cy="1026"/>
          </a:xfrm>
        </p:grpSpPr>
        <p:sp>
          <p:nvSpPr>
            <p:cNvPr id="18" name="圆角矩形 17"/>
            <p:cNvSpPr/>
            <p:nvPr/>
          </p:nvSpPr>
          <p:spPr>
            <a:xfrm>
              <a:off x="10045" y="4210"/>
              <a:ext cx="313" cy="10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**</a:t>
              </a:r>
              <a:r>
                <a:rPr lang="zh-CN" altLang="en-US" sz="1000"/>
                <a:t>柜</a:t>
              </a:r>
              <a:endParaRPr lang="en-US" altLang="zh-CN" sz="10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0358" y="4210"/>
              <a:ext cx="2245" cy="10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ym typeface="+mn-ea"/>
                </a:rPr>
                <a:t>配电计划【断电：</a:t>
              </a:r>
              <a:r>
                <a:rPr lang="en-US" altLang="zh-CN" sz="1000">
                  <a:sym typeface="+mn-ea"/>
                </a:rPr>
                <a:t>8:00-17:30</a:t>
              </a:r>
              <a:r>
                <a:rPr lang="zh-CN" altLang="en-US" sz="1000">
                  <a:sym typeface="+mn-ea"/>
                </a:rPr>
                <a:t>，送电：</a:t>
              </a:r>
              <a:r>
                <a:rPr lang="en-US" altLang="zh-CN" sz="1000">
                  <a:sym typeface="+mn-ea"/>
                </a:rPr>
                <a:t>17:30-22:00</a:t>
              </a:r>
              <a:r>
                <a:rPr lang="zh-CN" altLang="en-US" sz="1000">
                  <a:sym typeface="+mn-ea"/>
                </a:rPr>
                <a:t>，循环周期：工作日</a:t>
              </a:r>
              <a:endParaRPr lang="en-US" altLang="zh-CN" sz="100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2604" y="4266"/>
              <a:ext cx="491" cy="9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编辑</a:t>
              </a:r>
              <a:endParaRPr lang="zh-CN" altLang="en-US" sz="1000"/>
            </a:p>
          </p:txBody>
        </p:sp>
      </p:grpSp>
      <p:cxnSp>
        <p:nvCxnSpPr>
          <p:cNvPr id="22" name="直接箭头连接符 21"/>
          <p:cNvCxnSpPr/>
          <p:nvPr/>
        </p:nvCxnSpPr>
        <p:spPr>
          <a:xfrm flipV="1">
            <a:off x="7723505" y="2102485"/>
            <a:ext cx="1517015" cy="396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9240520" y="1113155"/>
            <a:ext cx="1772285" cy="2340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4" name="圆角矩形 23"/>
          <p:cNvSpPr/>
          <p:nvPr/>
        </p:nvSpPr>
        <p:spPr>
          <a:xfrm>
            <a:off x="9459595" y="1253490"/>
            <a:ext cx="1216660" cy="22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设备名</a:t>
            </a:r>
            <a:endParaRPr lang="zh-CN" altLang="en-US" sz="800"/>
          </a:p>
        </p:txBody>
      </p:sp>
      <p:sp>
        <p:nvSpPr>
          <p:cNvPr id="25" name="圆角矩形 24"/>
          <p:cNvSpPr/>
          <p:nvPr/>
        </p:nvSpPr>
        <p:spPr>
          <a:xfrm>
            <a:off x="9459595" y="1574165"/>
            <a:ext cx="1216660" cy="22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基于时间配电</a:t>
            </a:r>
            <a:endParaRPr lang="zh-CN" altLang="en-US" sz="800"/>
          </a:p>
        </p:txBody>
      </p:sp>
      <p:sp>
        <p:nvSpPr>
          <p:cNvPr id="26" name="圆角矩形 25"/>
          <p:cNvSpPr/>
          <p:nvPr/>
        </p:nvSpPr>
        <p:spPr>
          <a:xfrm>
            <a:off x="9458960" y="1901190"/>
            <a:ext cx="1216660" cy="22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断电</a:t>
            </a:r>
            <a:r>
              <a:rPr lang="en-US" altLang="zh-CN" sz="800"/>
              <a:t>:******</a:t>
            </a:r>
            <a:endParaRPr lang="en-US" altLang="zh-CN" sz="800"/>
          </a:p>
        </p:txBody>
      </p:sp>
      <p:sp>
        <p:nvSpPr>
          <p:cNvPr id="27" name="圆角矩形 26"/>
          <p:cNvSpPr/>
          <p:nvPr/>
        </p:nvSpPr>
        <p:spPr>
          <a:xfrm>
            <a:off x="9458960" y="2233295"/>
            <a:ext cx="1216660" cy="22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送电</a:t>
            </a:r>
            <a:r>
              <a:rPr lang="en-US" altLang="zh-CN" sz="800"/>
              <a:t>:******</a:t>
            </a:r>
            <a:endParaRPr lang="en-US" altLang="zh-CN" sz="800"/>
          </a:p>
        </p:txBody>
      </p:sp>
      <p:sp>
        <p:nvSpPr>
          <p:cNvPr id="28" name="圆角矩形 27"/>
          <p:cNvSpPr/>
          <p:nvPr/>
        </p:nvSpPr>
        <p:spPr>
          <a:xfrm>
            <a:off x="9459595" y="2538730"/>
            <a:ext cx="1216660" cy="22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循环模式</a:t>
            </a:r>
            <a:r>
              <a:rPr lang="en-US" altLang="zh-CN" sz="800"/>
              <a:t>:******</a:t>
            </a:r>
            <a:endParaRPr lang="en-US" altLang="zh-CN" sz="800"/>
          </a:p>
        </p:txBody>
      </p:sp>
      <p:sp>
        <p:nvSpPr>
          <p:cNvPr id="29" name="圆角矩形 28"/>
          <p:cNvSpPr/>
          <p:nvPr/>
        </p:nvSpPr>
        <p:spPr>
          <a:xfrm>
            <a:off x="9459595" y="2797175"/>
            <a:ext cx="1491615" cy="22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是否配电前提前</a:t>
            </a:r>
            <a:r>
              <a:rPr lang="en-US" altLang="zh-CN" sz="800"/>
              <a:t>1h</a:t>
            </a:r>
            <a:r>
              <a:rPr lang="zh-CN" altLang="en-US" sz="800"/>
              <a:t>推送计划</a:t>
            </a:r>
            <a:endParaRPr lang="zh-CN" altLang="en-US" sz="800"/>
          </a:p>
        </p:txBody>
      </p:sp>
      <p:sp>
        <p:nvSpPr>
          <p:cNvPr id="30" name="圆角矩形 29"/>
          <p:cNvSpPr/>
          <p:nvPr/>
        </p:nvSpPr>
        <p:spPr>
          <a:xfrm>
            <a:off x="9459792" y="3198697"/>
            <a:ext cx="516180" cy="1725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确认</a:t>
            </a:r>
            <a:endParaRPr lang="zh-CN" altLang="en-US" sz="1000"/>
          </a:p>
        </p:txBody>
      </p:sp>
      <p:sp>
        <p:nvSpPr>
          <p:cNvPr id="31" name="圆角矩形 30"/>
          <p:cNvSpPr/>
          <p:nvPr/>
        </p:nvSpPr>
        <p:spPr>
          <a:xfrm>
            <a:off x="10187478" y="3198697"/>
            <a:ext cx="488278" cy="1725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取消</a:t>
            </a:r>
            <a:endParaRPr lang="zh-CN" altLang="en-US" sz="1000"/>
          </a:p>
        </p:txBody>
      </p:sp>
    </p:spTree>
    <p:custDataLst>
      <p:tags r:id="rId9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" name="圆角矩形 187"/>
          <p:cNvSpPr/>
          <p:nvPr/>
        </p:nvSpPr>
        <p:spPr>
          <a:xfrm>
            <a:off x="110490" y="42545"/>
            <a:ext cx="2386330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我的</a:t>
            </a:r>
            <a:r>
              <a:rPr lang="en-US" altLang="zh-CN" sz="2000"/>
              <a:t>--</a:t>
            </a:r>
            <a:r>
              <a:rPr lang="zh-CN" altLang="en-US" sz="2000"/>
              <a:t>权限</a:t>
            </a:r>
            <a:r>
              <a:rPr lang="zh-CN" altLang="en-US" sz="2000"/>
              <a:t>管理</a:t>
            </a:r>
            <a:endParaRPr lang="zh-CN" altLang="en-US" sz="2000"/>
          </a:p>
        </p:txBody>
      </p:sp>
      <p:grpSp>
        <p:nvGrpSpPr>
          <p:cNvPr id="44" name="组合 43"/>
          <p:cNvGrpSpPr/>
          <p:nvPr/>
        </p:nvGrpSpPr>
        <p:grpSpPr>
          <a:xfrm>
            <a:off x="202565" y="1253490"/>
            <a:ext cx="2294663" cy="4536257"/>
            <a:chOff x="538" y="765"/>
            <a:chExt cx="5623" cy="10041"/>
          </a:xfrm>
        </p:grpSpPr>
        <p:grpSp>
          <p:nvGrpSpPr>
            <p:cNvPr id="951" name="组合 950"/>
            <p:cNvGrpSpPr/>
            <p:nvPr/>
          </p:nvGrpSpPr>
          <p:grpSpPr>
            <a:xfrm>
              <a:off x="538" y="765"/>
              <a:ext cx="5623" cy="10041"/>
              <a:chOff x="11024" y="636"/>
              <a:chExt cx="5623" cy="10041"/>
            </a:xfrm>
          </p:grpSpPr>
          <p:sp>
            <p:nvSpPr>
              <p:cNvPr id="952" name="圆角矩形 951"/>
              <p:cNvSpPr/>
              <p:nvPr/>
            </p:nvSpPr>
            <p:spPr>
              <a:xfrm>
                <a:off x="11024" y="636"/>
                <a:ext cx="5623" cy="100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4" name="圆角矩形 953"/>
              <p:cNvSpPr/>
              <p:nvPr/>
            </p:nvSpPr>
            <p:spPr>
              <a:xfrm>
                <a:off x="11439" y="9857"/>
                <a:ext cx="1266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首页</a:t>
                </a:r>
                <a:endParaRPr lang="zh-CN" altLang="en-US" sz="1200"/>
              </a:p>
            </p:txBody>
          </p:sp>
          <p:sp>
            <p:nvSpPr>
              <p:cNvPr id="955" name="圆角矩形 954"/>
              <p:cNvSpPr/>
              <p:nvPr/>
            </p:nvSpPr>
            <p:spPr>
              <a:xfrm>
                <a:off x="12949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设备</a:t>
                </a:r>
                <a:endParaRPr lang="zh-CN" altLang="en-US" sz="1200"/>
              </a:p>
            </p:txBody>
          </p:sp>
          <p:sp>
            <p:nvSpPr>
              <p:cNvPr id="956" name="圆角矩形 955"/>
              <p:cNvSpPr/>
              <p:nvPr/>
            </p:nvSpPr>
            <p:spPr>
              <a:xfrm>
                <a:off x="14746" y="9857"/>
                <a:ext cx="1527" cy="52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我的</a:t>
                </a:r>
                <a:endParaRPr lang="zh-CN" altLang="en-US" sz="1200"/>
              </a:p>
            </p:txBody>
          </p:sp>
        </p:grpSp>
        <p:pic>
          <p:nvPicPr>
            <p:cNvPr id="190" name="图片 189"/>
            <p:cNvPicPr>
              <a:picLocks noChangeAspect="1"/>
            </p:cNvPicPr>
            <p:nvPr/>
          </p:nvPicPr>
          <p:blipFill>
            <a:blip r:embed="rId1"/>
            <a:srcRect r="1276" b="82569"/>
            <a:stretch>
              <a:fillRect/>
            </a:stretch>
          </p:blipFill>
          <p:spPr>
            <a:xfrm>
              <a:off x="837" y="1150"/>
              <a:ext cx="4950" cy="1407"/>
            </a:xfrm>
            <a:prstGeom prst="rect">
              <a:avLst/>
            </a:prstGeom>
          </p:spPr>
        </p:pic>
        <p:sp>
          <p:nvSpPr>
            <p:cNvPr id="191" name="文本框 190"/>
            <p:cNvSpPr txBox="1"/>
            <p:nvPr/>
          </p:nvSpPr>
          <p:spPr>
            <a:xfrm>
              <a:off x="1770" y="2171"/>
              <a:ext cx="3815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杭州金峰电器有限公司</a:t>
              </a:r>
              <a:endParaRPr lang="zh-CN" altLang="en-US" sz="80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1770" y="1594"/>
              <a:ext cx="1568" cy="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管理员</a:t>
              </a:r>
              <a:endParaRPr lang="zh-CN" altLang="en-US" sz="800"/>
            </a:p>
          </p:txBody>
        </p:sp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" y="3610"/>
              <a:ext cx="720" cy="525"/>
            </a:xfrm>
            <a:prstGeom prst="rect">
              <a:avLst/>
            </a:prstGeom>
          </p:spPr>
        </p:pic>
        <p:pic>
          <p:nvPicPr>
            <p:cNvPr id="195" name="图片 1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" y="5070"/>
              <a:ext cx="836" cy="921"/>
            </a:xfrm>
            <a:prstGeom prst="rect">
              <a:avLst/>
            </a:prstGeom>
          </p:spPr>
        </p:pic>
        <p:sp>
          <p:nvSpPr>
            <p:cNvPr id="196" name="文本框 195"/>
            <p:cNvSpPr txBox="1"/>
            <p:nvPr/>
          </p:nvSpPr>
          <p:spPr>
            <a:xfrm>
              <a:off x="837" y="4135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月度报表</a:t>
              </a:r>
              <a:endParaRPr lang="zh-CN" altLang="en-US" sz="800"/>
            </a:p>
          </p:txBody>
        </p:sp>
        <p:pic>
          <p:nvPicPr>
            <p:cNvPr id="197" name="图片 1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3" y="3658"/>
              <a:ext cx="561" cy="524"/>
            </a:xfrm>
            <a:prstGeom prst="rect">
              <a:avLst/>
            </a:prstGeom>
          </p:spPr>
        </p:pic>
        <p:sp>
          <p:nvSpPr>
            <p:cNvPr id="198" name="文本框 197"/>
            <p:cNvSpPr txBox="1"/>
            <p:nvPr/>
          </p:nvSpPr>
          <p:spPr>
            <a:xfrm>
              <a:off x="2330" y="4122"/>
              <a:ext cx="116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事件告警</a:t>
              </a:r>
              <a:endParaRPr lang="zh-CN" altLang="en-US" sz="800"/>
            </a:p>
          </p:txBody>
        </p:sp>
        <p:pic>
          <p:nvPicPr>
            <p:cNvPr id="199" name="图片 19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" y="5070"/>
              <a:ext cx="650" cy="567"/>
            </a:xfrm>
            <a:prstGeom prst="rect">
              <a:avLst/>
            </a:prstGeom>
          </p:spPr>
        </p:pic>
        <p:sp>
          <p:nvSpPr>
            <p:cNvPr id="200" name="文本框 199"/>
            <p:cNvSpPr txBox="1"/>
            <p:nvPr/>
          </p:nvSpPr>
          <p:spPr>
            <a:xfrm>
              <a:off x="3671" y="4182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设备管理</a:t>
              </a:r>
              <a:endParaRPr lang="zh-CN" altLang="en-US" sz="800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865" y="5637"/>
              <a:ext cx="131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权限管理</a:t>
              </a:r>
              <a:endParaRPr lang="zh-CN" altLang="en-US" sz="800"/>
            </a:p>
          </p:txBody>
        </p:sp>
        <p:pic>
          <p:nvPicPr>
            <p:cNvPr id="202" name="图片 2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5" y="3633"/>
              <a:ext cx="571" cy="549"/>
            </a:xfrm>
            <a:prstGeom prst="rect">
              <a:avLst/>
            </a:prstGeom>
          </p:spPr>
        </p:pic>
        <p:sp>
          <p:nvSpPr>
            <p:cNvPr id="203" name="文本框 202"/>
            <p:cNvSpPr txBox="1"/>
            <p:nvPr/>
          </p:nvSpPr>
          <p:spPr>
            <a:xfrm>
              <a:off x="2406" y="5637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用户管理</a:t>
              </a:r>
              <a:endParaRPr lang="zh-CN" altLang="en-US" sz="800"/>
            </a:p>
          </p:txBody>
        </p:sp>
        <p:pic>
          <p:nvPicPr>
            <p:cNvPr id="205" name="图片 2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5" y="4987"/>
              <a:ext cx="636" cy="650"/>
            </a:xfrm>
            <a:prstGeom prst="rect">
              <a:avLst/>
            </a:prstGeom>
          </p:spPr>
        </p:pic>
        <p:sp>
          <p:nvSpPr>
            <p:cNvPr id="206" name="文本框 205"/>
            <p:cNvSpPr txBox="1"/>
            <p:nvPr/>
          </p:nvSpPr>
          <p:spPr>
            <a:xfrm>
              <a:off x="4726" y="4207"/>
              <a:ext cx="1100" cy="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/>
                <a:t>信息推送</a:t>
              </a:r>
              <a:endParaRPr lang="zh-CN" altLang="en-US" sz="800"/>
            </a:p>
          </p:txBody>
        </p:sp>
        <p:pic>
          <p:nvPicPr>
            <p:cNvPr id="208" name="图片 207"/>
            <p:cNvPicPr>
              <a:picLocks noChangeAspect="1"/>
            </p:cNvPicPr>
            <p:nvPr/>
          </p:nvPicPr>
          <p:blipFill>
            <a:blip r:embed="rId8"/>
            <a:srcRect t="-22651" r="16327" b="-22651"/>
            <a:stretch>
              <a:fillRect/>
            </a:stretch>
          </p:blipFill>
          <p:spPr>
            <a:xfrm>
              <a:off x="4969" y="3427"/>
              <a:ext cx="615" cy="926"/>
            </a:xfrm>
            <a:prstGeom prst="rect">
              <a:avLst/>
            </a:prstGeom>
          </p:spPr>
        </p:pic>
      </p:grpSp>
      <p:cxnSp>
        <p:nvCxnSpPr>
          <p:cNvPr id="2" name="直接箭头连接符 1"/>
          <p:cNvCxnSpPr>
            <a:stCxn id="202" idx="0"/>
          </p:cNvCxnSpPr>
          <p:nvPr/>
        </p:nvCxnSpPr>
        <p:spPr>
          <a:xfrm flipV="1">
            <a:off x="1705610" y="2152650"/>
            <a:ext cx="1517015" cy="396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4" name="组合 213"/>
          <p:cNvGrpSpPr/>
          <p:nvPr/>
        </p:nvGrpSpPr>
        <p:grpSpPr>
          <a:xfrm>
            <a:off x="3250565" y="840105"/>
            <a:ext cx="2294890" cy="4536440"/>
            <a:chOff x="4216" y="935"/>
            <a:chExt cx="3614" cy="7144"/>
          </a:xfrm>
        </p:grpSpPr>
        <p:grpSp>
          <p:nvGrpSpPr>
            <p:cNvPr id="92" name="组合 91"/>
            <p:cNvGrpSpPr/>
            <p:nvPr/>
          </p:nvGrpSpPr>
          <p:grpSpPr>
            <a:xfrm>
              <a:off x="4216" y="935"/>
              <a:ext cx="3614" cy="7144"/>
              <a:chOff x="5306" y="1408"/>
              <a:chExt cx="3614" cy="7144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5306" y="1408"/>
                <a:ext cx="3614" cy="7144"/>
                <a:chOff x="5729" y="1751"/>
                <a:chExt cx="3614" cy="7144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5729" y="1751"/>
                  <a:ext cx="3614" cy="7144"/>
                  <a:chOff x="538" y="765"/>
                  <a:chExt cx="5623" cy="10041"/>
                </a:xfrm>
              </p:grpSpPr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538" y="765"/>
                    <a:ext cx="5623" cy="10041"/>
                    <a:chOff x="11024" y="636"/>
                    <a:chExt cx="5623" cy="10041"/>
                  </a:xfrm>
                </p:grpSpPr>
                <p:sp>
                  <p:nvSpPr>
                    <p:cNvPr id="68" name="圆角矩形 67"/>
                    <p:cNvSpPr/>
                    <p:nvPr/>
                  </p:nvSpPr>
                  <p:spPr>
                    <a:xfrm>
                      <a:off x="11024" y="636"/>
                      <a:ext cx="5623" cy="1004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圆角矩形 68"/>
                    <p:cNvSpPr/>
                    <p:nvPr/>
                  </p:nvSpPr>
                  <p:spPr>
                    <a:xfrm>
                      <a:off x="11439" y="9857"/>
                      <a:ext cx="1266" cy="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首页</a:t>
                      </a:r>
                      <a:endParaRPr lang="zh-CN" altLang="en-US" sz="1200"/>
                    </a:p>
                  </p:txBody>
                </p:sp>
                <p:sp>
                  <p:nvSpPr>
                    <p:cNvPr id="70" name="圆角矩形 69"/>
                    <p:cNvSpPr/>
                    <p:nvPr/>
                  </p:nvSpPr>
                  <p:spPr>
                    <a:xfrm>
                      <a:off x="12949" y="9857"/>
                      <a:ext cx="1527" cy="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设备</a:t>
                      </a:r>
                      <a:endParaRPr lang="zh-CN" altLang="en-US" sz="1200"/>
                    </a:p>
                  </p:txBody>
                </p:sp>
                <p:sp>
                  <p:nvSpPr>
                    <p:cNvPr id="71" name="圆角矩形 70"/>
                    <p:cNvSpPr/>
                    <p:nvPr/>
                  </p:nvSpPr>
                  <p:spPr>
                    <a:xfrm>
                      <a:off x="14746" y="9857"/>
                      <a:ext cx="1527" cy="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我的</a:t>
                      </a:r>
                      <a:endParaRPr lang="zh-CN" altLang="en-US" sz="1200"/>
                    </a:p>
                  </p:txBody>
                </p:sp>
              </p:grpSp>
              <p:pic>
                <p:nvPicPr>
                  <p:cNvPr id="72" name="图片 71"/>
                  <p:cNvPicPr>
                    <a:picLocks noChangeAspect="1"/>
                  </p:cNvPicPr>
                  <p:nvPr/>
                </p:nvPicPr>
                <p:blipFill>
                  <a:blip r:embed="rId1"/>
                  <a:srcRect r="1276" b="94219"/>
                  <a:stretch>
                    <a:fillRect/>
                  </a:stretch>
                </p:blipFill>
                <p:spPr>
                  <a:xfrm>
                    <a:off x="837" y="1149"/>
                    <a:ext cx="4950" cy="46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3" name="左箭头 72"/>
                <p:cNvSpPr/>
                <p:nvPr/>
              </p:nvSpPr>
              <p:spPr>
                <a:xfrm>
                  <a:off x="5996" y="2454"/>
                  <a:ext cx="281" cy="120"/>
                </a:xfrm>
                <a:prstGeom prst="leftArrow">
                  <a:avLst>
                    <a:gd name="adj1" fmla="val 49579"/>
                    <a:gd name="adj2" fmla="val 5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4" name="圆角矩形 73"/>
              <p:cNvSpPr/>
              <p:nvPr/>
            </p:nvSpPr>
            <p:spPr>
              <a:xfrm>
                <a:off x="5891" y="2333"/>
                <a:ext cx="2444" cy="3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权限</a:t>
                </a:r>
                <a:r>
                  <a:rPr lang="zh-CN" altLang="en-US" sz="1200"/>
                  <a:t>管理</a:t>
                </a:r>
                <a:endParaRPr lang="zh-CN" altLang="en-US" sz="1200"/>
              </a:p>
            </p:txBody>
          </p:sp>
        </p:grpSp>
        <p:sp>
          <p:nvSpPr>
            <p:cNvPr id="94" name="圆角矩形 93"/>
            <p:cNvSpPr/>
            <p:nvPr/>
          </p:nvSpPr>
          <p:spPr>
            <a:xfrm>
              <a:off x="4571" y="2442"/>
              <a:ext cx="2903" cy="3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当前权限为：普通用户</a:t>
              </a:r>
              <a:endParaRPr lang="zh-CN" altLang="en-US" sz="1200"/>
            </a:p>
          </p:txBody>
        </p:sp>
      </p:grpSp>
      <p:cxnSp>
        <p:nvCxnSpPr>
          <p:cNvPr id="3" name="直接箭头连接符 2"/>
          <p:cNvCxnSpPr>
            <a:stCxn id="17" idx="3"/>
          </p:cNvCxnSpPr>
          <p:nvPr/>
        </p:nvCxnSpPr>
        <p:spPr>
          <a:xfrm flipV="1">
            <a:off x="5304155" y="1797050"/>
            <a:ext cx="1253490" cy="2512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809990" y="2102485"/>
            <a:ext cx="430530" cy="1800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9240520" y="1113155"/>
            <a:ext cx="2078355" cy="2340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普通用户：普通用户权限说明</a:t>
            </a:r>
            <a:endParaRPr lang="zh-CN" altLang="en-US" sz="1000"/>
          </a:p>
          <a:p>
            <a:pPr algn="ctr"/>
            <a:r>
              <a:rPr lang="zh-CN" altLang="en-US" sz="1000">
                <a:sym typeface="+mn-ea"/>
              </a:rPr>
              <a:t>工程师：普通用户权限说明</a:t>
            </a:r>
            <a:endParaRPr lang="zh-CN" altLang="en-US" sz="1000">
              <a:sym typeface="+mn-ea"/>
            </a:endParaRPr>
          </a:p>
          <a:p>
            <a:pPr algn="ctr"/>
            <a:r>
              <a:rPr lang="zh-CN" altLang="en-US" sz="1000">
                <a:sym typeface="+mn-ea"/>
              </a:rPr>
              <a:t>项目管理员：权限说明</a:t>
            </a:r>
            <a:endParaRPr lang="zh-CN" altLang="en-US" sz="1000">
              <a:sym typeface="+mn-ea"/>
            </a:endParaRPr>
          </a:p>
          <a:p>
            <a:pPr algn="ctr"/>
            <a:endParaRPr lang="zh-CN" altLang="en-US" sz="1000"/>
          </a:p>
        </p:txBody>
      </p:sp>
      <p:sp>
        <p:nvSpPr>
          <p:cNvPr id="30" name="圆角矩形 29"/>
          <p:cNvSpPr/>
          <p:nvPr/>
        </p:nvSpPr>
        <p:spPr>
          <a:xfrm>
            <a:off x="9640570" y="3198495"/>
            <a:ext cx="753110" cy="1727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知道了</a:t>
            </a:r>
            <a:endParaRPr lang="zh-CN" altLang="en-US" sz="1000"/>
          </a:p>
        </p:txBody>
      </p:sp>
      <p:sp>
        <p:nvSpPr>
          <p:cNvPr id="17" name="圆角矩形 16"/>
          <p:cNvSpPr/>
          <p:nvPr/>
        </p:nvSpPr>
        <p:spPr>
          <a:xfrm>
            <a:off x="3460750" y="4197350"/>
            <a:ext cx="1843405" cy="22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点击</a:t>
            </a:r>
            <a:r>
              <a:rPr lang="en-US" altLang="zh-CN" sz="1200"/>
              <a:t>-</a:t>
            </a:r>
            <a:r>
              <a:rPr lang="en-US" altLang="zh-CN" sz="1200"/>
              <a:t>&gt;</a:t>
            </a:r>
            <a:r>
              <a:rPr lang="zh-CN" altLang="en-US" sz="1200"/>
              <a:t>申请权限</a:t>
            </a:r>
            <a:endParaRPr lang="zh-CN" altLang="en-US" sz="1200"/>
          </a:p>
        </p:txBody>
      </p:sp>
      <p:grpSp>
        <p:nvGrpSpPr>
          <p:cNvPr id="32" name="组合 31"/>
          <p:cNvGrpSpPr/>
          <p:nvPr/>
        </p:nvGrpSpPr>
        <p:grpSpPr>
          <a:xfrm>
            <a:off x="6717030" y="726440"/>
            <a:ext cx="2294890" cy="4536440"/>
            <a:chOff x="4216" y="935"/>
            <a:chExt cx="3614" cy="7144"/>
          </a:xfrm>
        </p:grpSpPr>
        <p:grpSp>
          <p:nvGrpSpPr>
            <p:cNvPr id="33" name="组合 32"/>
            <p:cNvGrpSpPr/>
            <p:nvPr/>
          </p:nvGrpSpPr>
          <p:grpSpPr>
            <a:xfrm>
              <a:off x="4216" y="935"/>
              <a:ext cx="3614" cy="7144"/>
              <a:chOff x="5306" y="1408"/>
              <a:chExt cx="3614" cy="7144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5306" y="1408"/>
                <a:ext cx="3614" cy="7144"/>
                <a:chOff x="5729" y="1751"/>
                <a:chExt cx="3614" cy="7144"/>
              </a:xfrm>
            </p:grpSpPr>
            <p:grpSp>
              <p:nvGrpSpPr>
                <p:cNvPr id="35" name="组合 34"/>
                <p:cNvGrpSpPr/>
                <p:nvPr/>
              </p:nvGrpSpPr>
              <p:grpSpPr>
                <a:xfrm>
                  <a:off x="5729" y="1751"/>
                  <a:ext cx="3614" cy="7144"/>
                  <a:chOff x="538" y="765"/>
                  <a:chExt cx="5623" cy="10041"/>
                </a:xfrm>
              </p:grpSpPr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538" y="765"/>
                    <a:ext cx="5623" cy="10041"/>
                    <a:chOff x="11024" y="636"/>
                    <a:chExt cx="5623" cy="10041"/>
                  </a:xfrm>
                </p:grpSpPr>
                <p:sp>
                  <p:nvSpPr>
                    <p:cNvPr id="37" name="圆角矩形 36"/>
                    <p:cNvSpPr/>
                    <p:nvPr/>
                  </p:nvSpPr>
                  <p:spPr>
                    <a:xfrm>
                      <a:off x="11024" y="636"/>
                      <a:ext cx="5623" cy="1004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圆角矩形 37"/>
                    <p:cNvSpPr/>
                    <p:nvPr/>
                  </p:nvSpPr>
                  <p:spPr>
                    <a:xfrm>
                      <a:off x="11439" y="9857"/>
                      <a:ext cx="1266" cy="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首页</a:t>
                      </a:r>
                      <a:endParaRPr lang="zh-CN" altLang="en-US" sz="1200"/>
                    </a:p>
                  </p:txBody>
                </p:sp>
                <p:sp>
                  <p:nvSpPr>
                    <p:cNvPr id="39" name="圆角矩形 38"/>
                    <p:cNvSpPr/>
                    <p:nvPr/>
                  </p:nvSpPr>
                  <p:spPr>
                    <a:xfrm>
                      <a:off x="12949" y="9857"/>
                      <a:ext cx="1527" cy="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设备</a:t>
                      </a:r>
                      <a:endParaRPr lang="zh-CN" altLang="en-US" sz="1200"/>
                    </a:p>
                  </p:txBody>
                </p:sp>
                <p:sp>
                  <p:nvSpPr>
                    <p:cNvPr id="40" name="圆角矩形 39"/>
                    <p:cNvSpPr/>
                    <p:nvPr/>
                  </p:nvSpPr>
                  <p:spPr>
                    <a:xfrm>
                      <a:off x="14746" y="9857"/>
                      <a:ext cx="1527" cy="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我的</a:t>
                      </a:r>
                      <a:endParaRPr lang="zh-CN" altLang="en-US" sz="1200"/>
                    </a:p>
                  </p:txBody>
                </p:sp>
              </p:grpSp>
              <p:pic>
                <p:nvPicPr>
                  <p:cNvPr id="41" name="图片 40"/>
                  <p:cNvPicPr>
                    <a:picLocks noChangeAspect="1"/>
                  </p:cNvPicPr>
                  <p:nvPr/>
                </p:nvPicPr>
                <p:blipFill>
                  <a:blip r:embed="rId1"/>
                  <a:srcRect r="1276" b="94219"/>
                  <a:stretch>
                    <a:fillRect/>
                  </a:stretch>
                </p:blipFill>
                <p:spPr>
                  <a:xfrm>
                    <a:off x="837" y="1149"/>
                    <a:ext cx="4950" cy="46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2" name="左箭头 41"/>
                <p:cNvSpPr/>
                <p:nvPr/>
              </p:nvSpPr>
              <p:spPr>
                <a:xfrm>
                  <a:off x="5996" y="2454"/>
                  <a:ext cx="281" cy="120"/>
                </a:xfrm>
                <a:prstGeom prst="leftArrow">
                  <a:avLst>
                    <a:gd name="adj1" fmla="val 49579"/>
                    <a:gd name="adj2" fmla="val 5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3" name="圆角矩形 42"/>
              <p:cNvSpPr/>
              <p:nvPr/>
            </p:nvSpPr>
            <p:spPr>
              <a:xfrm>
                <a:off x="5938" y="2440"/>
                <a:ext cx="2444" cy="3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权限</a:t>
                </a:r>
                <a:r>
                  <a:rPr lang="zh-CN" altLang="en-US" sz="1200"/>
                  <a:t>管理</a:t>
                </a:r>
                <a:endParaRPr lang="zh-CN" altLang="en-US" sz="1200"/>
              </a:p>
            </p:txBody>
          </p:sp>
        </p:grpSp>
        <p:sp>
          <p:nvSpPr>
            <p:cNvPr id="45" name="圆角矩形 44"/>
            <p:cNvSpPr/>
            <p:nvPr/>
          </p:nvSpPr>
          <p:spPr>
            <a:xfrm>
              <a:off x="4378" y="2542"/>
              <a:ext cx="3289" cy="7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申请成为：</a:t>
              </a:r>
              <a:endParaRPr lang="zh-CN" altLang="en-US" sz="1200"/>
            </a:p>
            <a:p>
              <a:pPr algn="ctr"/>
              <a:r>
                <a:rPr lang="en-US" altLang="zh-CN" sz="1200"/>
                <a:t>**</a:t>
              </a:r>
              <a:r>
                <a:rPr lang="zh-CN" altLang="en-US" sz="1200"/>
                <a:t>项目  工程师  </a:t>
              </a:r>
              <a:r>
                <a:rPr lang="en-US" altLang="zh-CN" sz="1200"/>
                <a:t>*</a:t>
              </a:r>
              <a:r>
                <a:rPr lang="zh-CN" altLang="en-US" sz="1200"/>
                <a:t>天</a:t>
              </a:r>
              <a:endParaRPr lang="zh-CN" altLang="en-US" sz="1200"/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7019925" y="2456180"/>
            <a:ext cx="1650365" cy="1560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申请说明：</a:t>
            </a:r>
            <a:endParaRPr lang="zh-CN" altLang="en-US" sz="1200"/>
          </a:p>
          <a:p>
            <a:pPr algn="ctr"/>
            <a:r>
              <a:rPr lang="zh-CN" altLang="en-US" sz="1200"/>
              <a:t>对申请理由说明（必填</a:t>
            </a:r>
            <a:r>
              <a:rPr lang="zh-CN" altLang="en-US" sz="1200"/>
              <a:t>）</a:t>
            </a:r>
            <a:endParaRPr lang="zh-CN" altLang="en-US" sz="1200"/>
          </a:p>
          <a:p>
            <a:pPr algn="ctr"/>
            <a:endParaRPr lang="zh-CN" altLang="en-US" sz="1200"/>
          </a:p>
        </p:txBody>
      </p:sp>
      <p:sp>
        <p:nvSpPr>
          <p:cNvPr id="49" name="圆角矩形 48"/>
          <p:cNvSpPr/>
          <p:nvPr/>
        </p:nvSpPr>
        <p:spPr>
          <a:xfrm>
            <a:off x="6986467" y="4136592"/>
            <a:ext cx="516180" cy="1725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提交</a:t>
            </a:r>
            <a:endParaRPr lang="zh-CN" altLang="en-US" sz="1000"/>
          </a:p>
        </p:txBody>
      </p:sp>
      <p:sp>
        <p:nvSpPr>
          <p:cNvPr id="50" name="圆角矩形 49"/>
          <p:cNvSpPr/>
          <p:nvPr/>
        </p:nvSpPr>
        <p:spPr>
          <a:xfrm>
            <a:off x="8236123" y="4136592"/>
            <a:ext cx="488278" cy="1725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取消</a:t>
            </a:r>
            <a:endParaRPr lang="zh-CN" altLang="en-US" sz="1000"/>
          </a:p>
        </p:txBody>
      </p:sp>
      <p:sp>
        <p:nvSpPr>
          <p:cNvPr id="51" name="圆角矩形 50"/>
          <p:cNvSpPr/>
          <p:nvPr/>
        </p:nvSpPr>
        <p:spPr>
          <a:xfrm>
            <a:off x="3364865" y="2233295"/>
            <a:ext cx="1965960" cy="22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历史提交申请的处理情况</a:t>
            </a:r>
            <a:endParaRPr lang="zh-CN" altLang="en-US" sz="1200"/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530475" y="113665"/>
            <a:ext cx="3570605" cy="637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374390" y="21209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金峰管理平台</a:t>
            </a:r>
            <a:endParaRPr lang="zh-CN" altLang="en-US" sz="2000"/>
          </a:p>
        </p:txBody>
      </p:sp>
      <p:sp>
        <p:nvSpPr>
          <p:cNvPr id="10" name="圆角矩形 9"/>
          <p:cNvSpPr/>
          <p:nvPr/>
        </p:nvSpPr>
        <p:spPr>
          <a:xfrm>
            <a:off x="2872105" y="5959475"/>
            <a:ext cx="803910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首页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3830955" y="5959475"/>
            <a:ext cx="969645" cy="3327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设备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4972050" y="5959475"/>
            <a:ext cx="969645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我的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3000375" y="1584960"/>
            <a:ext cx="2875280" cy="183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欢迎使用金峰管理平台</a:t>
            </a:r>
            <a:endParaRPr lang="zh-CN" altLang="en-US"/>
          </a:p>
          <a:p>
            <a:pPr algn="ctr"/>
            <a:r>
              <a:rPr lang="en-US" altLang="zh-CN"/>
              <a:t>[</a:t>
            </a:r>
            <a:r>
              <a:rPr lang="zh-CN" altLang="en-US"/>
              <a:t>输入企业全称</a:t>
            </a:r>
            <a:r>
              <a:rPr lang="en-US" altLang="zh-CN"/>
              <a:t>]</a:t>
            </a:r>
            <a:endParaRPr lang="zh-CN" altLang="en-US"/>
          </a:p>
          <a:p>
            <a:pPr algn="ctr"/>
            <a:r>
              <a:rPr lang="zh-CN" altLang="en-US"/>
              <a:t>【首次使用请输入</a:t>
            </a:r>
            <a:r>
              <a:rPr lang="en-US" altLang="zh-CN"/>
              <a:t>6</a:t>
            </a:r>
            <a:r>
              <a:rPr lang="zh-CN" altLang="en-US"/>
              <a:t>位企业邀请码】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451860" y="3026410"/>
            <a:ext cx="686435" cy="2647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确认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579620" y="3026410"/>
            <a:ext cx="686435" cy="2647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取消</a:t>
            </a:r>
            <a:endParaRPr lang="zh-CN" altLang="en-US"/>
          </a:p>
        </p:txBody>
      </p:sp>
      <p:sp>
        <p:nvSpPr>
          <p:cNvPr id="188" name="圆角矩形 187"/>
          <p:cNvSpPr/>
          <p:nvPr/>
        </p:nvSpPr>
        <p:spPr>
          <a:xfrm>
            <a:off x="397510" y="20955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设备首页</a:t>
            </a:r>
            <a:endParaRPr lang="zh-CN" sz="20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圆角矩形 187"/>
          <p:cNvSpPr/>
          <p:nvPr/>
        </p:nvSpPr>
        <p:spPr>
          <a:xfrm>
            <a:off x="397510" y="20955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设备首页</a:t>
            </a:r>
            <a:endParaRPr lang="zh-CN" sz="2000"/>
          </a:p>
        </p:txBody>
      </p:sp>
      <p:grpSp>
        <p:nvGrpSpPr>
          <p:cNvPr id="48" name="组合 47"/>
          <p:cNvGrpSpPr/>
          <p:nvPr/>
        </p:nvGrpSpPr>
        <p:grpSpPr>
          <a:xfrm rot="0">
            <a:off x="763270" y="1144270"/>
            <a:ext cx="2604135" cy="4817745"/>
            <a:chOff x="8322" y="1807"/>
            <a:chExt cx="4101" cy="7587"/>
          </a:xfrm>
        </p:grpSpPr>
        <p:sp>
          <p:nvSpPr>
            <p:cNvPr id="30" name="圆角矩形 29"/>
            <p:cNvSpPr/>
            <p:nvPr/>
          </p:nvSpPr>
          <p:spPr>
            <a:xfrm>
              <a:off x="8322" y="1807"/>
              <a:ext cx="4101" cy="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9291" y="1936"/>
              <a:ext cx="2342" cy="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金峰管理平台</a:t>
              </a:r>
              <a:endParaRPr lang="zh-CN" altLang="en-US" sz="10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8714" y="8775"/>
              <a:ext cx="923" cy="3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首页</a:t>
              </a:r>
              <a:endParaRPr lang="zh-CN" altLang="en-US" sz="10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9816" y="8775"/>
              <a:ext cx="1114" cy="39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设备</a:t>
              </a:r>
              <a:endParaRPr lang="zh-CN" altLang="en-US" sz="100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1126" y="8775"/>
              <a:ext cx="1114" cy="3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我的</a:t>
              </a:r>
              <a:endParaRPr lang="zh-CN" altLang="en-US" sz="1000"/>
            </a:p>
          </p:txBody>
        </p:sp>
        <p:grpSp>
          <p:nvGrpSpPr>
            <p:cNvPr id="38" name="组合 37"/>
            <p:cNvGrpSpPr/>
            <p:nvPr/>
          </p:nvGrpSpPr>
          <p:grpSpPr>
            <a:xfrm rot="0">
              <a:off x="8714" y="3103"/>
              <a:ext cx="3112" cy="1319"/>
              <a:chOff x="4523" y="3153"/>
              <a:chExt cx="4268" cy="1746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4523" y="3153"/>
                <a:ext cx="571" cy="17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项目组</a:t>
                </a:r>
                <a:r>
                  <a:rPr lang="en-US" altLang="zh-CN" sz="1000"/>
                  <a:t>1</a:t>
                </a:r>
                <a:endParaRPr lang="en-US" altLang="zh-CN" sz="1000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5094" y="3153"/>
                <a:ext cx="3697" cy="17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sz="1000"/>
                  <a:t>柜数量：</a:t>
                </a:r>
                <a:r>
                  <a:rPr lang="en-US" altLang="zh-CN" sz="1000"/>
                  <a:t>*</a:t>
                </a:r>
                <a:r>
                  <a:rPr lang="zh-CN" altLang="en-US" sz="1000"/>
                  <a:t>个</a:t>
                </a:r>
                <a:endParaRPr lang="zh-CN" altLang="en-US" sz="1000"/>
              </a:p>
              <a:p>
                <a:pPr algn="ctr"/>
                <a:r>
                  <a:rPr lang="zh-CN" altLang="en-US" sz="1000"/>
                  <a:t>在线数量：</a:t>
                </a:r>
                <a:r>
                  <a:rPr lang="en-US" altLang="zh-CN" sz="1000"/>
                  <a:t>*</a:t>
                </a:r>
                <a:r>
                  <a:rPr lang="zh-CN" altLang="en-US" sz="1000"/>
                  <a:t>个</a:t>
                </a:r>
                <a:endParaRPr lang="zh-CN" altLang="en-US" sz="1000"/>
              </a:p>
              <a:p>
                <a:pPr algn="ctr"/>
                <a:r>
                  <a:rPr lang="zh-CN" altLang="en-US" sz="1000"/>
                  <a:t>当前告警数：</a:t>
                </a:r>
                <a:r>
                  <a:rPr lang="en-US" altLang="zh-CN" sz="1000"/>
                  <a:t>*</a:t>
                </a:r>
                <a:r>
                  <a:rPr lang="zh-CN" altLang="en-US" sz="1000"/>
                  <a:t>个</a:t>
                </a:r>
                <a:endParaRPr lang="zh-CN" altLang="en-US" sz="100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rot="0">
              <a:off x="8672" y="4591"/>
              <a:ext cx="3125" cy="1332"/>
              <a:chOff x="4523" y="5214"/>
              <a:chExt cx="4286" cy="1763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4523" y="5231"/>
                <a:ext cx="571" cy="17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ym typeface="+mn-ea"/>
                  </a:rPr>
                  <a:t>项目组</a:t>
                </a:r>
                <a:r>
                  <a:rPr lang="en-US" altLang="zh-CN" sz="1000">
                    <a:sym typeface="+mn-ea"/>
                  </a:rPr>
                  <a:t>2</a:t>
                </a:r>
                <a:endParaRPr lang="zh-CN" altLang="en-US" sz="1000"/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5094" y="5214"/>
                <a:ext cx="3715" cy="17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sz="1000">
                    <a:sym typeface="+mn-ea"/>
                  </a:rPr>
                  <a:t>柜数量：</a:t>
                </a:r>
                <a:r>
                  <a:rPr lang="en-US" altLang="zh-CN" sz="1000">
                    <a:sym typeface="+mn-ea"/>
                  </a:rPr>
                  <a:t>*</a:t>
                </a:r>
                <a:r>
                  <a:rPr lang="zh-CN" altLang="en-US" sz="1000">
                    <a:sym typeface="+mn-ea"/>
                  </a:rPr>
                  <a:t>个</a:t>
                </a:r>
                <a:endParaRPr lang="zh-CN" altLang="en-US" sz="1000"/>
              </a:p>
              <a:p>
                <a:pPr algn="ctr"/>
                <a:r>
                  <a:rPr lang="zh-CN" altLang="en-US" sz="1000">
                    <a:sym typeface="+mn-ea"/>
                  </a:rPr>
                  <a:t>在线数量：</a:t>
                </a:r>
                <a:r>
                  <a:rPr lang="en-US" altLang="zh-CN" sz="1000">
                    <a:sym typeface="+mn-ea"/>
                  </a:rPr>
                  <a:t>*</a:t>
                </a:r>
                <a:r>
                  <a:rPr lang="zh-CN" altLang="en-US" sz="1000">
                    <a:sym typeface="+mn-ea"/>
                  </a:rPr>
                  <a:t>个</a:t>
                </a:r>
                <a:endParaRPr lang="zh-CN" altLang="en-US" sz="1000"/>
              </a:p>
              <a:p>
                <a:pPr algn="ctr"/>
                <a:r>
                  <a:rPr lang="zh-CN" altLang="en-US" sz="1000">
                    <a:sym typeface="+mn-ea"/>
                  </a:rPr>
                  <a:t>当前告警数：</a:t>
                </a:r>
                <a:r>
                  <a:rPr lang="en-US" altLang="zh-CN" sz="1000">
                    <a:sym typeface="+mn-ea"/>
                  </a:rPr>
                  <a:t>*</a:t>
                </a:r>
                <a:r>
                  <a:rPr lang="zh-CN" altLang="en-US" sz="1000">
                    <a:sym typeface="+mn-ea"/>
                  </a:rPr>
                  <a:t>个</a:t>
                </a:r>
                <a:endParaRPr lang="en-US" altLang="zh-CN" sz="100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 rot="0">
              <a:off x="8715" y="6231"/>
              <a:ext cx="3112" cy="1332"/>
              <a:chOff x="4523" y="5214"/>
              <a:chExt cx="4268" cy="1763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4523" y="5231"/>
                <a:ext cx="571" cy="17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ym typeface="+mn-ea"/>
                  </a:rPr>
                  <a:t>项目组</a:t>
                </a:r>
                <a:r>
                  <a:rPr lang="en-US" sz="1000">
                    <a:sym typeface="+mn-ea"/>
                  </a:rPr>
                  <a:t>3</a:t>
                </a:r>
                <a:endParaRPr lang="en-US" sz="1000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5094" y="5214"/>
                <a:ext cx="3697" cy="17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sz="1000">
                    <a:sym typeface="+mn-ea"/>
                  </a:rPr>
                  <a:t>柜数量：</a:t>
                </a:r>
                <a:r>
                  <a:rPr lang="en-US" altLang="zh-CN" sz="1000">
                    <a:sym typeface="+mn-ea"/>
                  </a:rPr>
                  <a:t>*</a:t>
                </a:r>
                <a:r>
                  <a:rPr lang="zh-CN" altLang="en-US" sz="1000">
                    <a:sym typeface="+mn-ea"/>
                  </a:rPr>
                  <a:t>个</a:t>
                </a:r>
                <a:endParaRPr lang="zh-CN" altLang="en-US" sz="1000"/>
              </a:p>
              <a:p>
                <a:pPr algn="ctr"/>
                <a:r>
                  <a:rPr lang="zh-CN" altLang="en-US" sz="1000">
                    <a:sym typeface="+mn-ea"/>
                  </a:rPr>
                  <a:t>在线数量：</a:t>
                </a:r>
                <a:r>
                  <a:rPr lang="en-US" altLang="zh-CN" sz="1000">
                    <a:sym typeface="+mn-ea"/>
                  </a:rPr>
                  <a:t>*</a:t>
                </a:r>
                <a:r>
                  <a:rPr lang="zh-CN" altLang="en-US" sz="1000">
                    <a:sym typeface="+mn-ea"/>
                  </a:rPr>
                  <a:t>个</a:t>
                </a:r>
                <a:endParaRPr lang="zh-CN" altLang="en-US" sz="1000"/>
              </a:p>
              <a:p>
                <a:pPr algn="ctr"/>
                <a:r>
                  <a:rPr lang="zh-CN" altLang="en-US" sz="1000">
                    <a:sym typeface="+mn-ea"/>
                  </a:rPr>
                  <a:t>当前告警数：</a:t>
                </a:r>
                <a:r>
                  <a:rPr lang="en-US" altLang="zh-CN" sz="1000">
                    <a:sym typeface="+mn-ea"/>
                  </a:rPr>
                  <a:t>*</a:t>
                </a:r>
                <a:r>
                  <a:rPr lang="zh-CN" altLang="en-US" sz="1000">
                    <a:sym typeface="+mn-ea"/>
                  </a:rPr>
                  <a:t>个</a:t>
                </a:r>
                <a:endParaRPr lang="en-US" altLang="zh-CN" sz="1000"/>
              </a:p>
            </p:txBody>
          </p:sp>
        </p:grpSp>
        <p:sp>
          <p:nvSpPr>
            <p:cNvPr id="47" name="椭圆 46"/>
            <p:cNvSpPr/>
            <p:nvPr/>
          </p:nvSpPr>
          <p:spPr>
            <a:xfrm>
              <a:off x="11677" y="7888"/>
              <a:ext cx="563" cy="5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+</a:t>
              </a:r>
              <a:endParaRPr lang="en-US" altLang="zh-CN" sz="1000"/>
            </a:p>
          </p:txBody>
        </p:sp>
      </p:grpSp>
      <p:cxnSp>
        <p:nvCxnSpPr>
          <p:cNvPr id="87" name="直接箭头连接符 86"/>
          <p:cNvCxnSpPr/>
          <p:nvPr/>
        </p:nvCxnSpPr>
        <p:spPr>
          <a:xfrm>
            <a:off x="2800350" y="1743710"/>
            <a:ext cx="2014220" cy="92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>
            <a:off x="4931410" y="1144270"/>
            <a:ext cx="2603500" cy="4817110"/>
            <a:chOff x="7766" y="2108"/>
            <a:chExt cx="4100" cy="7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7766" y="2108"/>
              <a:ext cx="4101" cy="7587"/>
              <a:chOff x="8122" y="1607"/>
              <a:chExt cx="4101" cy="7587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8122" y="1607"/>
                <a:ext cx="4101" cy="75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9091" y="1736"/>
                <a:ext cx="2342" cy="4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金峰管理平台</a:t>
                </a:r>
                <a:endParaRPr lang="zh-CN" altLang="en-US" sz="1000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8514" y="8575"/>
                <a:ext cx="923" cy="3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首页</a:t>
                </a:r>
                <a:endParaRPr lang="zh-CN" altLang="en-US" sz="100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9616" y="8575"/>
                <a:ext cx="1114" cy="39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设备</a:t>
                </a:r>
                <a:endParaRPr lang="zh-CN" altLang="en-US" sz="1000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10926" y="8575"/>
                <a:ext cx="1114" cy="3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我的</a:t>
                </a:r>
                <a:endParaRPr lang="zh-CN" altLang="en-US" sz="1000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 rot="0">
                <a:off x="8514" y="2903"/>
                <a:ext cx="2962" cy="1319"/>
                <a:chOff x="4523" y="3153"/>
                <a:chExt cx="4663" cy="1746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4523" y="3153"/>
                  <a:ext cx="571" cy="17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/>
                    <a:t>设备名称</a:t>
                  </a:r>
                  <a:endParaRPr lang="zh-CN" altLang="en-US" sz="1000"/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5094" y="3153"/>
                  <a:ext cx="4093" cy="17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/>
                    <a:t>总电能</a:t>
                  </a:r>
                  <a:endParaRPr lang="zh-CN" altLang="en-US" sz="1000"/>
                </a:p>
                <a:p>
                  <a:pPr algn="ctr"/>
                  <a:r>
                    <a:rPr lang="zh-CN" altLang="en-US" sz="1000"/>
                    <a:t>各线路状态、电流，告警数</a:t>
                  </a:r>
                  <a:endParaRPr lang="en-US" altLang="zh-CN" sz="1000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 rot="0">
                <a:off x="8472" y="4391"/>
                <a:ext cx="3005" cy="1332"/>
                <a:chOff x="4523" y="5214"/>
                <a:chExt cx="4663" cy="1763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4523" y="5231"/>
                  <a:ext cx="571" cy="17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/>
                    <a:t>**</a:t>
                  </a:r>
                  <a:r>
                    <a:rPr lang="zh-CN" altLang="en-US" sz="1000"/>
                    <a:t>柜</a:t>
                  </a:r>
                  <a:endParaRPr lang="zh-CN" altLang="en-US" sz="1000"/>
                </a:p>
              </p:txBody>
            </p:sp>
            <p:sp>
              <p:nvSpPr>
                <p:cNvPr id="3" name="圆角矩形 2"/>
                <p:cNvSpPr/>
                <p:nvPr/>
              </p:nvSpPr>
              <p:spPr>
                <a:xfrm>
                  <a:off x="5094" y="5214"/>
                  <a:ext cx="4093" cy="17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ym typeface="+mn-ea"/>
                    </a:rPr>
                    <a:t>总电能</a:t>
                  </a:r>
                  <a:endParaRPr lang="zh-CN" altLang="en-US" sz="1000"/>
                </a:p>
                <a:p>
                  <a:pPr algn="ctr"/>
                  <a:r>
                    <a:rPr lang="zh-CN" altLang="en-US" sz="1000">
                      <a:sym typeface="+mn-ea"/>
                    </a:rPr>
                    <a:t>各线路状态、电流，告警数</a:t>
                  </a:r>
                  <a:endParaRPr lang="en-US" altLang="zh-CN" sz="1000"/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 rot="0">
                <a:off x="8515" y="6031"/>
                <a:ext cx="2962" cy="1332"/>
                <a:chOff x="4523" y="5214"/>
                <a:chExt cx="4663" cy="1763"/>
              </a:xfrm>
            </p:grpSpPr>
            <p:sp>
              <p:nvSpPr>
                <p:cNvPr id="6" name="圆角矩形 5"/>
                <p:cNvSpPr/>
                <p:nvPr/>
              </p:nvSpPr>
              <p:spPr>
                <a:xfrm>
                  <a:off x="4523" y="5231"/>
                  <a:ext cx="571" cy="17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/>
                    <a:t>**</a:t>
                  </a:r>
                  <a:r>
                    <a:rPr lang="zh-CN" altLang="en-US" sz="1000"/>
                    <a:t>柜</a:t>
                  </a:r>
                  <a:endParaRPr lang="zh-CN" altLang="en-US" sz="1000"/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5094" y="5214"/>
                  <a:ext cx="4093" cy="17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ym typeface="+mn-ea"/>
                    </a:rPr>
                    <a:t>总电能</a:t>
                  </a:r>
                  <a:endParaRPr lang="zh-CN" altLang="en-US" sz="1000"/>
                </a:p>
                <a:p>
                  <a:pPr algn="ctr"/>
                  <a:r>
                    <a:rPr lang="zh-CN" altLang="en-US" sz="1000">
                      <a:sym typeface="+mn-ea"/>
                    </a:rPr>
                    <a:t>各线路状态、电流，告警数</a:t>
                  </a:r>
                  <a:endParaRPr lang="en-US" altLang="zh-CN" sz="1000"/>
                </a:p>
              </p:txBody>
            </p:sp>
          </p:grpSp>
          <p:sp>
            <p:nvSpPr>
              <p:cNvPr id="50" name="圆角矩形 49"/>
              <p:cNvSpPr/>
              <p:nvPr/>
            </p:nvSpPr>
            <p:spPr>
              <a:xfrm>
                <a:off x="9091" y="2362"/>
                <a:ext cx="2219" cy="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项目组</a:t>
                </a:r>
                <a:r>
                  <a:rPr lang="en-US" altLang="zh-CN" sz="1000"/>
                  <a:t>1</a:t>
                </a:r>
                <a:endParaRPr lang="en-US" altLang="zh-CN" sz="1000"/>
              </a:p>
            </p:txBody>
          </p:sp>
        </p:grpSp>
        <p:sp>
          <p:nvSpPr>
            <p:cNvPr id="245" name="左箭头 244"/>
            <p:cNvSpPr/>
            <p:nvPr/>
          </p:nvSpPr>
          <p:spPr>
            <a:xfrm>
              <a:off x="8015" y="2643"/>
              <a:ext cx="358" cy="119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720455" y="1010920"/>
            <a:ext cx="2920365" cy="5457190"/>
            <a:chOff x="3985" y="163"/>
            <a:chExt cx="5622" cy="10040"/>
          </a:xfrm>
        </p:grpSpPr>
        <p:sp>
          <p:nvSpPr>
            <p:cNvPr id="89" name="圆角矩形 88"/>
            <p:cNvSpPr/>
            <p:nvPr/>
          </p:nvSpPr>
          <p:spPr>
            <a:xfrm>
              <a:off x="3985" y="163"/>
              <a:ext cx="5623" cy="10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5314" y="334"/>
              <a:ext cx="3211" cy="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**</a:t>
              </a:r>
              <a:r>
                <a:rPr lang="zh-CN" altLang="en-US" sz="1600"/>
                <a:t>柜详情</a:t>
              </a:r>
              <a:endParaRPr lang="zh-CN" altLang="en-US" sz="1600"/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4523" y="9385"/>
              <a:ext cx="1266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首页</a:t>
              </a:r>
              <a:endParaRPr lang="zh-CN" altLang="en-US" sz="1400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6033" y="9385"/>
              <a:ext cx="1527" cy="5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设备</a:t>
              </a:r>
              <a:endParaRPr lang="zh-CN" altLang="en-US" sz="1400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7830" y="9385"/>
              <a:ext cx="1527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我的</a:t>
              </a:r>
              <a:endParaRPr lang="zh-CN" altLang="en-US" sz="1400"/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4685" y="1551"/>
              <a:ext cx="4469" cy="7266"/>
              <a:chOff x="4844" y="875"/>
              <a:chExt cx="6399" cy="9026"/>
            </a:xfrm>
          </p:grpSpPr>
          <p:grpSp>
            <p:nvGrpSpPr>
              <p:cNvPr id="507" name="组合 506"/>
              <p:cNvGrpSpPr/>
              <p:nvPr/>
            </p:nvGrpSpPr>
            <p:grpSpPr>
              <a:xfrm>
                <a:off x="4844" y="875"/>
                <a:ext cx="2130" cy="9026"/>
                <a:chOff x="7831" y="1380"/>
                <a:chExt cx="2130" cy="9026"/>
              </a:xfrm>
            </p:grpSpPr>
            <p:grpSp>
              <p:nvGrpSpPr>
                <p:cNvPr id="397" name="组合 396"/>
                <p:cNvGrpSpPr/>
                <p:nvPr/>
              </p:nvGrpSpPr>
              <p:grpSpPr>
                <a:xfrm>
                  <a:off x="7831" y="1380"/>
                  <a:ext cx="2131" cy="9026"/>
                  <a:chOff x="7831" y="1380"/>
                  <a:chExt cx="2131" cy="9026"/>
                </a:xfrm>
              </p:grpSpPr>
              <p:sp>
                <p:nvSpPr>
                  <p:cNvPr id="108" name="圆角矩形 107"/>
                  <p:cNvSpPr/>
                  <p:nvPr/>
                </p:nvSpPr>
                <p:spPr>
                  <a:xfrm>
                    <a:off x="7872" y="9206"/>
                    <a:ext cx="2090" cy="12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负载</a:t>
                    </a:r>
                    <a:endParaRPr lang="zh-CN" altLang="en-US" sz="1200"/>
                  </a:p>
                </p:txBody>
              </p:sp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7837" y="5983"/>
                    <a:ext cx="1950" cy="1882"/>
                    <a:chOff x="7942" y="5533"/>
                    <a:chExt cx="1950" cy="1882"/>
                  </a:xfrm>
                </p:grpSpPr>
                <p:sp>
                  <p:nvSpPr>
                    <p:cNvPr id="95" name="圆角矩形 94"/>
                    <p:cNvSpPr/>
                    <p:nvPr/>
                  </p:nvSpPr>
                  <p:spPr>
                    <a:xfrm>
                      <a:off x="7942" y="5533"/>
                      <a:ext cx="1950" cy="173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主线路开关</a:t>
                      </a: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p:txBody>
                </p:sp>
                <p:sp>
                  <p:nvSpPr>
                    <p:cNvPr id="96" name="椭圆 95"/>
                    <p:cNvSpPr/>
                    <p:nvPr/>
                  </p:nvSpPr>
                  <p:spPr>
                    <a:xfrm>
                      <a:off x="8324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文本框 96"/>
                    <p:cNvSpPr txBox="1"/>
                    <p:nvPr/>
                  </p:nvSpPr>
                  <p:spPr>
                    <a:xfrm>
                      <a:off x="8169" y="6788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8" name="椭圆 97"/>
                    <p:cNvSpPr/>
                    <p:nvPr/>
                  </p:nvSpPr>
                  <p:spPr>
                    <a:xfrm>
                      <a:off x="8688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文本框 98"/>
                    <p:cNvSpPr txBox="1"/>
                    <p:nvPr/>
                  </p:nvSpPr>
                  <p:spPr>
                    <a:xfrm>
                      <a:off x="8533" y="6802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0" name="椭圆 99"/>
                    <p:cNvSpPr/>
                    <p:nvPr/>
                  </p:nvSpPr>
                  <p:spPr>
                    <a:xfrm>
                      <a:off x="9052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文本框 100"/>
                    <p:cNvSpPr txBox="1"/>
                    <p:nvPr/>
                  </p:nvSpPr>
                  <p:spPr>
                    <a:xfrm>
                      <a:off x="8897" y="6819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02" name="椭圆 101"/>
                    <p:cNvSpPr/>
                    <p:nvPr/>
                  </p:nvSpPr>
                  <p:spPr>
                    <a:xfrm>
                      <a:off x="9416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文本框 102"/>
                    <p:cNvSpPr txBox="1"/>
                    <p:nvPr/>
                  </p:nvSpPr>
                  <p:spPr>
                    <a:xfrm>
                      <a:off x="9261" y="6850"/>
                      <a:ext cx="470" cy="5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76" name="组合 175"/>
                    <p:cNvGrpSpPr/>
                    <p:nvPr/>
                  </p:nvGrpSpPr>
                  <p:grpSpPr>
                    <a:xfrm>
                      <a:off x="8174" y="5609"/>
                      <a:ext cx="1562" cy="733"/>
                      <a:chOff x="8174" y="5894"/>
                      <a:chExt cx="1562" cy="733"/>
                    </a:xfrm>
                  </p:grpSpPr>
                  <p:sp>
                    <p:nvSpPr>
                      <p:cNvPr id="168" name="椭圆 167"/>
                      <p:cNvSpPr/>
                      <p:nvPr/>
                    </p:nvSpPr>
                    <p:spPr>
                      <a:xfrm>
                        <a:off x="8324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9" name="椭圆 168"/>
                      <p:cNvSpPr/>
                      <p:nvPr/>
                    </p:nvSpPr>
                    <p:spPr>
                      <a:xfrm>
                        <a:off x="8688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0" name="椭圆 169"/>
                      <p:cNvSpPr/>
                      <p:nvPr/>
                    </p:nvSpPr>
                    <p:spPr>
                      <a:xfrm>
                        <a:off x="9052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1" name="椭圆 170"/>
                      <p:cNvSpPr/>
                      <p:nvPr/>
                    </p:nvSpPr>
                    <p:spPr>
                      <a:xfrm>
                        <a:off x="9416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2" name="文本框 171"/>
                      <p:cNvSpPr txBox="1"/>
                      <p:nvPr/>
                    </p:nvSpPr>
                    <p:spPr>
                      <a:xfrm>
                        <a:off x="8174" y="5938"/>
                        <a:ext cx="470" cy="5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A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173" name="文本框 172"/>
                      <p:cNvSpPr txBox="1"/>
                      <p:nvPr/>
                    </p:nvSpPr>
                    <p:spPr>
                      <a:xfrm>
                        <a:off x="8538" y="5950"/>
                        <a:ext cx="470" cy="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B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174" name="文本框 173"/>
                      <p:cNvSpPr txBox="1"/>
                      <p:nvPr/>
                    </p:nvSpPr>
                    <p:spPr>
                      <a:xfrm>
                        <a:off x="8902" y="5964"/>
                        <a:ext cx="470" cy="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C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175" name="文本框 174"/>
                      <p:cNvSpPr txBox="1"/>
                      <p:nvPr/>
                    </p:nvSpPr>
                    <p:spPr>
                      <a:xfrm>
                        <a:off x="9266" y="5985"/>
                        <a:ext cx="470" cy="6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N</a:t>
                        </a:r>
                        <a:endParaRPr lang="en-US" altLang="zh-CN" sz="1000"/>
                      </a:p>
                    </p:txBody>
                  </p:sp>
                </p:grpSp>
              </p:grpSp>
              <p:grpSp>
                <p:nvGrpSpPr>
                  <p:cNvPr id="216" name="组合 215"/>
                  <p:cNvGrpSpPr/>
                  <p:nvPr/>
                </p:nvGrpSpPr>
                <p:grpSpPr>
                  <a:xfrm>
                    <a:off x="7831" y="2845"/>
                    <a:ext cx="1950" cy="1882"/>
                    <a:chOff x="7942" y="5533"/>
                    <a:chExt cx="1950" cy="1882"/>
                  </a:xfrm>
                </p:grpSpPr>
                <p:sp>
                  <p:nvSpPr>
                    <p:cNvPr id="217" name="圆角矩形 216"/>
                    <p:cNvSpPr/>
                    <p:nvPr/>
                  </p:nvSpPr>
                  <p:spPr>
                    <a:xfrm>
                      <a:off x="7942" y="5533"/>
                      <a:ext cx="1950" cy="173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接触器</a:t>
                      </a: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p:txBody>
                </p:sp>
                <p:sp>
                  <p:nvSpPr>
                    <p:cNvPr id="218" name="椭圆 217"/>
                    <p:cNvSpPr/>
                    <p:nvPr/>
                  </p:nvSpPr>
                  <p:spPr>
                    <a:xfrm>
                      <a:off x="8324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文本框 218"/>
                    <p:cNvSpPr txBox="1"/>
                    <p:nvPr/>
                  </p:nvSpPr>
                  <p:spPr>
                    <a:xfrm>
                      <a:off x="8169" y="6788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20" name="椭圆 219"/>
                    <p:cNvSpPr/>
                    <p:nvPr/>
                  </p:nvSpPr>
                  <p:spPr>
                    <a:xfrm>
                      <a:off x="8688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文本框 220"/>
                    <p:cNvSpPr txBox="1"/>
                    <p:nvPr/>
                  </p:nvSpPr>
                  <p:spPr>
                    <a:xfrm>
                      <a:off x="8533" y="6802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22" name="椭圆 221"/>
                    <p:cNvSpPr/>
                    <p:nvPr/>
                  </p:nvSpPr>
                  <p:spPr>
                    <a:xfrm>
                      <a:off x="9052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3" name="文本框 222"/>
                    <p:cNvSpPr txBox="1"/>
                    <p:nvPr/>
                  </p:nvSpPr>
                  <p:spPr>
                    <a:xfrm>
                      <a:off x="8897" y="6819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24" name="椭圆 223"/>
                    <p:cNvSpPr/>
                    <p:nvPr/>
                  </p:nvSpPr>
                  <p:spPr>
                    <a:xfrm>
                      <a:off x="9416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5" name="文本框 224"/>
                    <p:cNvSpPr txBox="1"/>
                    <p:nvPr/>
                  </p:nvSpPr>
                  <p:spPr>
                    <a:xfrm>
                      <a:off x="9261" y="6850"/>
                      <a:ext cx="470" cy="5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226" name="组合 225"/>
                    <p:cNvGrpSpPr/>
                    <p:nvPr/>
                  </p:nvGrpSpPr>
                  <p:grpSpPr>
                    <a:xfrm>
                      <a:off x="8174" y="5609"/>
                      <a:ext cx="1562" cy="733"/>
                      <a:chOff x="8174" y="5894"/>
                      <a:chExt cx="1562" cy="733"/>
                    </a:xfrm>
                  </p:grpSpPr>
                  <p:sp>
                    <p:nvSpPr>
                      <p:cNvPr id="227" name="椭圆 226"/>
                      <p:cNvSpPr/>
                      <p:nvPr/>
                    </p:nvSpPr>
                    <p:spPr>
                      <a:xfrm>
                        <a:off x="8324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8" name="椭圆 227"/>
                      <p:cNvSpPr/>
                      <p:nvPr/>
                    </p:nvSpPr>
                    <p:spPr>
                      <a:xfrm>
                        <a:off x="8688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9" name="椭圆 228"/>
                      <p:cNvSpPr/>
                      <p:nvPr/>
                    </p:nvSpPr>
                    <p:spPr>
                      <a:xfrm>
                        <a:off x="9052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0" name="椭圆 229"/>
                      <p:cNvSpPr/>
                      <p:nvPr/>
                    </p:nvSpPr>
                    <p:spPr>
                      <a:xfrm>
                        <a:off x="9416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1" name="文本框 230"/>
                      <p:cNvSpPr txBox="1"/>
                      <p:nvPr/>
                    </p:nvSpPr>
                    <p:spPr>
                      <a:xfrm>
                        <a:off x="8174" y="5938"/>
                        <a:ext cx="470" cy="5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A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232" name="文本框 231"/>
                      <p:cNvSpPr txBox="1"/>
                      <p:nvPr/>
                    </p:nvSpPr>
                    <p:spPr>
                      <a:xfrm>
                        <a:off x="8538" y="5950"/>
                        <a:ext cx="470" cy="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B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233" name="文本框 232"/>
                      <p:cNvSpPr txBox="1"/>
                      <p:nvPr/>
                    </p:nvSpPr>
                    <p:spPr>
                      <a:xfrm>
                        <a:off x="8902" y="5964"/>
                        <a:ext cx="470" cy="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C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234" name="文本框 233"/>
                      <p:cNvSpPr txBox="1"/>
                      <p:nvPr/>
                    </p:nvSpPr>
                    <p:spPr>
                      <a:xfrm>
                        <a:off x="9266" y="5985"/>
                        <a:ext cx="470" cy="6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N</a:t>
                        </a:r>
                        <a:endParaRPr lang="en-US" altLang="zh-CN" sz="1000"/>
                      </a:p>
                    </p:txBody>
                  </p:sp>
                </p:grpSp>
              </p:grpSp>
              <p:cxnSp>
                <p:nvCxnSpPr>
                  <p:cNvPr id="383" name="直接连接符 382"/>
                  <p:cNvCxnSpPr/>
                  <p:nvPr/>
                </p:nvCxnSpPr>
                <p:spPr>
                  <a:xfrm>
                    <a:off x="8273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/>
                  <p:cNvCxnSpPr/>
                  <p:nvPr/>
                </p:nvCxnSpPr>
                <p:spPr>
                  <a:xfrm>
                    <a:off x="8639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9005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/>
                  <p:cNvCxnSpPr/>
                  <p:nvPr/>
                </p:nvCxnSpPr>
                <p:spPr>
                  <a:xfrm>
                    <a:off x="9371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1" name="组合 390"/>
                  <p:cNvGrpSpPr/>
                  <p:nvPr/>
                </p:nvGrpSpPr>
                <p:grpSpPr>
                  <a:xfrm>
                    <a:off x="8277" y="4502"/>
                    <a:ext cx="1098" cy="1528"/>
                    <a:chOff x="8292" y="4442"/>
                    <a:chExt cx="1098" cy="1528"/>
                  </a:xfrm>
                </p:grpSpPr>
                <p:cxnSp>
                  <p:nvCxnSpPr>
                    <p:cNvPr id="387" name="直接连接符 386"/>
                    <p:cNvCxnSpPr/>
                    <p:nvPr/>
                  </p:nvCxnSpPr>
                  <p:spPr>
                    <a:xfrm>
                      <a:off x="8292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直接连接符 387"/>
                    <p:cNvCxnSpPr/>
                    <p:nvPr/>
                  </p:nvCxnSpPr>
                  <p:spPr>
                    <a:xfrm>
                      <a:off x="8658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直接连接符 388"/>
                    <p:cNvCxnSpPr/>
                    <p:nvPr/>
                  </p:nvCxnSpPr>
                  <p:spPr>
                    <a:xfrm>
                      <a:off x="9024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直接连接符 389"/>
                    <p:cNvCxnSpPr/>
                    <p:nvPr/>
                  </p:nvCxnSpPr>
                  <p:spPr>
                    <a:xfrm>
                      <a:off x="9390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2" name="组合 391"/>
                  <p:cNvGrpSpPr/>
                  <p:nvPr/>
                </p:nvGrpSpPr>
                <p:grpSpPr>
                  <a:xfrm>
                    <a:off x="8292" y="7673"/>
                    <a:ext cx="1098" cy="1528"/>
                    <a:chOff x="8292" y="4442"/>
                    <a:chExt cx="1098" cy="1528"/>
                  </a:xfrm>
                </p:grpSpPr>
                <p:cxnSp>
                  <p:nvCxnSpPr>
                    <p:cNvPr id="393" name="直接连接符 392"/>
                    <p:cNvCxnSpPr/>
                    <p:nvPr/>
                  </p:nvCxnSpPr>
                  <p:spPr>
                    <a:xfrm>
                      <a:off x="8292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4" name="直接连接符 393"/>
                    <p:cNvCxnSpPr/>
                    <p:nvPr/>
                  </p:nvCxnSpPr>
                  <p:spPr>
                    <a:xfrm>
                      <a:off x="8658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5" name="直接连接符 394"/>
                    <p:cNvCxnSpPr/>
                    <p:nvPr/>
                  </p:nvCxnSpPr>
                  <p:spPr>
                    <a:xfrm>
                      <a:off x="9024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6" name="直接连接符 395"/>
                    <p:cNvCxnSpPr/>
                    <p:nvPr/>
                  </p:nvCxnSpPr>
                  <p:spPr>
                    <a:xfrm>
                      <a:off x="9390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06" name="圆角矩形 505"/>
                <p:cNvSpPr/>
                <p:nvPr/>
              </p:nvSpPr>
              <p:spPr>
                <a:xfrm>
                  <a:off x="7837" y="3295"/>
                  <a:ext cx="309" cy="64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线包</a:t>
                  </a:r>
                  <a:endParaRPr lang="zh-CN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08" name="组合 507"/>
              <p:cNvGrpSpPr/>
              <p:nvPr/>
            </p:nvGrpSpPr>
            <p:grpSpPr>
              <a:xfrm>
                <a:off x="6956" y="875"/>
                <a:ext cx="2130" cy="9026"/>
                <a:chOff x="7831" y="1380"/>
                <a:chExt cx="2130" cy="9026"/>
              </a:xfrm>
            </p:grpSpPr>
            <p:grpSp>
              <p:nvGrpSpPr>
                <p:cNvPr id="509" name="组合 508"/>
                <p:cNvGrpSpPr/>
                <p:nvPr/>
              </p:nvGrpSpPr>
              <p:grpSpPr>
                <a:xfrm>
                  <a:off x="7831" y="1380"/>
                  <a:ext cx="2131" cy="9026"/>
                  <a:chOff x="7831" y="1380"/>
                  <a:chExt cx="2131" cy="9026"/>
                </a:xfrm>
              </p:grpSpPr>
              <p:sp>
                <p:nvSpPr>
                  <p:cNvPr id="510" name="圆角矩形 509"/>
                  <p:cNvSpPr/>
                  <p:nvPr/>
                </p:nvSpPr>
                <p:spPr>
                  <a:xfrm>
                    <a:off x="7872" y="9206"/>
                    <a:ext cx="2090" cy="12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负载</a:t>
                    </a:r>
                    <a:endParaRPr lang="zh-CN" altLang="en-US" sz="1200"/>
                  </a:p>
                </p:txBody>
              </p:sp>
              <p:grpSp>
                <p:nvGrpSpPr>
                  <p:cNvPr id="511" name="组合 510"/>
                  <p:cNvGrpSpPr/>
                  <p:nvPr/>
                </p:nvGrpSpPr>
                <p:grpSpPr>
                  <a:xfrm>
                    <a:off x="7837" y="5983"/>
                    <a:ext cx="1950" cy="1882"/>
                    <a:chOff x="7942" y="5533"/>
                    <a:chExt cx="1950" cy="1882"/>
                  </a:xfrm>
                </p:grpSpPr>
                <p:sp>
                  <p:nvSpPr>
                    <p:cNvPr id="512" name="圆角矩形 511"/>
                    <p:cNvSpPr/>
                    <p:nvPr/>
                  </p:nvSpPr>
                  <p:spPr>
                    <a:xfrm>
                      <a:off x="7942" y="5533"/>
                      <a:ext cx="1950" cy="173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主线路开关</a:t>
                      </a: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p:txBody>
                </p:sp>
                <p:sp>
                  <p:nvSpPr>
                    <p:cNvPr id="513" name="椭圆 512"/>
                    <p:cNvSpPr/>
                    <p:nvPr/>
                  </p:nvSpPr>
                  <p:spPr>
                    <a:xfrm>
                      <a:off x="8324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4" name="文本框 513"/>
                    <p:cNvSpPr txBox="1"/>
                    <p:nvPr/>
                  </p:nvSpPr>
                  <p:spPr>
                    <a:xfrm>
                      <a:off x="8169" y="6788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15" name="椭圆 514"/>
                    <p:cNvSpPr/>
                    <p:nvPr/>
                  </p:nvSpPr>
                  <p:spPr>
                    <a:xfrm>
                      <a:off x="8688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文本框 515"/>
                    <p:cNvSpPr txBox="1"/>
                    <p:nvPr/>
                  </p:nvSpPr>
                  <p:spPr>
                    <a:xfrm>
                      <a:off x="8533" y="6802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17" name="椭圆 516"/>
                    <p:cNvSpPr/>
                    <p:nvPr/>
                  </p:nvSpPr>
                  <p:spPr>
                    <a:xfrm>
                      <a:off x="9052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8" name="文本框 517"/>
                    <p:cNvSpPr txBox="1"/>
                    <p:nvPr/>
                  </p:nvSpPr>
                  <p:spPr>
                    <a:xfrm>
                      <a:off x="8897" y="6819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19" name="椭圆 518"/>
                    <p:cNvSpPr/>
                    <p:nvPr/>
                  </p:nvSpPr>
                  <p:spPr>
                    <a:xfrm>
                      <a:off x="9416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0" name="文本框 519"/>
                    <p:cNvSpPr txBox="1"/>
                    <p:nvPr/>
                  </p:nvSpPr>
                  <p:spPr>
                    <a:xfrm>
                      <a:off x="9261" y="6850"/>
                      <a:ext cx="470" cy="5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21" name="组合 520"/>
                    <p:cNvGrpSpPr/>
                    <p:nvPr/>
                  </p:nvGrpSpPr>
                  <p:grpSpPr>
                    <a:xfrm>
                      <a:off x="8174" y="5609"/>
                      <a:ext cx="1562" cy="733"/>
                      <a:chOff x="8174" y="5894"/>
                      <a:chExt cx="1562" cy="733"/>
                    </a:xfrm>
                  </p:grpSpPr>
                  <p:sp>
                    <p:nvSpPr>
                      <p:cNvPr id="522" name="椭圆 521"/>
                      <p:cNvSpPr/>
                      <p:nvPr/>
                    </p:nvSpPr>
                    <p:spPr>
                      <a:xfrm>
                        <a:off x="8324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3" name="椭圆 522"/>
                      <p:cNvSpPr/>
                      <p:nvPr/>
                    </p:nvSpPr>
                    <p:spPr>
                      <a:xfrm>
                        <a:off x="8688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4" name="椭圆 523"/>
                      <p:cNvSpPr/>
                      <p:nvPr/>
                    </p:nvSpPr>
                    <p:spPr>
                      <a:xfrm>
                        <a:off x="9052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5" name="椭圆 524"/>
                      <p:cNvSpPr/>
                      <p:nvPr/>
                    </p:nvSpPr>
                    <p:spPr>
                      <a:xfrm>
                        <a:off x="9416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6" name="文本框 525"/>
                      <p:cNvSpPr txBox="1"/>
                      <p:nvPr/>
                    </p:nvSpPr>
                    <p:spPr>
                      <a:xfrm>
                        <a:off x="8174" y="5938"/>
                        <a:ext cx="470" cy="5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A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27" name="文本框 526"/>
                      <p:cNvSpPr txBox="1"/>
                      <p:nvPr/>
                    </p:nvSpPr>
                    <p:spPr>
                      <a:xfrm>
                        <a:off x="8538" y="5950"/>
                        <a:ext cx="470" cy="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B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28" name="文本框 527"/>
                      <p:cNvSpPr txBox="1"/>
                      <p:nvPr/>
                    </p:nvSpPr>
                    <p:spPr>
                      <a:xfrm>
                        <a:off x="8902" y="5964"/>
                        <a:ext cx="470" cy="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C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29" name="文本框 528"/>
                      <p:cNvSpPr txBox="1"/>
                      <p:nvPr/>
                    </p:nvSpPr>
                    <p:spPr>
                      <a:xfrm>
                        <a:off x="9266" y="5985"/>
                        <a:ext cx="470" cy="6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N</a:t>
                        </a:r>
                        <a:endParaRPr lang="en-US" altLang="zh-CN" sz="1000"/>
                      </a:p>
                    </p:txBody>
                  </p:sp>
                </p:grpSp>
              </p:grpSp>
              <p:grpSp>
                <p:nvGrpSpPr>
                  <p:cNvPr id="530" name="组合 529"/>
                  <p:cNvGrpSpPr/>
                  <p:nvPr/>
                </p:nvGrpSpPr>
                <p:grpSpPr>
                  <a:xfrm>
                    <a:off x="7831" y="2845"/>
                    <a:ext cx="1950" cy="1882"/>
                    <a:chOff x="7942" y="5533"/>
                    <a:chExt cx="1950" cy="1882"/>
                  </a:xfrm>
                </p:grpSpPr>
                <p:sp>
                  <p:nvSpPr>
                    <p:cNvPr id="531" name="圆角矩形 530"/>
                    <p:cNvSpPr/>
                    <p:nvPr/>
                  </p:nvSpPr>
                  <p:spPr>
                    <a:xfrm>
                      <a:off x="7942" y="5533"/>
                      <a:ext cx="1950" cy="173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接触器</a:t>
                      </a: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p:txBody>
                </p:sp>
                <p:sp>
                  <p:nvSpPr>
                    <p:cNvPr id="532" name="椭圆 531"/>
                    <p:cNvSpPr/>
                    <p:nvPr/>
                  </p:nvSpPr>
                  <p:spPr>
                    <a:xfrm>
                      <a:off x="8324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3" name="文本框 532"/>
                    <p:cNvSpPr txBox="1"/>
                    <p:nvPr/>
                  </p:nvSpPr>
                  <p:spPr>
                    <a:xfrm>
                      <a:off x="8169" y="6788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34" name="椭圆 533"/>
                    <p:cNvSpPr/>
                    <p:nvPr/>
                  </p:nvSpPr>
                  <p:spPr>
                    <a:xfrm>
                      <a:off x="8688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5" name="文本框 534"/>
                    <p:cNvSpPr txBox="1"/>
                    <p:nvPr/>
                  </p:nvSpPr>
                  <p:spPr>
                    <a:xfrm>
                      <a:off x="8533" y="6802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36" name="椭圆 535"/>
                    <p:cNvSpPr/>
                    <p:nvPr/>
                  </p:nvSpPr>
                  <p:spPr>
                    <a:xfrm>
                      <a:off x="9052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7" name="文本框 536"/>
                    <p:cNvSpPr txBox="1"/>
                    <p:nvPr/>
                  </p:nvSpPr>
                  <p:spPr>
                    <a:xfrm>
                      <a:off x="8897" y="6819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38" name="椭圆 537"/>
                    <p:cNvSpPr/>
                    <p:nvPr/>
                  </p:nvSpPr>
                  <p:spPr>
                    <a:xfrm>
                      <a:off x="9416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9" name="文本框 538"/>
                    <p:cNvSpPr txBox="1"/>
                    <p:nvPr/>
                  </p:nvSpPr>
                  <p:spPr>
                    <a:xfrm>
                      <a:off x="9261" y="6850"/>
                      <a:ext cx="470" cy="5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40" name="组合 539"/>
                    <p:cNvGrpSpPr/>
                    <p:nvPr/>
                  </p:nvGrpSpPr>
                  <p:grpSpPr>
                    <a:xfrm>
                      <a:off x="8174" y="5609"/>
                      <a:ext cx="1562" cy="733"/>
                      <a:chOff x="8174" y="5894"/>
                      <a:chExt cx="1562" cy="733"/>
                    </a:xfrm>
                  </p:grpSpPr>
                  <p:sp>
                    <p:nvSpPr>
                      <p:cNvPr id="541" name="椭圆 540"/>
                      <p:cNvSpPr/>
                      <p:nvPr/>
                    </p:nvSpPr>
                    <p:spPr>
                      <a:xfrm>
                        <a:off x="8324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2" name="椭圆 541"/>
                      <p:cNvSpPr/>
                      <p:nvPr/>
                    </p:nvSpPr>
                    <p:spPr>
                      <a:xfrm>
                        <a:off x="8688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3" name="椭圆 542"/>
                      <p:cNvSpPr/>
                      <p:nvPr/>
                    </p:nvSpPr>
                    <p:spPr>
                      <a:xfrm>
                        <a:off x="9052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4" name="椭圆 543"/>
                      <p:cNvSpPr/>
                      <p:nvPr/>
                    </p:nvSpPr>
                    <p:spPr>
                      <a:xfrm>
                        <a:off x="9416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5" name="文本框 544"/>
                      <p:cNvSpPr txBox="1"/>
                      <p:nvPr/>
                    </p:nvSpPr>
                    <p:spPr>
                      <a:xfrm>
                        <a:off x="8174" y="5938"/>
                        <a:ext cx="470" cy="5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A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46" name="文本框 545"/>
                      <p:cNvSpPr txBox="1"/>
                      <p:nvPr/>
                    </p:nvSpPr>
                    <p:spPr>
                      <a:xfrm>
                        <a:off x="8538" y="5950"/>
                        <a:ext cx="470" cy="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B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47" name="文本框 546"/>
                      <p:cNvSpPr txBox="1"/>
                      <p:nvPr/>
                    </p:nvSpPr>
                    <p:spPr>
                      <a:xfrm>
                        <a:off x="8902" y="5964"/>
                        <a:ext cx="470" cy="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C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48" name="文本框 547"/>
                      <p:cNvSpPr txBox="1"/>
                      <p:nvPr/>
                    </p:nvSpPr>
                    <p:spPr>
                      <a:xfrm>
                        <a:off x="9266" y="5985"/>
                        <a:ext cx="470" cy="6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N</a:t>
                        </a:r>
                        <a:endParaRPr lang="en-US" altLang="zh-CN" sz="1000"/>
                      </a:p>
                    </p:txBody>
                  </p:sp>
                </p:grpSp>
              </p:grp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273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639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9005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直接连接符 551"/>
                  <p:cNvCxnSpPr/>
                  <p:nvPr/>
                </p:nvCxnSpPr>
                <p:spPr>
                  <a:xfrm>
                    <a:off x="9371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3" name="组合 552"/>
                  <p:cNvGrpSpPr/>
                  <p:nvPr/>
                </p:nvGrpSpPr>
                <p:grpSpPr>
                  <a:xfrm>
                    <a:off x="8277" y="4502"/>
                    <a:ext cx="1098" cy="1528"/>
                    <a:chOff x="8292" y="4442"/>
                    <a:chExt cx="1098" cy="1528"/>
                  </a:xfrm>
                </p:grpSpPr>
                <p:cxnSp>
                  <p:nvCxnSpPr>
                    <p:cNvPr id="554" name="直接连接符 553"/>
                    <p:cNvCxnSpPr/>
                    <p:nvPr/>
                  </p:nvCxnSpPr>
                  <p:spPr>
                    <a:xfrm>
                      <a:off x="8292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5" name="直接连接符 554"/>
                    <p:cNvCxnSpPr/>
                    <p:nvPr/>
                  </p:nvCxnSpPr>
                  <p:spPr>
                    <a:xfrm>
                      <a:off x="8658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6" name="直接连接符 555"/>
                    <p:cNvCxnSpPr/>
                    <p:nvPr/>
                  </p:nvCxnSpPr>
                  <p:spPr>
                    <a:xfrm>
                      <a:off x="9024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7" name="直接连接符 556"/>
                    <p:cNvCxnSpPr/>
                    <p:nvPr/>
                  </p:nvCxnSpPr>
                  <p:spPr>
                    <a:xfrm>
                      <a:off x="9390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8" name="组合 557"/>
                  <p:cNvGrpSpPr/>
                  <p:nvPr/>
                </p:nvGrpSpPr>
                <p:grpSpPr>
                  <a:xfrm>
                    <a:off x="8292" y="7673"/>
                    <a:ext cx="1098" cy="1528"/>
                    <a:chOff x="8292" y="4442"/>
                    <a:chExt cx="1098" cy="1528"/>
                  </a:xfrm>
                </p:grpSpPr>
                <p:cxnSp>
                  <p:nvCxnSpPr>
                    <p:cNvPr id="559" name="直接连接符 558"/>
                    <p:cNvCxnSpPr/>
                    <p:nvPr/>
                  </p:nvCxnSpPr>
                  <p:spPr>
                    <a:xfrm>
                      <a:off x="8292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0" name="直接连接符 559"/>
                    <p:cNvCxnSpPr/>
                    <p:nvPr/>
                  </p:nvCxnSpPr>
                  <p:spPr>
                    <a:xfrm>
                      <a:off x="8658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直接连接符 560"/>
                    <p:cNvCxnSpPr/>
                    <p:nvPr/>
                  </p:nvCxnSpPr>
                  <p:spPr>
                    <a:xfrm>
                      <a:off x="9024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2" name="直接连接符 561"/>
                    <p:cNvCxnSpPr/>
                    <p:nvPr/>
                  </p:nvCxnSpPr>
                  <p:spPr>
                    <a:xfrm>
                      <a:off x="9390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63" name="圆角矩形 562"/>
                <p:cNvSpPr/>
                <p:nvPr/>
              </p:nvSpPr>
              <p:spPr>
                <a:xfrm>
                  <a:off x="7837" y="3295"/>
                  <a:ext cx="309" cy="64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线包</a:t>
                  </a:r>
                  <a:endParaRPr lang="zh-CN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64" name="组合 563"/>
              <p:cNvGrpSpPr/>
              <p:nvPr/>
            </p:nvGrpSpPr>
            <p:grpSpPr>
              <a:xfrm>
                <a:off x="9113" y="875"/>
                <a:ext cx="2130" cy="9026"/>
                <a:chOff x="7831" y="1380"/>
                <a:chExt cx="2130" cy="9026"/>
              </a:xfrm>
            </p:grpSpPr>
            <p:grpSp>
              <p:nvGrpSpPr>
                <p:cNvPr id="565" name="组合 564"/>
                <p:cNvGrpSpPr/>
                <p:nvPr/>
              </p:nvGrpSpPr>
              <p:grpSpPr>
                <a:xfrm>
                  <a:off x="7831" y="1380"/>
                  <a:ext cx="2131" cy="9026"/>
                  <a:chOff x="7831" y="1380"/>
                  <a:chExt cx="2131" cy="9026"/>
                </a:xfrm>
              </p:grpSpPr>
              <p:sp>
                <p:nvSpPr>
                  <p:cNvPr id="566" name="圆角矩形 565"/>
                  <p:cNvSpPr/>
                  <p:nvPr/>
                </p:nvSpPr>
                <p:spPr>
                  <a:xfrm>
                    <a:off x="7872" y="9206"/>
                    <a:ext cx="2090" cy="12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负载</a:t>
                    </a:r>
                    <a:endParaRPr lang="zh-CN" altLang="en-US" sz="1200"/>
                  </a:p>
                </p:txBody>
              </p:sp>
              <p:grpSp>
                <p:nvGrpSpPr>
                  <p:cNvPr id="567" name="组合 566"/>
                  <p:cNvGrpSpPr/>
                  <p:nvPr/>
                </p:nvGrpSpPr>
                <p:grpSpPr>
                  <a:xfrm>
                    <a:off x="7837" y="5983"/>
                    <a:ext cx="1950" cy="1882"/>
                    <a:chOff x="7942" y="5533"/>
                    <a:chExt cx="1950" cy="1882"/>
                  </a:xfrm>
                </p:grpSpPr>
                <p:sp>
                  <p:nvSpPr>
                    <p:cNvPr id="568" name="圆角矩形 567"/>
                    <p:cNvSpPr/>
                    <p:nvPr/>
                  </p:nvSpPr>
                  <p:spPr>
                    <a:xfrm>
                      <a:off x="7942" y="5533"/>
                      <a:ext cx="1950" cy="173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主线路开关</a:t>
                      </a: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p:txBody>
                </p:sp>
                <p:sp>
                  <p:nvSpPr>
                    <p:cNvPr id="569" name="椭圆 568"/>
                    <p:cNvSpPr/>
                    <p:nvPr/>
                  </p:nvSpPr>
                  <p:spPr>
                    <a:xfrm>
                      <a:off x="8324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0" name="文本框 569"/>
                    <p:cNvSpPr txBox="1"/>
                    <p:nvPr/>
                  </p:nvSpPr>
                  <p:spPr>
                    <a:xfrm>
                      <a:off x="8169" y="6788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71" name="椭圆 570"/>
                    <p:cNvSpPr/>
                    <p:nvPr/>
                  </p:nvSpPr>
                  <p:spPr>
                    <a:xfrm>
                      <a:off x="8688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2" name="文本框 571"/>
                    <p:cNvSpPr txBox="1"/>
                    <p:nvPr/>
                  </p:nvSpPr>
                  <p:spPr>
                    <a:xfrm>
                      <a:off x="8533" y="6802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73" name="椭圆 572"/>
                    <p:cNvSpPr/>
                    <p:nvPr/>
                  </p:nvSpPr>
                  <p:spPr>
                    <a:xfrm>
                      <a:off x="9052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4" name="文本框 573"/>
                    <p:cNvSpPr txBox="1"/>
                    <p:nvPr/>
                  </p:nvSpPr>
                  <p:spPr>
                    <a:xfrm>
                      <a:off x="8897" y="6819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75" name="椭圆 574"/>
                    <p:cNvSpPr/>
                    <p:nvPr/>
                  </p:nvSpPr>
                  <p:spPr>
                    <a:xfrm>
                      <a:off x="9416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6" name="文本框 575"/>
                    <p:cNvSpPr txBox="1"/>
                    <p:nvPr/>
                  </p:nvSpPr>
                  <p:spPr>
                    <a:xfrm>
                      <a:off x="9261" y="6850"/>
                      <a:ext cx="470" cy="5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77" name="组合 576"/>
                    <p:cNvGrpSpPr/>
                    <p:nvPr/>
                  </p:nvGrpSpPr>
                  <p:grpSpPr>
                    <a:xfrm>
                      <a:off x="8174" y="5609"/>
                      <a:ext cx="1562" cy="733"/>
                      <a:chOff x="8174" y="5894"/>
                      <a:chExt cx="1562" cy="733"/>
                    </a:xfrm>
                  </p:grpSpPr>
                  <p:sp>
                    <p:nvSpPr>
                      <p:cNvPr id="578" name="椭圆 577"/>
                      <p:cNvSpPr/>
                      <p:nvPr/>
                    </p:nvSpPr>
                    <p:spPr>
                      <a:xfrm>
                        <a:off x="8324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9" name="椭圆 578"/>
                      <p:cNvSpPr/>
                      <p:nvPr/>
                    </p:nvSpPr>
                    <p:spPr>
                      <a:xfrm>
                        <a:off x="8688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0" name="椭圆 579"/>
                      <p:cNvSpPr/>
                      <p:nvPr/>
                    </p:nvSpPr>
                    <p:spPr>
                      <a:xfrm>
                        <a:off x="9052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1" name="椭圆 580"/>
                      <p:cNvSpPr/>
                      <p:nvPr/>
                    </p:nvSpPr>
                    <p:spPr>
                      <a:xfrm>
                        <a:off x="9416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8174" y="5938"/>
                        <a:ext cx="470" cy="5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A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8538" y="5950"/>
                        <a:ext cx="470" cy="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B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84" name="文本框 583"/>
                      <p:cNvSpPr txBox="1"/>
                      <p:nvPr/>
                    </p:nvSpPr>
                    <p:spPr>
                      <a:xfrm>
                        <a:off x="8902" y="5964"/>
                        <a:ext cx="470" cy="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C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85" name="文本框 584"/>
                      <p:cNvSpPr txBox="1"/>
                      <p:nvPr/>
                    </p:nvSpPr>
                    <p:spPr>
                      <a:xfrm>
                        <a:off x="9266" y="5985"/>
                        <a:ext cx="470" cy="6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N</a:t>
                        </a:r>
                        <a:endParaRPr lang="en-US" altLang="zh-CN" sz="1000"/>
                      </a:p>
                    </p:txBody>
                  </p:sp>
                </p:grpSp>
              </p:grpSp>
              <p:grpSp>
                <p:nvGrpSpPr>
                  <p:cNvPr id="586" name="组合 585"/>
                  <p:cNvGrpSpPr/>
                  <p:nvPr/>
                </p:nvGrpSpPr>
                <p:grpSpPr>
                  <a:xfrm>
                    <a:off x="7831" y="2845"/>
                    <a:ext cx="1950" cy="1882"/>
                    <a:chOff x="7942" y="5533"/>
                    <a:chExt cx="1950" cy="1882"/>
                  </a:xfrm>
                </p:grpSpPr>
                <p:sp>
                  <p:nvSpPr>
                    <p:cNvPr id="587" name="圆角矩形 586"/>
                    <p:cNvSpPr/>
                    <p:nvPr/>
                  </p:nvSpPr>
                  <p:spPr>
                    <a:xfrm>
                      <a:off x="7942" y="5533"/>
                      <a:ext cx="1950" cy="173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接触器</a:t>
                      </a: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p:txBody>
                </p:sp>
                <p:sp>
                  <p:nvSpPr>
                    <p:cNvPr id="588" name="椭圆 587"/>
                    <p:cNvSpPr/>
                    <p:nvPr/>
                  </p:nvSpPr>
                  <p:spPr>
                    <a:xfrm>
                      <a:off x="8324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9" name="文本框 588"/>
                    <p:cNvSpPr txBox="1"/>
                    <p:nvPr/>
                  </p:nvSpPr>
                  <p:spPr>
                    <a:xfrm>
                      <a:off x="8169" y="6788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90" name="椭圆 589"/>
                    <p:cNvSpPr/>
                    <p:nvPr/>
                  </p:nvSpPr>
                  <p:spPr>
                    <a:xfrm>
                      <a:off x="8688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1" name="文本框 590"/>
                    <p:cNvSpPr txBox="1"/>
                    <p:nvPr/>
                  </p:nvSpPr>
                  <p:spPr>
                    <a:xfrm>
                      <a:off x="8533" y="6802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92" name="椭圆 591"/>
                    <p:cNvSpPr/>
                    <p:nvPr/>
                  </p:nvSpPr>
                  <p:spPr>
                    <a:xfrm>
                      <a:off x="9052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3" name="文本框 592"/>
                    <p:cNvSpPr txBox="1"/>
                    <p:nvPr/>
                  </p:nvSpPr>
                  <p:spPr>
                    <a:xfrm>
                      <a:off x="8897" y="6819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94" name="椭圆 593"/>
                    <p:cNvSpPr/>
                    <p:nvPr/>
                  </p:nvSpPr>
                  <p:spPr>
                    <a:xfrm>
                      <a:off x="9416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5" name="文本框 594"/>
                    <p:cNvSpPr txBox="1"/>
                    <p:nvPr/>
                  </p:nvSpPr>
                  <p:spPr>
                    <a:xfrm>
                      <a:off x="9261" y="6850"/>
                      <a:ext cx="470" cy="5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96" name="组合 595"/>
                    <p:cNvGrpSpPr/>
                    <p:nvPr/>
                  </p:nvGrpSpPr>
                  <p:grpSpPr>
                    <a:xfrm>
                      <a:off x="8174" y="5609"/>
                      <a:ext cx="1562" cy="733"/>
                      <a:chOff x="8174" y="5894"/>
                      <a:chExt cx="1562" cy="733"/>
                    </a:xfrm>
                  </p:grpSpPr>
                  <p:sp>
                    <p:nvSpPr>
                      <p:cNvPr id="597" name="椭圆 596"/>
                      <p:cNvSpPr/>
                      <p:nvPr/>
                    </p:nvSpPr>
                    <p:spPr>
                      <a:xfrm>
                        <a:off x="8324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8" name="椭圆 597"/>
                      <p:cNvSpPr/>
                      <p:nvPr/>
                    </p:nvSpPr>
                    <p:spPr>
                      <a:xfrm>
                        <a:off x="8688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9" name="椭圆 598"/>
                      <p:cNvSpPr/>
                      <p:nvPr/>
                    </p:nvSpPr>
                    <p:spPr>
                      <a:xfrm>
                        <a:off x="9052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0" name="椭圆 599"/>
                      <p:cNvSpPr/>
                      <p:nvPr/>
                    </p:nvSpPr>
                    <p:spPr>
                      <a:xfrm>
                        <a:off x="9416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1" name="文本框 600"/>
                      <p:cNvSpPr txBox="1"/>
                      <p:nvPr/>
                    </p:nvSpPr>
                    <p:spPr>
                      <a:xfrm>
                        <a:off x="8174" y="5938"/>
                        <a:ext cx="470" cy="5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A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602" name="文本框 601"/>
                      <p:cNvSpPr txBox="1"/>
                      <p:nvPr/>
                    </p:nvSpPr>
                    <p:spPr>
                      <a:xfrm>
                        <a:off x="8538" y="5950"/>
                        <a:ext cx="470" cy="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B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603" name="文本框 602"/>
                      <p:cNvSpPr txBox="1"/>
                      <p:nvPr/>
                    </p:nvSpPr>
                    <p:spPr>
                      <a:xfrm>
                        <a:off x="8902" y="5964"/>
                        <a:ext cx="470" cy="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C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604" name="文本框 603"/>
                      <p:cNvSpPr txBox="1"/>
                      <p:nvPr/>
                    </p:nvSpPr>
                    <p:spPr>
                      <a:xfrm>
                        <a:off x="9266" y="5985"/>
                        <a:ext cx="470" cy="6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N</a:t>
                        </a:r>
                        <a:endParaRPr lang="en-US" altLang="zh-CN" sz="1000"/>
                      </a:p>
                    </p:txBody>
                  </p:sp>
                </p:grpSp>
              </p:grp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273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639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9005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9371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09" name="组合 608"/>
                  <p:cNvGrpSpPr/>
                  <p:nvPr/>
                </p:nvGrpSpPr>
                <p:grpSpPr>
                  <a:xfrm>
                    <a:off x="8277" y="4502"/>
                    <a:ext cx="1098" cy="1528"/>
                    <a:chOff x="8292" y="4442"/>
                    <a:chExt cx="1098" cy="1528"/>
                  </a:xfrm>
                </p:grpSpPr>
                <p:cxnSp>
                  <p:nvCxnSpPr>
                    <p:cNvPr id="610" name="直接连接符 609"/>
                    <p:cNvCxnSpPr/>
                    <p:nvPr/>
                  </p:nvCxnSpPr>
                  <p:spPr>
                    <a:xfrm>
                      <a:off x="8292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1" name="直接连接符 610"/>
                    <p:cNvCxnSpPr/>
                    <p:nvPr/>
                  </p:nvCxnSpPr>
                  <p:spPr>
                    <a:xfrm>
                      <a:off x="8658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2" name="直接连接符 611"/>
                    <p:cNvCxnSpPr/>
                    <p:nvPr/>
                  </p:nvCxnSpPr>
                  <p:spPr>
                    <a:xfrm>
                      <a:off x="9024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3" name="直接连接符 612"/>
                    <p:cNvCxnSpPr/>
                    <p:nvPr/>
                  </p:nvCxnSpPr>
                  <p:spPr>
                    <a:xfrm>
                      <a:off x="9390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14" name="组合 613"/>
                  <p:cNvGrpSpPr/>
                  <p:nvPr/>
                </p:nvGrpSpPr>
                <p:grpSpPr>
                  <a:xfrm>
                    <a:off x="8292" y="7673"/>
                    <a:ext cx="1098" cy="1528"/>
                    <a:chOff x="8292" y="4442"/>
                    <a:chExt cx="1098" cy="1528"/>
                  </a:xfrm>
                </p:grpSpPr>
                <p:cxnSp>
                  <p:nvCxnSpPr>
                    <p:cNvPr id="615" name="直接连接符 614"/>
                    <p:cNvCxnSpPr/>
                    <p:nvPr/>
                  </p:nvCxnSpPr>
                  <p:spPr>
                    <a:xfrm>
                      <a:off x="8292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6" name="直接连接符 615"/>
                    <p:cNvCxnSpPr/>
                    <p:nvPr/>
                  </p:nvCxnSpPr>
                  <p:spPr>
                    <a:xfrm>
                      <a:off x="8658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7" name="直接连接符 616"/>
                    <p:cNvCxnSpPr/>
                    <p:nvPr/>
                  </p:nvCxnSpPr>
                  <p:spPr>
                    <a:xfrm>
                      <a:off x="9024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8" name="直接连接符 617"/>
                    <p:cNvCxnSpPr/>
                    <p:nvPr/>
                  </p:nvCxnSpPr>
                  <p:spPr>
                    <a:xfrm>
                      <a:off x="9390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19" name="圆角矩形 618"/>
                <p:cNvSpPr/>
                <p:nvPr/>
              </p:nvSpPr>
              <p:spPr>
                <a:xfrm>
                  <a:off x="7837" y="3295"/>
                  <a:ext cx="309" cy="64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线包</a:t>
                  </a:r>
                  <a:endParaRPr lang="zh-CN" altLang="en-US" sz="100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41" y="6872"/>
              <a:ext cx="720" cy="720"/>
            </a:xfrm>
            <a:prstGeom prst="rect">
              <a:avLst/>
            </a:prstGeom>
          </p:spPr>
        </p:pic>
        <p:pic>
          <p:nvPicPr>
            <p:cNvPr id="105" name="图片 10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31" y="6872"/>
              <a:ext cx="720" cy="720"/>
            </a:xfrm>
            <a:prstGeom prst="rect">
              <a:avLst/>
            </a:prstGeom>
          </p:spPr>
        </p:pic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92" y="6872"/>
              <a:ext cx="720" cy="720"/>
            </a:xfrm>
            <a:prstGeom prst="rect">
              <a:avLst/>
            </a:prstGeom>
          </p:spPr>
        </p:pic>
        <p:sp>
          <p:nvSpPr>
            <p:cNvPr id="107" name="圆角矩形 106"/>
            <p:cNvSpPr/>
            <p:nvPr/>
          </p:nvSpPr>
          <p:spPr>
            <a:xfrm>
              <a:off x="7887" y="1699"/>
              <a:ext cx="840" cy="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/>
                <a:t>电流表</a:t>
              </a:r>
              <a:endParaRPr lang="zh-CN" altLang="en-US" sz="800"/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6380" y="1699"/>
              <a:ext cx="840" cy="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/>
                <a:t>电流表</a:t>
              </a:r>
              <a:endParaRPr lang="zh-CN" altLang="en-US" sz="800"/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4946" y="1699"/>
              <a:ext cx="840" cy="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/>
                <a:t>电流表</a:t>
              </a:r>
              <a:endParaRPr lang="zh-CN" altLang="en-US" sz="800"/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  <p:sp>
          <p:nvSpPr>
            <p:cNvPr id="114" name="左箭头 113"/>
            <p:cNvSpPr/>
            <p:nvPr/>
          </p:nvSpPr>
          <p:spPr>
            <a:xfrm>
              <a:off x="4356" y="766"/>
              <a:ext cx="358" cy="119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9009" y="770"/>
              <a:ext cx="348" cy="324"/>
              <a:chOff x="1796" y="4318"/>
              <a:chExt cx="348" cy="324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1796" y="4318"/>
                <a:ext cx="348" cy="32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7" name="直接连接符 116"/>
              <p:cNvCxnSpPr/>
              <p:nvPr/>
            </p:nvCxnSpPr>
            <p:spPr>
              <a:xfrm>
                <a:off x="1796" y="4538"/>
                <a:ext cx="348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1796" y="4379"/>
                <a:ext cx="348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1796" y="4432"/>
                <a:ext cx="348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1796" y="4485"/>
                <a:ext cx="348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1796" y="4591"/>
                <a:ext cx="348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23" name="直接箭头连接符 122"/>
          <p:cNvCxnSpPr/>
          <p:nvPr/>
        </p:nvCxnSpPr>
        <p:spPr>
          <a:xfrm>
            <a:off x="6703695" y="2379980"/>
            <a:ext cx="1947545" cy="118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圆角矩形 187"/>
          <p:cNvSpPr/>
          <p:nvPr/>
        </p:nvSpPr>
        <p:spPr>
          <a:xfrm>
            <a:off x="397510" y="20955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配电柜详情</a:t>
            </a:r>
            <a:endParaRPr lang="zh-CN" sz="2000"/>
          </a:p>
        </p:txBody>
      </p:sp>
      <p:grpSp>
        <p:nvGrpSpPr>
          <p:cNvPr id="5" name="组合 4"/>
          <p:cNvGrpSpPr/>
          <p:nvPr/>
        </p:nvGrpSpPr>
        <p:grpSpPr>
          <a:xfrm>
            <a:off x="2530475" y="1021715"/>
            <a:ext cx="2920365" cy="5457190"/>
            <a:chOff x="3985" y="163"/>
            <a:chExt cx="5622" cy="10040"/>
          </a:xfrm>
        </p:grpSpPr>
        <p:sp>
          <p:nvSpPr>
            <p:cNvPr id="7" name="圆角矩形 6"/>
            <p:cNvSpPr/>
            <p:nvPr/>
          </p:nvSpPr>
          <p:spPr>
            <a:xfrm>
              <a:off x="3985" y="163"/>
              <a:ext cx="5623" cy="10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314" y="334"/>
              <a:ext cx="3211" cy="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**</a:t>
              </a:r>
              <a:r>
                <a:rPr lang="zh-CN" altLang="en-US" sz="1600"/>
                <a:t>柜详情</a:t>
              </a:r>
              <a:endParaRPr lang="zh-CN" altLang="en-US" sz="16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523" y="9385"/>
              <a:ext cx="1266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首页</a:t>
              </a:r>
              <a:endParaRPr lang="zh-CN" altLang="en-US" sz="14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033" y="9385"/>
              <a:ext cx="1527" cy="5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设备</a:t>
              </a:r>
              <a:endParaRPr lang="zh-CN" altLang="en-US" sz="14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830" y="9385"/>
              <a:ext cx="1527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我的</a:t>
              </a:r>
              <a:endParaRPr lang="zh-CN" altLang="en-US" sz="140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685" y="1551"/>
              <a:ext cx="4469" cy="7266"/>
              <a:chOff x="4844" y="875"/>
              <a:chExt cx="6399" cy="9026"/>
            </a:xfrm>
          </p:grpSpPr>
          <p:grpSp>
            <p:nvGrpSpPr>
              <p:cNvPr id="507" name="组合 506"/>
              <p:cNvGrpSpPr/>
              <p:nvPr/>
            </p:nvGrpSpPr>
            <p:grpSpPr>
              <a:xfrm>
                <a:off x="4844" y="875"/>
                <a:ext cx="2130" cy="9026"/>
                <a:chOff x="7831" y="1380"/>
                <a:chExt cx="2130" cy="9026"/>
              </a:xfrm>
            </p:grpSpPr>
            <p:grpSp>
              <p:nvGrpSpPr>
                <p:cNvPr id="397" name="组合 396"/>
                <p:cNvGrpSpPr/>
                <p:nvPr/>
              </p:nvGrpSpPr>
              <p:grpSpPr>
                <a:xfrm>
                  <a:off x="7831" y="1380"/>
                  <a:ext cx="2131" cy="9026"/>
                  <a:chOff x="7831" y="1380"/>
                  <a:chExt cx="2131" cy="9026"/>
                </a:xfrm>
              </p:grpSpPr>
              <p:sp>
                <p:nvSpPr>
                  <p:cNvPr id="108" name="圆角矩形 107"/>
                  <p:cNvSpPr/>
                  <p:nvPr/>
                </p:nvSpPr>
                <p:spPr>
                  <a:xfrm>
                    <a:off x="7872" y="9206"/>
                    <a:ext cx="2090" cy="12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负载</a:t>
                    </a:r>
                    <a:endParaRPr lang="zh-CN" altLang="en-US" sz="1200"/>
                  </a:p>
                </p:txBody>
              </p:sp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7837" y="5983"/>
                    <a:ext cx="1950" cy="1882"/>
                    <a:chOff x="7942" y="5533"/>
                    <a:chExt cx="1950" cy="1882"/>
                  </a:xfrm>
                </p:grpSpPr>
                <p:sp>
                  <p:nvSpPr>
                    <p:cNvPr id="64" name="圆角矩形 63"/>
                    <p:cNvSpPr/>
                    <p:nvPr/>
                  </p:nvSpPr>
                  <p:spPr>
                    <a:xfrm>
                      <a:off x="7942" y="5533"/>
                      <a:ext cx="1950" cy="173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主线路开关</a:t>
                      </a: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p:txBody>
                </p:sp>
                <p:sp>
                  <p:nvSpPr>
                    <p:cNvPr id="65" name="椭圆 64"/>
                    <p:cNvSpPr/>
                    <p:nvPr/>
                  </p:nvSpPr>
                  <p:spPr>
                    <a:xfrm>
                      <a:off x="8324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8169" y="6788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68" name="椭圆 67"/>
                    <p:cNvSpPr/>
                    <p:nvPr/>
                  </p:nvSpPr>
                  <p:spPr>
                    <a:xfrm>
                      <a:off x="8688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文本框 68"/>
                    <p:cNvSpPr txBox="1"/>
                    <p:nvPr/>
                  </p:nvSpPr>
                  <p:spPr>
                    <a:xfrm>
                      <a:off x="8533" y="6802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72" name="椭圆 71"/>
                    <p:cNvSpPr/>
                    <p:nvPr/>
                  </p:nvSpPr>
                  <p:spPr>
                    <a:xfrm>
                      <a:off x="9052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8897" y="6819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75" name="椭圆 74"/>
                    <p:cNvSpPr/>
                    <p:nvPr/>
                  </p:nvSpPr>
                  <p:spPr>
                    <a:xfrm>
                      <a:off x="9416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9261" y="6850"/>
                      <a:ext cx="470" cy="5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76" name="组合 175"/>
                    <p:cNvGrpSpPr/>
                    <p:nvPr/>
                  </p:nvGrpSpPr>
                  <p:grpSpPr>
                    <a:xfrm>
                      <a:off x="8174" y="5609"/>
                      <a:ext cx="1562" cy="733"/>
                      <a:chOff x="8174" y="5894"/>
                      <a:chExt cx="1562" cy="733"/>
                    </a:xfrm>
                  </p:grpSpPr>
                  <p:sp>
                    <p:nvSpPr>
                      <p:cNvPr id="168" name="椭圆 167"/>
                      <p:cNvSpPr/>
                      <p:nvPr/>
                    </p:nvSpPr>
                    <p:spPr>
                      <a:xfrm>
                        <a:off x="8324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9" name="椭圆 168"/>
                      <p:cNvSpPr/>
                      <p:nvPr/>
                    </p:nvSpPr>
                    <p:spPr>
                      <a:xfrm>
                        <a:off x="8688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0" name="椭圆 169"/>
                      <p:cNvSpPr/>
                      <p:nvPr/>
                    </p:nvSpPr>
                    <p:spPr>
                      <a:xfrm>
                        <a:off x="9052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1" name="椭圆 170"/>
                      <p:cNvSpPr/>
                      <p:nvPr/>
                    </p:nvSpPr>
                    <p:spPr>
                      <a:xfrm>
                        <a:off x="9416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2" name="文本框 171"/>
                      <p:cNvSpPr txBox="1"/>
                      <p:nvPr/>
                    </p:nvSpPr>
                    <p:spPr>
                      <a:xfrm>
                        <a:off x="8174" y="5938"/>
                        <a:ext cx="470" cy="5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A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173" name="文本框 172"/>
                      <p:cNvSpPr txBox="1"/>
                      <p:nvPr/>
                    </p:nvSpPr>
                    <p:spPr>
                      <a:xfrm>
                        <a:off x="8538" y="5950"/>
                        <a:ext cx="470" cy="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B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174" name="文本框 173"/>
                      <p:cNvSpPr txBox="1"/>
                      <p:nvPr/>
                    </p:nvSpPr>
                    <p:spPr>
                      <a:xfrm>
                        <a:off x="8902" y="5964"/>
                        <a:ext cx="470" cy="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C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175" name="文本框 174"/>
                      <p:cNvSpPr txBox="1"/>
                      <p:nvPr/>
                    </p:nvSpPr>
                    <p:spPr>
                      <a:xfrm>
                        <a:off x="9266" y="5985"/>
                        <a:ext cx="470" cy="6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N</a:t>
                        </a:r>
                        <a:endParaRPr lang="en-US" altLang="zh-CN" sz="1000"/>
                      </a:p>
                    </p:txBody>
                  </p:sp>
                </p:grpSp>
              </p:grpSp>
              <p:grpSp>
                <p:nvGrpSpPr>
                  <p:cNvPr id="216" name="组合 215"/>
                  <p:cNvGrpSpPr/>
                  <p:nvPr/>
                </p:nvGrpSpPr>
                <p:grpSpPr>
                  <a:xfrm>
                    <a:off x="7831" y="2845"/>
                    <a:ext cx="1950" cy="1882"/>
                    <a:chOff x="7942" y="5533"/>
                    <a:chExt cx="1950" cy="1882"/>
                  </a:xfrm>
                </p:grpSpPr>
                <p:sp>
                  <p:nvSpPr>
                    <p:cNvPr id="217" name="圆角矩形 216"/>
                    <p:cNvSpPr/>
                    <p:nvPr/>
                  </p:nvSpPr>
                  <p:spPr>
                    <a:xfrm>
                      <a:off x="7942" y="5533"/>
                      <a:ext cx="1950" cy="173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接触器</a:t>
                      </a: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p:txBody>
                </p:sp>
                <p:sp>
                  <p:nvSpPr>
                    <p:cNvPr id="218" name="椭圆 217"/>
                    <p:cNvSpPr/>
                    <p:nvPr/>
                  </p:nvSpPr>
                  <p:spPr>
                    <a:xfrm>
                      <a:off x="8324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文本框 218"/>
                    <p:cNvSpPr txBox="1"/>
                    <p:nvPr/>
                  </p:nvSpPr>
                  <p:spPr>
                    <a:xfrm>
                      <a:off x="8169" y="6788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20" name="椭圆 219"/>
                    <p:cNvSpPr/>
                    <p:nvPr/>
                  </p:nvSpPr>
                  <p:spPr>
                    <a:xfrm>
                      <a:off x="8688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文本框 220"/>
                    <p:cNvSpPr txBox="1"/>
                    <p:nvPr/>
                  </p:nvSpPr>
                  <p:spPr>
                    <a:xfrm>
                      <a:off x="8533" y="6802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22" name="椭圆 221"/>
                    <p:cNvSpPr/>
                    <p:nvPr/>
                  </p:nvSpPr>
                  <p:spPr>
                    <a:xfrm>
                      <a:off x="9052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3" name="文本框 222"/>
                    <p:cNvSpPr txBox="1"/>
                    <p:nvPr/>
                  </p:nvSpPr>
                  <p:spPr>
                    <a:xfrm>
                      <a:off x="8897" y="6819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24" name="椭圆 223"/>
                    <p:cNvSpPr/>
                    <p:nvPr/>
                  </p:nvSpPr>
                  <p:spPr>
                    <a:xfrm>
                      <a:off x="9416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5" name="文本框 224"/>
                    <p:cNvSpPr txBox="1"/>
                    <p:nvPr/>
                  </p:nvSpPr>
                  <p:spPr>
                    <a:xfrm>
                      <a:off x="9261" y="6850"/>
                      <a:ext cx="470" cy="5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226" name="组合 225"/>
                    <p:cNvGrpSpPr/>
                    <p:nvPr/>
                  </p:nvGrpSpPr>
                  <p:grpSpPr>
                    <a:xfrm>
                      <a:off x="8174" y="5609"/>
                      <a:ext cx="1562" cy="733"/>
                      <a:chOff x="8174" y="5894"/>
                      <a:chExt cx="1562" cy="733"/>
                    </a:xfrm>
                  </p:grpSpPr>
                  <p:sp>
                    <p:nvSpPr>
                      <p:cNvPr id="227" name="椭圆 226"/>
                      <p:cNvSpPr/>
                      <p:nvPr/>
                    </p:nvSpPr>
                    <p:spPr>
                      <a:xfrm>
                        <a:off x="8324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8" name="椭圆 227"/>
                      <p:cNvSpPr/>
                      <p:nvPr/>
                    </p:nvSpPr>
                    <p:spPr>
                      <a:xfrm>
                        <a:off x="8688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9" name="椭圆 228"/>
                      <p:cNvSpPr/>
                      <p:nvPr/>
                    </p:nvSpPr>
                    <p:spPr>
                      <a:xfrm>
                        <a:off x="9052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0" name="椭圆 229"/>
                      <p:cNvSpPr/>
                      <p:nvPr/>
                    </p:nvSpPr>
                    <p:spPr>
                      <a:xfrm>
                        <a:off x="9416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1" name="文本框 230"/>
                      <p:cNvSpPr txBox="1"/>
                      <p:nvPr/>
                    </p:nvSpPr>
                    <p:spPr>
                      <a:xfrm>
                        <a:off x="8174" y="5938"/>
                        <a:ext cx="470" cy="5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A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232" name="文本框 231"/>
                      <p:cNvSpPr txBox="1"/>
                      <p:nvPr/>
                    </p:nvSpPr>
                    <p:spPr>
                      <a:xfrm>
                        <a:off x="8538" y="5950"/>
                        <a:ext cx="470" cy="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B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233" name="文本框 232"/>
                      <p:cNvSpPr txBox="1"/>
                      <p:nvPr/>
                    </p:nvSpPr>
                    <p:spPr>
                      <a:xfrm>
                        <a:off x="8902" y="5964"/>
                        <a:ext cx="470" cy="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C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234" name="文本框 233"/>
                      <p:cNvSpPr txBox="1"/>
                      <p:nvPr/>
                    </p:nvSpPr>
                    <p:spPr>
                      <a:xfrm>
                        <a:off x="9266" y="5985"/>
                        <a:ext cx="470" cy="6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N</a:t>
                        </a:r>
                        <a:endParaRPr lang="en-US" altLang="zh-CN" sz="1000"/>
                      </a:p>
                    </p:txBody>
                  </p:sp>
                </p:grpSp>
              </p:grpSp>
              <p:cxnSp>
                <p:nvCxnSpPr>
                  <p:cNvPr id="383" name="直接连接符 382"/>
                  <p:cNvCxnSpPr/>
                  <p:nvPr/>
                </p:nvCxnSpPr>
                <p:spPr>
                  <a:xfrm>
                    <a:off x="8273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/>
                  <p:cNvCxnSpPr/>
                  <p:nvPr/>
                </p:nvCxnSpPr>
                <p:spPr>
                  <a:xfrm>
                    <a:off x="8639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9005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/>
                  <p:cNvCxnSpPr/>
                  <p:nvPr/>
                </p:nvCxnSpPr>
                <p:spPr>
                  <a:xfrm>
                    <a:off x="9371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1" name="组合 390"/>
                  <p:cNvGrpSpPr/>
                  <p:nvPr/>
                </p:nvGrpSpPr>
                <p:grpSpPr>
                  <a:xfrm>
                    <a:off x="8277" y="4502"/>
                    <a:ext cx="1098" cy="1528"/>
                    <a:chOff x="8292" y="4442"/>
                    <a:chExt cx="1098" cy="1528"/>
                  </a:xfrm>
                </p:grpSpPr>
                <p:cxnSp>
                  <p:nvCxnSpPr>
                    <p:cNvPr id="387" name="直接连接符 386"/>
                    <p:cNvCxnSpPr/>
                    <p:nvPr/>
                  </p:nvCxnSpPr>
                  <p:spPr>
                    <a:xfrm>
                      <a:off x="8292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直接连接符 387"/>
                    <p:cNvCxnSpPr/>
                    <p:nvPr/>
                  </p:nvCxnSpPr>
                  <p:spPr>
                    <a:xfrm>
                      <a:off x="8658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直接连接符 388"/>
                    <p:cNvCxnSpPr/>
                    <p:nvPr/>
                  </p:nvCxnSpPr>
                  <p:spPr>
                    <a:xfrm>
                      <a:off x="9024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直接连接符 389"/>
                    <p:cNvCxnSpPr/>
                    <p:nvPr/>
                  </p:nvCxnSpPr>
                  <p:spPr>
                    <a:xfrm>
                      <a:off x="9390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2" name="组合 391"/>
                  <p:cNvGrpSpPr/>
                  <p:nvPr/>
                </p:nvGrpSpPr>
                <p:grpSpPr>
                  <a:xfrm>
                    <a:off x="8292" y="7673"/>
                    <a:ext cx="1098" cy="1528"/>
                    <a:chOff x="8292" y="4442"/>
                    <a:chExt cx="1098" cy="1528"/>
                  </a:xfrm>
                </p:grpSpPr>
                <p:cxnSp>
                  <p:nvCxnSpPr>
                    <p:cNvPr id="393" name="直接连接符 392"/>
                    <p:cNvCxnSpPr/>
                    <p:nvPr/>
                  </p:nvCxnSpPr>
                  <p:spPr>
                    <a:xfrm>
                      <a:off x="8292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4" name="直接连接符 393"/>
                    <p:cNvCxnSpPr/>
                    <p:nvPr/>
                  </p:nvCxnSpPr>
                  <p:spPr>
                    <a:xfrm>
                      <a:off x="8658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5" name="直接连接符 394"/>
                    <p:cNvCxnSpPr/>
                    <p:nvPr/>
                  </p:nvCxnSpPr>
                  <p:spPr>
                    <a:xfrm>
                      <a:off x="9024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6" name="直接连接符 395"/>
                    <p:cNvCxnSpPr/>
                    <p:nvPr/>
                  </p:nvCxnSpPr>
                  <p:spPr>
                    <a:xfrm>
                      <a:off x="9390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06" name="圆角矩形 505"/>
                <p:cNvSpPr/>
                <p:nvPr/>
              </p:nvSpPr>
              <p:spPr>
                <a:xfrm>
                  <a:off x="7837" y="3295"/>
                  <a:ext cx="309" cy="64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线包</a:t>
                  </a:r>
                  <a:endParaRPr lang="zh-CN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08" name="组合 507"/>
              <p:cNvGrpSpPr/>
              <p:nvPr/>
            </p:nvGrpSpPr>
            <p:grpSpPr>
              <a:xfrm>
                <a:off x="6956" y="875"/>
                <a:ext cx="2130" cy="9026"/>
                <a:chOff x="7831" y="1380"/>
                <a:chExt cx="2130" cy="9026"/>
              </a:xfrm>
            </p:grpSpPr>
            <p:grpSp>
              <p:nvGrpSpPr>
                <p:cNvPr id="509" name="组合 508"/>
                <p:cNvGrpSpPr/>
                <p:nvPr/>
              </p:nvGrpSpPr>
              <p:grpSpPr>
                <a:xfrm>
                  <a:off x="7831" y="1380"/>
                  <a:ext cx="2131" cy="9026"/>
                  <a:chOff x="7831" y="1380"/>
                  <a:chExt cx="2131" cy="9026"/>
                </a:xfrm>
              </p:grpSpPr>
              <p:sp>
                <p:nvSpPr>
                  <p:cNvPr id="510" name="圆角矩形 509"/>
                  <p:cNvSpPr/>
                  <p:nvPr/>
                </p:nvSpPr>
                <p:spPr>
                  <a:xfrm>
                    <a:off x="7872" y="9206"/>
                    <a:ext cx="2090" cy="12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负载</a:t>
                    </a:r>
                    <a:endParaRPr lang="zh-CN" altLang="en-US" sz="1200"/>
                  </a:p>
                </p:txBody>
              </p:sp>
              <p:grpSp>
                <p:nvGrpSpPr>
                  <p:cNvPr id="511" name="组合 510"/>
                  <p:cNvGrpSpPr/>
                  <p:nvPr/>
                </p:nvGrpSpPr>
                <p:grpSpPr>
                  <a:xfrm>
                    <a:off x="7837" y="5983"/>
                    <a:ext cx="1950" cy="1882"/>
                    <a:chOff x="7942" y="5533"/>
                    <a:chExt cx="1950" cy="1882"/>
                  </a:xfrm>
                </p:grpSpPr>
                <p:sp>
                  <p:nvSpPr>
                    <p:cNvPr id="512" name="圆角矩形 511"/>
                    <p:cNvSpPr/>
                    <p:nvPr/>
                  </p:nvSpPr>
                  <p:spPr>
                    <a:xfrm>
                      <a:off x="7942" y="5533"/>
                      <a:ext cx="1950" cy="173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主线路开关</a:t>
                      </a: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p:txBody>
                </p:sp>
                <p:sp>
                  <p:nvSpPr>
                    <p:cNvPr id="513" name="椭圆 512"/>
                    <p:cNvSpPr/>
                    <p:nvPr/>
                  </p:nvSpPr>
                  <p:spPr>
                    <a:xfrm>
                      <a:off x="8324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4" name="文本框 513"/>
                    <p:cNvSpPr txBox="1"/>
                    <p:nvPr/>
                  </p:nvSpPr>
                  <p:spPr>
                    <a:xfrm>
                      <a:off x="8169" y="6788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15" name="椭圆 514"/>
                    <p:cNvSpPr/>
                    <p:nvPr/>
                  </p:nvSpPr>
                  <p:spPr>
                    <a:xfrm>
                      <a:off x="8688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文本框 515"/>
                    <p:cNvSpPr txBox="1"/>
                    <p:nvPr/>
                  </p:nvSpPr>
                  <p:spPr>
                    <a:xfrm>
                      <a:off x="8533" y="6802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17" name="椭圆 516"/>
                    <p:cNvSpPr/>
                    <p:nvPr/>
                  </p:nvSpPr>
                  <p:spPr>
                    <a:xfrm>
                      <a:off x="9052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8" name="文本框 517"/>
                    <p:cNvSpPr txBox="1"/>
                    <p:nvPr/>
                  </p:nvSpPr>
                  <p:spPr>
                    <a:xfrm>
                      <a:off x="8897" y="6819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19" name="椭圆 518"/>
                    <p:cNvSpPr/>
                    <p:nvPr/>
                  </p:nvSpPr>
                  <p:spPr>
                    <a:xfrm>
                      <a:off x="9416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0" name="文本框 519"/>
                    <p:cNvSpPr txBox="1"/>
                    <p:nvPr/>
                  </p:nvSpPr>
                  <p:spPr>
                    <a:xfrm>
                      <a:off x="9261" y="6850"/>
                      <a:ext cx="470" cy="5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21" name="组合 520"/>
                    <p:cNvGrpSpPr/>
                    <p:nvPr/>
                  </p:nvGrpSpPr>
                  <p:grpSpPr>
                    <a:xfrm>
                      <a:off x="8174" y="5609"/>
                      <a:ext cx="1562" cy="733"/>
                      <a:chOff x="8174" y="5894"/>
                      <a:chExt cx="1562" cy="733"/>
                    </a:xfrm>
                  </p:grpSpPr>
                  <p:sp>
                    <p:nvSpPr>
                      <p:cNvPr id="522" name="椭圆 521"/>
                      <p:cNvSpPr/>
                      <p:nvPr/>
                    </p:nvSpPr>
                    <p:spPr>
                      <a:xfrm>
                        <a:off x="8324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3" name="椭圆 522"/>
                      <p:cNvSpPr/>
                      <p:nvPr/>
                    </p:nvSpPr>
                    <p:spPr>
                      <a:xfrm>
                        <a:off x="8688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4" name="椭圆 523"/>
                      <p:cNvSpPr/>
                      <p:nvPr/>
                    </p:nvSpPr>
                    <p:spPr>
                      <a:xfrm>
                        <a:off x="9052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5" name="椭圆 524"/>
                      <p:cNvSpPr/>
                      <p:nvPr/>
                    </p:nvSpPr>
                    <p:spPr>
                      <a:xfrm>
                        <a:off x="9416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6" name="文本框 525"/>
                      <p:cNvSpPr txBox="1"/>
                      <p:nvPr/>
                    </p:nvSpPr>
                    <p:spPr>
                      <a:xfrm>
                        <a:off x="8174" y="5938"/>
                        <a:ext cx="470" cy="5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A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27" name="文本框 526"/>
                      <p:cNvSpPr txBox="1"/>
                      <p:nvPr/>
                    </p:nvSpPr>
                    <p:spPr>
                      <a:xfrm>
                        <a:off x="8538" y="5950"/>
                        <a:ext cx="470" cy="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B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28" name="文本框 527"/>
                      <p:cNvSpPr txBox="1"/>
                      <p:nvPr/>
                    </p:nvSpPr>
                    <p:spPr>
                      <a:xfrm>
                        <a:off x="8902" y="5964"/>
                        <a:ext cx="470" cy="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C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29" name="文本框 528"/>
                      <p:cNvSpPr txBox="1"/>
                      <p:nvPr/>
                    </p:nvSpPr>
                    <p:spPr>
                      <a:xfrm>
                        <a:off x="9266" y="5985"/>
                        <a:ext cx="470" cy="6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N</a:t>
                        </a:r>
                        <a:endParaRPr lang="en-US" altLang="zh-CN" sz="1000"/>
                      </a:p>
                    </p:txBody>
                  </p:sp>
                </p:grpSp>
              </p:grpSp>
              <p:grpSp>
                <p:nvGrpSpPr>
                  <p:cNvPr id="530" name="组合 529"/>
                  <p:cNvGrpSpPr/>
                  <p:nvPr/>
                </p:nvGrpSpPr>
                <p:grpSpPr>
                  <a:xfrm>
                    <a:off x="7831" y="2845"/>
                    <a:ext cx="1950" cy="1882"/>
                    <a:chOff x="7942" y="5533"/>
                    <a:chExt cx="1950" cy="1882"/>
                  </a:xfrm>
                </p:grpSpPr>
                <p:sp>
                  <p:nvSpPr>
                    <p:cNvPr id="531" name="圆角矩形 530"/>
                    <p:cNvSpPr/>
                    <p:nvPr/>
                  </p:nvSpPr>
                  <p:spPr>
                    <a:xfrm>
                      <a:off x="7942" y="5533"/>
                      <a:ext cx="1950" cy="173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接触器</a:t>
                      </a: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p:txBody>
                </p:sp>
                <p:sp>
                  <p:nvSpPr>
                    <p:cNvPr id="532" name="椭圆 531"/>
                    <p:cNvSpPr/>
                    <p:nvPr/>
                  </p:nvSpPr>
                  <p:spPr>
                    <a:xfrm>
                      <a:off x="8324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3" name="文本框 532"/>
                    <p:cNvSpPr txBox="1"/>
                    <p:nvPr/>
                  </p:nvSpPr>
                  <p:spPr>
                    <a:xfrm>
                      <a:off x="8169" y="6788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34" name="椭圆 533"/>
                    <p:cNvSpPr/>
                    <p:nvPr/>
                  </p:nvSpPr>
                  <p:spPr>
                    <a:xfrm>
                      <a:off x="8688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5" name="文本框 534"/>
                    <p:cNvSpPr txBox="1"/>
                    <p:nvPr/>
                  </p:nvSpPr>
                  <p:spPr>
                    <a:xfrm>
                      <a:off x="8533" y="6802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36" name="椭圆 535"/>
                    <p:cNvSpPr/>
                    <p:nvPr/>
                  </p:nvSpPr>
                  <p:spPr>
                    <a:xfrm>
                      <a:off x="9052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7" name="文本框 536"/>
                    <p:cNvSpPr txBox="1"/>
                    <p:nvPr/>
                  </p:nvSpPr>
                  <p:spPr>
                    <a:xfrm>
                      <a:off x="8897" y="6819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38" name="椭圆 537"/>
                    <p:cNvSpPr/>
                    <p:nvPr/>
                  </p:nvSpPr>
                  <p:spPr>
                    <a:xfrm>
                      <a:off x="9416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9" name="文本框 538"/>
                    <p:cNvSpPr txBox="1"/>
                    <p:nvPr/>
                  </p:nvSpPr>
                  <p:spPr>
                    <a:xfrm>
                      <a:off x="9261" y="6850"/>
                      <a:ext cx="470" cy="5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40" name="组合 539"/>
                    <p:cNvGrpSpPr/>
                    <p:nvPr/>
                  </p:nvGrpSpPr>
                  <p:grpSpPr>
                    <a:xfrm>
                      <a:off x="8174" y="5609"/>
                      <a:ext cx="1562" cy="733"/>
                      <a:chOff x="8174" y="5894"/>
                      <a:chExt cx="1562" cy="733"/>
                    </a:xfrm>
                  </p:grpSpPr>
                  <p:sp>
                    <p:nvSpPr>
                      <p:cNvPr id="541" name="椭圆 540"/>
                      <p:cNvSpPr/>
                      <p:nvPr/>
                    </p:nvSpPr>
                    <p:spPr>
                      <a:xfrm>
                        <a:off x="8324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2" name="椭圆 541"/>
                      <p:cNvSpPr/>
                      <p:nvPr/>
                    </p:nvSpPr>
                    <p:spPr>
                      <a:xfrm>
                        <a:off x="8688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3" name="椭圆 542"/>
                      <p:cNvSpPr/>
                      <p:nvPr/>
                    </p:nvSpPr>
                    <p:spPr>
                      <a:xfrm>
                        <a:off x="9052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4" name="椭圆 543"/>
                      <p:cNvSpPr/>
                      <p:nvPr/>
                    </p:nvSpPr>
                    <p:spPr>
                      <a:xfrm>
                        <a:off x="9416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5" name="文本框 544"/>
                      <p:cNvSpPr txBox="1"/>
                      <p:nvPr/>
                    </p:nvSpPr>
                    <p:spPr>
                      <a:xfrm>
                        <a:off x="8174" y="5938"/>
                        <a:ext cx="470" cy="5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A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46" name="文本框 545"/>
                      <p:cNvSpPr txBox="1"/>
                      <p:nvPr/>
                    </p:nvSpPr>
                    <p:spPr>
                      <a:xfrm>
                        <a:off x="8538" y="5950"/>
                        <a:ext cx="470" cy="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B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47" name="文本框 546"/>
                      <p:cNvSpPr txBox="1"/>
                      <p:nvPr/>
                    </p:nvSpPr>
                    <p:spPr>
                      <a:xfrm>
                        <a:off x="8902" y="5964"/>
                        <a:ext cx="470" cy="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C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48" name="文本框 547"/>
                      <p:cNvSpPr txBox="1"/>
                      <p:nvPr/>
                    </p:nvSpPr>
                    <p:spPr>
                      <a:xfrm>
                        <a:off x="9266" y="5985"/>
                        <a:ext cx="470" cy="6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N</a:t>
                        </a:r>
                        <a:endParaRPr lang="en-US" altLang="zh-CN" sz="1000"/>
                      </a:p>
                    </p:txBody>
                  </p:sp>
                </p:grpSp>
              </p:grp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273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639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9005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直接连接符 551"/>
                  <p:cNvCxnSpPr/>
                  <p:nvPr/>
                </p:nvCxnSpPr>
                <p:spPr>
                  <a:xfrm>
                    <a:off x="9371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3" name="组合 552"/>
                  <p:cNvGrpSpPr/>
                  <p:nvPr/>
                </p:nvGrpSpPr>
                <p:grpSpPr>
                  <a:xfrm>
                    <a:off x="8277" y="4502"/>
                    <a:ext cx="1098" cy="1528"/>
                    <a:chOff x="8292" y="4442"/>
                    <a:chExt cx="1098" cy="1528"/>
                  </a:xfrm>
                </p:grpSpPr>
                <p:cxnSp>
                  <p:nvCxnSpPr>
                    <p:cNvPr id="554" name="直接连接符 553"/>
                    <p:cNvCxnSpPr/>
                    <p:nvPr/>
                  </p:nvCxnSpPr>
                  <p:spPr>
                    <a:xfrm>
                      <a:off x="8292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5" name="直接连接符 554"/>
                    <p:cNvCxnSpPr/>
                    <p:nvPr/>
                  </p:nvCxnSpPr>
                  <p:spPr>
                    <a:xfrm>
                      <a:off x="8658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6" name="直接连接符 555"/>
                    <p:cNvCxnSpPr/>
                    <p:nvPr/>
                  </p:nvCxnSpPr>
                  <p:spPr>
                    <a:xfrm>
                      <a:off x="9024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7" name="直接连接符 556"/>
                    <p:cNvCxnSpPr/>
                    <p:nvPr/>
                  </p:nvCxnSpPr>
                  <p:spPr>
                    <a:xfrm>
                      <a:off x="9390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8" name="组合 557"/>
                  <p:cNvGrpSpPr/>
                  <p:nvPr/>
                </p:nvGrpSpPr>
                <p:grpSpPr>
                  <a:xfrm>
                    <a:off x="8292" y="7673"/>
                    <a:ext cx="1098" cy="1528"/>
                    <a:chOff x="8292" y="4442"/>
                    <a:chExt cx="1098" cy="1528"/>
                  </a:xfrm>
                </p:grpSpPr>
                <p:cxnSp>
                  <p:nvCxnSpPr>
                    <p:cNvPr id="559" name="直接连接符 558"/>
                    <p:cNvCxnSpPr/>
                    <p:nvPr/>
                  </p:nvCxnSpPr>
                  <p:spPr>
                    <a:xfrm>
                      <a:off x="8292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0" name="直接连接符 559"/>
                    <p:cNvCxnSpPr/>
                    <p:nvPr/>
                  </p:nvCxnSpPr>
                  <p:spPr>
                    <a:xfrm>
                      <a:off x="8658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直接连接符 560"/>
                    <p:cNvCxnSpPr/>
                    <p:nvPr/>
                  </p:nvCxnSpPr>
                  <p:spPr>
                    <a:xfrm>
                      <a:off x="9024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2" name="直接连接符 561"/>
                    <p:cNvCxnSpPr/>
                    <p:nvPr/>
                  </p:nvCxnSpPr>
                  <p:spPr>
                    <a:xfrm>
                      <a:off x="9390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63" name="圆角矩形 562"/>
                <p:cNvSpPr/>
                <p:nvPr/>
              </p:nvSpPr>
              <p:spPr>
                <a:xfrm>
                  <a:off x="7837" y="3295"/>
                  <a:ext cx="309" cy="64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线包</a:t>
                  </a:r>
                  <a:endParaRPr lang="zh-CN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64" name="组合 563"/>
              <p:cNvGrpSpPr/>
              <p:nvPr/>
            </p:nvGrpSpPr>
            <p:grpSpPr>
              <a:xfrm>
                <a:off x="9113" y="875"/>
                <a:ext cx="2130" cy="9026"/>
                <a:chOff x="7831" y="1380"/>
                <a:chExt cx="2130" cy="9026"/>
              </a:xfrm>
            </p:grpSpPr>
            <p:grpSp>
              <p:nvGrpSpPr>
                <p:cNvPr id="565" name="组合 564"/>
                <p:cNvGrpSpPr/>
                <p:nvPr/>
              </p:nvGrpSpPr>
              <p:grpSpPr>
                <a:xfrm>
                  <a:off x="7831" y="1380"/>
                  <a:ext cx="2131" cy="9026"/>
                  <a:chOff x="7831" y="1380"/>
                  <a:chExt cx="2131" cy="9026"/>
                </a:xfrm>
              </p:grpSpPr>
              <p:sp>
                <p:nvSpPr>
                  <p:cNvPr id="566" name="圆角矩形 565"/>
                  <p:cNvSpPr/>
                  <p:nvPr/>
                </p:nvSpPr>
                <p:spPr>
                  <a:xfrm>
                    <a:off x="7872" y="9206"/>
                    <a:ext cx="2090" cy="12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负载</a:t>
                    </a:r>
                    <a:endParaRPr lang="zh-CN" altLang="en-US" sz="1200"/>
                  </a:p>
                </p:txBody>
              </p:sp>
              <p:grpSp>
                <p:nvGrpSpPr>
                  <p:cNvPr id="567" name="组合 566"/>
                  <p:cNvGrpSpPr/>
                  <p:nvPr/>
                </p:nvGrpSpPr>
                <p:grpSpPr>
                  <a:xfrm>
                    <a:off x="7837" y="5983"/>
                    <a:ext cx="1950" cy="1882"/>
                    <a:chOff x="7942" y="5533"/>
                    <a:chExt cx="1950" cy="1882"/>
                  </a:xfrm>
                </p:grpSpPr>
                <p:sp>
                  <p:nvSpPr>
                    <p:cNvPr id="568" name="圆角矩形 567"/>
                    <p:cNvSpPr/>
                    <p:nvPr/>
                  </p:nvSpPr>
                  <p:spPr>
                    <a:xfrm>
                      <a:off x="7942" y="5533"/>
                      <a:ext cx="1950" cy="173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主线路开关</a:t>
                      </a: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p:txBody>
                </p:sp>
                <p:sp>
                  <p:nvSpPr>
                    <p:cNvPr id="569" name="椭圆 568"/>
                    <p:cNvSpPr/>
                    <p:nvPr/>
                  </p:nvSpPr>
                  <p:spPr>
                    <a:xfrm>
                      <a:off x="8324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0" name="文本框 569"/>
                    <p:cNvSpPr txBox="1"/>
                    <p:nvPr/>
                  </p:nvSpPr>
                  <p:spPr>
                    <a:xfrm>
                      <a:off x="8169" y="6788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71" name="椭圆 570"/>
                    <p:cNvSpPr/>
                    <p:nvPr/>
                  </p:nvSpPr>
                  <p:spPr>
                    <a:xfrm>
                      <a:off x="8688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2" name="文本框 571"/>
                    <p:cNvSpPr txBox="1"/>
                    <p:nvPr/>
                  </p:nvSpPr>
                  <p:spPr>
                    <a:xfrm>
                      <a:off x="8533" y="6802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73" name="椭圆 572"/>
                    <p:cNvSpPr/>
                    <p:nvPr/>
                  </p:nvSpPr>
                  <p:spPr>
                    <a:xfrm>
                      <a:off x="9052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4" name="文本框 573"/>
                    <p:cNvSpPr txBox="1"/>
                    <p:nvPr/>
                  </p:nvSpPr>
                  <p:spPr>
                    <a:xfrm>
                      <a:off x="8897" y="6819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75" name="椭圆 574"/>
                    <p:cNvSpPr/>
                    <p:nvPr/>
                  </p:nvSpPr>
                  <p:spPr>
                    <a:xfrm>
                      <a:off x="9416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6" name="文本框 575"/>
                    <p:cNvSpPr txBox="1"/>
                    <p:nvPr/>
                  </p:nvSpPr>
                  <p:spPr>
                    <a:xfrm>
                      <a:off x="9261" y="6850"/>
                      <a:ext cx="470" cy="5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77" name="组合 576"/>
                    <p:cNvGrpSpPr/>
                    <p:nvPr/>
                  </p:nvGrpSpPr>
                  <p:grpSpPr>
                    <a:xfrm>
                      <a:off x="8174" y="5609"/>
                      <a:ext cx="1562" cy="733"/>
                      <a:chOff x="8174" y="5894"/>
                      <a:chExt cx="1562" cy="733"/>
                    </a:xfrm>
                  </p:grpSpPr>
                  <p:sp>
                    <p:nvSpPr>
                      <p:cNvPr id="578" name="椭圆 577"/>
                      <p:cNvSpPr/>
                      <p:nvPr/>
                    </p:nvSpPr>
                    <p:spPr>
                      <a:xfrm>
                        <a:off x="8324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9" name="椭圆 578"/>
                      <p:cNvSpPr/>
                      <p:nvPr/>
                    </p:nvSpPr>
                    <p:spPr>
                      <a:xfrm>
                        <a:off x="8688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0" name="椭圆 579"/>
                      <p:cNvSpPr/>
                      <p:nvPr/>
                    </p:nvSpPr>
                    <p:spPr>
                      <a:xfrm>
                        <a:off x="9052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1" name="椭圆 580"/>
                      <p:cNvSpPr/>
                      <p:nvPr/>
                    </p:nvSpPr>
                    <p:spPr>
                      <a:xfrm>
                        <a:off x="9416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8174" y="5938"/>
                        <a:ext cx="470" cy="5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A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8538" y="5950"/>
                        <a:ext cx="470" cy="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B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84" name="文本框 583"/>
                      <p:cNvSpPr txBox="1"/>
                      <p:nvPr/>
                    </p:nvSpPr>
                    <p:spPr>
                      <a:xfrm>
                        <a:off x="8902" y="5964"/>
                        <a:ext cx="470" cy="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C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585" name="文本框 584"/>
                      <p:cNvSpPr txBox="1"/>
                      <p:nvPr/>
                    </p:nvSpPr>
                    <p:spPr>
                      <a:xfrm>
                        <a:off x="9266" y="5985"/>
                        <a:ext cx="470" cy="6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N</a:t>
                        </a:r>
                        <a:endParaRPr lang="en-US" altLang="zh-CN" sz="1000"/>
                      </a:p>
                    </p:txBody>
                  </p:sp>
                </p:grpSp>
              </p:grpSp>
              <p:grpSp>
                <p:nvGrpSpPr>
                  <p:cNvPr id="586" name="组合 585"/>
                  <p:cNvGrpSpPr/>
                  <p:nvPr/>
                </p:nvGrpSpPr>
                <p:grpSpPr>
                  <a:xfrm>
                    <a:off x="7831" y="2845"/>
                    <a:ext cx="1950" cy="1882"/>
                    <a:chOff x="7942" y="5533"/>
                    <a:chExt cx="1950" cy="1882"/>
                  </a:xfrm>
                </p:grpSpPr>
                <p:sp>
                  <p:nvSpPr>
                    <p:cNvPr id="587" name="圆角矩形 586"/>
                    <p:cNvSpPr/>
                    <p:nvPr/>
                  </p:nvSpPr>
                  <p:spPr>
                    <a:xfrm>
                      <a:off x="7942" y="5533"/>
                      <a:ext cx="1950" cy="173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200"/>
                        <a:t>接触器</a:t>
                      </a: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p:txBody>
                </p:sp>
                <p:sp>
                  <p:nvSpPr>
                    <p:cNvPr id="588" name="椭圆 587"/>
                    <p:cNvSpPr/>
                    <p:nvPr/>
                  </p:nvSpPr>
                  <p:spPr>
                    <a:xfrm>
                      <a:off x="8324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9" name="文本框 588"/>
                    <p:cNvSpPr txBox="1"/>
                    <p:nvPr/>
                  </p:nvSpPr>
                  <p:spPr>
                    <a:xfrm>
                      <a:off x="8169" y="6788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90" name="椭圆 589"/>
                    <p:cNvSpPr/>
                    <p:nvPr/>
                  </p:nvSpPr>
                  <p:spPr>
                    <a:xfrm>
                      <a:off x="8688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1" name="文本框 590"/>
                    <p:cNvSpPr txBox="1"/>
                    <p:nvPr/>
                  </p:nvSpPr>
                  <p:spPr>
                    <a:xfrm>
                      <a:off x="8533" y="6802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92" name="椭圆 591"/>
                    <p:cNvSpPr/>
                    <p:nvPr/>
                  </p:nvSpPr>
                  <p:spPr>
                    <a:xfrm>
                      <a:off x="9052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3" name="文本框 592"/>
                    <p:cNvSpPr txBox="1"/>
                    <p:nvPr/>
                  </p:nvSpPr>
                  <p:spPr>
                    <a:xfrm>
                      <a:off x="8897" y="6819"/>
                      <a:ext cx="470" cy="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94" name="椭圆 593"/>
                    <p:cNvSpPr/>
                    <p:nvPr/>
                  </p:nvSpPr>
                  <p:spPr>
                    <a:xfrm>
                      <a:off x="9416" y="7080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5" name="文本框 594"/>
                    <p:cNvSpPr txBox="1"/>
                    <p:nvPr/>
                  </p:nvSpPr>
                  <p:spPr>
                    <a:xfrm>
                      <a:off x="9261" y="6850"/>
                      <a:ext cx="470" cy="5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96" name="组合 595"/>
                    <p:cNvGrpSpPr/>
                    <p:nvPr/>
                  </p:nvGrpSpPr>
                  <p:grpSpPr>
                    <a:xfrm>
                      <a:off x="8174" y="5609"/>
                      <a:ext cx="1562" cy="733"/>
                      <a:chOff x="8174" y="5894"/>
                      <a:chExt cx="1562" cy="733"/>
                    </a:xfrm>
                  </p:grpSpPr>
                  <p:sp>
                    <p:nvSpPr>
                      <p:cNvPr id="597" name="椭圆 596"/>
                      <p:cNvSpPr/>
                      <p:nvPr/>
                    </p:nvSpPr>
                    <p:spPr>
                      <a:xfrm>
                        <a:off x="8324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8" name="椭圆 597"/>
                      <p:cNvSpPr/>
                      <p:nvPr/>
                    </p:nvSpPr>
                    <p:spPr>
                      <a:xfrm>
                        <a:off x="8688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9" name="椭圆 598"/>
                      <p:cNvSpPr/>
                      <p:nvPr/>
                    </p:nvSpPr>
                    <p:spPr>
                      <a:xfrm>
                        <a:off x="9052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0" name="椭圆 599"/>
                      <p:cNvSpPr/>
                      <p:nvPr/>
                    </p:nvSpPr>
                    <p:spPr>
                      <a:xfrm>
                        <a:off x="9416" y="5894"/>
                        <a:ext cx="120" cy="1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1" name="文本框 600"/>
                      <p:cNvSpPr txBox="1"/>
                      <p:nvPr/>
                    </p:nvSpPr>
                    <p:spPr>
                      <a:xfrm>
                        <a:off x="8174" y="5938"/>
                        <a:ext cx="470" cy="5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A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602" name="文本框 601"/>
                      <p:cNvSpPr txBox="1"/>
                      <p:nvPr/>
                    </p:nvSpPr>
                    <p:spPr>
                      <a:xfrm>
                        <a:off x="8538" y="5950"/>
                        <a:ext cx="470" cy="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B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603" name="文本框 602"/>
                      <p:cNvSpPr txBox="1"/>
                      <p:nvPr/>
                    </p:nvSpPr>
                    <p:spPr>
                      <a:xfrm>
                        <a:off x="8902" y="5964"/>
                        <a:ext cx="470" cy="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C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604" name="文本框 603"/>
                      <p:cNvSpPr txBox="1"/>
                      <p:nvPr/>
                    </p:nvSpPr>
                    <p:spPr>
                      <a:xfrm>
                        <a:off x="9266" y="5985"/>
                        <a:ext cx="470" cy="6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1000"/>
                          <a:t>N</a:t>
                        </a:r>
                        <a:endParaRPr lang="en-US" altLang="zh-CN" sz="1000"/>
                      </a:p>
                    </p:txBody>
                  </p:sp>
                </p:grpSp>
              </p:grp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273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639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9005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9371" y="1380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09" name="组合 608"/>
                  <p:cNvGrpSpPr/>
                  <p:nvPr/>
                </p:nvGrpSpPr>
                <p:grpSpPr>
                  <a:xfrm>
                    <a:off x="8277" y="4502"/>
                    <a:ext cx="1098" cy="1528"/>
                    <a:chOff x="8292" y="4442"/>
                    <a:chExt cx="1098" cy="1528"/>
                  </a:xfrm>
                </p:grpSpPr>
                <p:cxnSp>
                  <p:nvCxnSpPr>
                    <p:cNvPr id="610" name="直接连接符 609"/>
                    <p:cNvCxnSpPr/>
                    <p:nvPr/>
                  </p:nvCxnSpPr>
                  <p:spPr>
                    <a:xfrm>
                      <a:off x="8292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1" name="直接连接符 610"/>
                    <p:cNvCxnSpPr/>
                    <p:nvPr/>
                  </p:nvCxnSpPr>
                  <p:spPr>
                    <a:xfrm>
                      <a:off x="8658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2" name="直接连接符 611"/>
                    <p:cNvCxnSpPr/>
                    <p:nvPr/>
                  </p:nvCxnSpPr>
                  <p:spPr>
                    <a:xfrm>
                      <a:off x="9024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3" name="直接连接符 612"/>
                    <p:cNvCxnSpPr/>
                    <p:nvPr/>
                  </p:nvCxnSpPr>
                  <p:spPr>
                    <a:xfrm>
                      <a:off x="9390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14" name="组合 613"/>
                  <p:cNvGrpSpPr/>
                  <p:nvPr/>
                </p:nvGrpSpPr>
                <p:grpSpPr>
                  <a:xfrm>
                    <a:off x="8292" y="7673"/>
                    <a:ext cx="1098" cy="1528"/>
                    <a:chOff x="8292" y="4442"/>
                    <a:chExt cx="1098" cy="1528"/>
                  </a:xfrm>
                </p:grpSpPr>
                <p:cxnSp>
                  <p:nvCxnSpPr>
                    <p:cNvPr id="615" name="直接连接符 614"/>
                    <p:cNvCxnSpPr/>
                    <p:nvPr/>
                  </p:nvCxnSpPr>
                  <p:spPr>
                    <a:xfrm>
                      <a:off x="8292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6" name="直接连接符 615"/>
                    <p:cNvCxnSpPr/>
                    <p:nvPr/>
                  </p:nvCxnSpPr>
                  <p:spPr>
                    <a:xfrm>
                      <a:off x="8658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7" name="直接连接符 616"/>
                    <p:cNvCxnSpPr/>
                    <p:nvPr/>
                  </p:nvCxnSpPr>
                  <p:spPr>
                    <a:xfrm>
                      <a:off x="9024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8" name="直接连接符 617"/>
                    <p:cNvCxnSpPr/>
                    <p:nvPr/>
                  </p:nvCxnSpPr>
                  <p:spPr>
                    <a:xfrm>
                      <a:off x="9390" y="4442"/>
                      <a:ext cx="0" cy="1529"/>
                    </a:xfrm>
                    <a:prstGeom prst="line">
                      <a:avLst/>
                    </a:prstGeom>
                    <a:ln w="508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19" name="圆角矩形 618"/>
                <p:cNvSpPr/>
                <p:nvPr/>
              </p:nvSpPr>
              <p:spPr>
                <a:xfrm>
                  <a:off x="7837" y="3295"/>
                  <a:ext cx="309" cy="64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线包</a:t>
                  </a:r>
                  <a:endParaRPr lang="zh-CN" altLang="en-US" sz="100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41" y="6872"/>
              <a:ext cx="720" cy="72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31" y="6872"/>
              <a:ext cx="720" cy="72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92" y="6872"/>
              <a:ext cx="720" cy="720"/>
            </a:xfrm>
            <a:prstGeom prst="rect">
              <a:avLst/>
            </a:prstGeom>
          </p:spPr>
        </p:pic>
        <p:sp>
          <p:nvSpPr>
            <p:cNvPr id="32" name="圆角矩形 31"/>
            <p:cNvSpPr/>
            <p:nvPr/>
          </p:nvSpPr>
          <p:spPr>
            <a:xfrm>
              <a:off x="7887" y="1699"/>
              <a:ext cx="840" cy="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/>
                <a:t>电流表</a:t>
              </a:r>
              <a:endParaRPr lang="zh-CN" altLang="en-US" sz="8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380" y="1699"/>
              <a:ext cx="840" cy="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/>
                <a:t>电流表</a:t>
              </a:r>
              <a:endParaRPr lang="zh-CN" altLang="en-US" sz="8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946" y="1699"/>
              <a:ext cx="840" cy="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/>
                <a:t>电流表</a:t>
              </a:r>
              <a:endParaRPr lang="zh-CN" altLang="en-US" sz="8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  <p:sp>
          <p:nvSpPr>
            <p:cNvPr id="245" name="左箭头 244"/>
            <p:cNvSpPr/>
            <p:nvPr/>
          </p:nvSpPr>
          <p:spPr>
            <a:xfrm>
              <a:off x="4356" y="766"/>
              <a:ext cx="358" cy="119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9009" y="770"/>
              <a:ext cx="348" cy="324"/>
              <a:chOff x="1796" y="4318"/>
              <a:chExt cx="348" cy="32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796" y="4318"/>
                <a:ext cx="348" cy="32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1796" y="4538"/>
                <a:ext cx="348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796" y="4379"/>
                <a:ext cx="348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796" y="4432"/>
                <a:ext cx="348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796" y="4485"/>
                <a:ext cx="348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1796" y="4591"/>
                <a:ext cx="348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</p:grpSp>
      <p:sp>
        <p:nvSpPr>
          <p:cNvPr id="3" name="文本框 2"/>
          <p:cNvSpPr txBox="1"/>
          <p:nvPr/>
        </p:nvSpPr>
        <p:spPr>
          <a:xfrm>
            <a:off x="6142355" y="1211580"/>
            <a:ext cx="2292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点击切换成文件报表展示</a:t>
            </a:r>
            <a:endParaRPr lang="zh-CN" altLang="en-US"/>
          </a:p>
        </p:txBody>
      </p:sp>
      <p:cxnSp>
        <p:nvCxnSpPr>
          <p:cNvPr id="4" name="直接箭头连接符 3"/>
          <p:cNvCxnSpPr>
            <a:stCxn id="15" idx="3"/>
          </p:cNvCxnSpPr>
          <p:nvPr/>
        </p:nvCxnSpPr>
        <p:spPr>
          <a:xfrm>
            <a:off x="5321300" y="1440180"/>
            <a:ext cx="821055" cy="1016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530475" y="103505"/>
            <a:ext cx="3570605" cy="637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374390" y="21209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**</a:t>
            </a:r>
            <a:r>
              <a:rPr lang="zh-CN" altLang="en-US" sz="2000"/>
              <a:t>柜详情</a:t>
            </a:r>
            <a:endParaRPr lang="zh-CN" altLang="en-US" sz="2000"/>
          </a:p>
        </p:txBody>
      </p:sp>
      <p:sp>
        <p:nvSpPr>
          <p:cNvPr id="10" name="圆角矩形 9"/>
          <p:cNvSpPr/>
          <p:nvPr/>
        </p:nvSpPr>
        <p:spPr>
          <a:xfrm>
            <a:off x="2872105" y="5959475"/>
            <a:ext cx="803910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首页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3830955" y="5959475"/>
            <a:ext cx="969645" cy="3327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设备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4972050" y="5959475"/>
            <a:ext cx="969645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我的</a:t>
            </a:r>
            <a:endParaRPr lang="zh-CN" altLang="en-US" sz="1400"/>
          </a:p>
        </p:txBody>
      </p:sp>
      <p:grpSp>
        <p:nvGrpSpPr>
          <p:cNvPr id="13" name="组合 12"/>
          <p:cNvGrpSpPr/>
          <p:nvPr/>
        </p:nvGrpSpPr>
        <p:grpSpPr>
          <a:xfrm>
            <a:off x="2974975" y="984885"/>
            <a:ext cx="2837815" cy="4613910"/>
            <a:chOff x="4844" y="875"/>
            <a:chExt cx="6399" cy="9026"/>
          </a:xfrm>
        </p:grpSpPr>
        <p:grpSp>
          <p:nvGrpSpPr>
            <p:cNvPr id="507" name="组合 506"/>
            <p:cNvGrpSpPr/>
            <p:nvPr/>
          </p:nvGrpSpPr>
          <p:grpSpPr>
            <a:xfrm>
              <a:off x="4844" y="875"/>
              <a:ext cx="2130" cy="9026"/>
              <a:chOff x="7831" y="1380"/>
              <a:chExt cx="2130" cy="9026"/>
            </a:xfrm>
          </p:grpSpPr>
          <p:grpSp>
            <p:nvGrpSpPr>
              <p:cNvPr id="397" name="组合 396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08" name="圆角矩形 107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77" name="组合 176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64" name="圆角矩形 63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72" name="椭圆 7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75" name="椭圆 7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76" name="组合 17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68" name="椭圆 16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椭圆 16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0" name="椭圆 16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椭圆 17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文本框 17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73" name="文本框 17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74" name="文本框 17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75" name="文本框 17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216" name="组合 215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217" name="圆角矩形 216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218" name="椭圆 217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文本框 218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220" name="椭圆 219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" name="文本框 220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222" name="椭圆 22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文本框 22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224" name="椭圆 223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文本框 224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226" name="组合 22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227" name="椭圆 226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椭圆 227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椭圆 228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椭圆 229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文本框 230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32" name="文本框 231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33" name="文本框 232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34" name="文本框 233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383" name="直接连接符 382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接连接符 383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接连接符 384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接连接符 385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1" name="组合 390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2" name="组合 391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直接连接符 393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6" name="圆角矩形 505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8" name="组合 507"/>
            <p:cNvGrpSpPr/>
            <p:nvPr/>
          </p:nvGrpSpPr>
          <p:grpSpPr>
            <a:xfrm>
              <a:off x="6956" y="875"/>
              <a:ext cx="2130" cy="9026"/>
              <a:chOff x="7831" y="1380"/>
              <a:chExt cx="2130" cy="9026"/>
            </a:xfrm>
          </p:grpSpPr>
          <p:grpSp>
            <p:nvGrpSpPr>
              <p:cNvPr id="509" name="组合 508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510" name="圆角矩形 509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511" name="组合 510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512" name="圆角矩形 51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513" name="椭圆 51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4" name="文本框 51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15" name="椭圆 51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6" name="文本框 51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517" name="椭圆 51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8" name="文本框 517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519" name="椭圆 518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0" name="文本框 519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521" name="组合 520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522" name="椭圆 521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3" name="椭圆 522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椭圆 523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椭圆 524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文本框 525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27" name="文本框 526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28" name="文本框 527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29" name="文本框 528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530" name="组合 529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531" name="圆角矩形 530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532" name="椭圆 531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3" name="文本框 532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34" name="椭圆 533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5" name="文本框 534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536" name="椭圆 535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7" name="文本框 536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538" name="椭圆 537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9" name="文本框 538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540" name="组合 539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541" name="椭圆 540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2" name="椭圆 541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3" name="椭圆 542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4" name="椭圆 543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5" name="文本框 544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46" name="文本框 545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47" name="文本框 546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48" name="文本框 547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549" name="直接连接符 548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直接连接符 549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直接连接符 550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直接连接符 551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3" name="组合 552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554" name="直接连接符 553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直接连接符 554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8" name="组合 557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63" name="圆角矩形 562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4" name="组合 563"/>
            <p:cNvGrpSpPr/>
            <p:nvPr/>
          </p:nvGrpSpPr>
          <p:grpSpPr>
            <a:xfrm>
              <a:off x="9113" y="875"/>
              <a:ext cx="2130" cy="9026"/>
              <a:chOff x="7831" y="1380"/>
              <a:chExt cx="2130" cy="9026"/>
            </a:xfrm>
          </p:grpSpPr>
          <p:grpSp>
            <p:nvGrpSpPr>
              <p:cNvPr id="565" name="组合 564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566" name="圆角矩形 565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567" name="组合 566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568" name="圆角矩形 567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569" name="椭圆 568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0" name="文本框 569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71" name="椭圆 570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2" name="文本框 571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573" name="椭圆 572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4" name="文本框 573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575" name="椭圆 57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6" name="文本框 57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577" name="组合 576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578" name="椭圆 57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9" name="椭圆 57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0" name="椭圆 57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1" name="椭圆 58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2" name="文本框 58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83" name="文本框 58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84" name="文本框 58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85" name="文本框 58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586" name="组合 585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587" name="圆角矩形 586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588" name="椭圆 587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9" name="文本框 588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90" name="椭圆 589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1" name="文本框 590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592" name="椭圆 59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3" name="文本框 59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594" name="椭圆 593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5" name="文本框 594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596" name="组合 59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597" name="椭圆 596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8" name="椭圆 597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椭圆 598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椭圆 599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1" name="文本框 600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602" name="文本框 601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603" name="文本框 602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604" name="文本框 603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605" name="直接连接符 604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直接连接符 605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直接连接符 606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直接连接符 607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9" name="组合 608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4" name="组合 613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9" name="圆角矩形 618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圆角矩形 31"/>
          <p:cNvSpPr/>
          <p:nvPr/>
        </p:nvSpPr>
        <p:spPr>
          <a:xfrm>
            <a:off x="5008245" y="1078865"/>
            <a:ext cx="533400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电流表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4051300" y="1078865"/>
            <a:ext cx="533400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电流表</a:t>
            </a:r>
            <a:endParaRPr lang="zh-CN" altLang="en-US" sz="1200"/>
          </a:p>
        </p:txBody>
      </p:sp>
      <p:sp>
        <p:nvSpPr>
          <p:cNvPr id="34" name="圆角矩形 33"/>
          <p:cNvSpPr/>
          <p:nvPr/>
        </p:nvSpPr>
        <p:spPr>
          <a:xfrm>
            <a:off x="3140710" y="1078865"/>
            <a:ext cx="533400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电流表</a:t>
            </a:r>
            <a:endParaRPr lang="zh-CN" altLang="en-US" sz="1200"/>
          </a:p>
        </p:txBody>
      </p:sp>
      <p:sp>
        <p:nvSpPr>
          <p:cNvPr id="36" name="圆角矩形 35"/>
          <p:cNvSpPr/>
          <p:nvPr/>
        </p:nvSpPr>
        <p:spPr>
          <a:xfrm>
            <a:off x="3048635" y="656590"/>
            <a:ext cx="760095" cy="328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线路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37" name="圆角矩形 36"/>
          <p:cNvSpPr/>
          <p:nvPr/>
        </p:nvSpPr>
        <p:spPr>
          <a:xfrm>
            <a:off x="4016375" y="656590"/>
            <a:ext cx="760095" cy="328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线路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38" name="圆角矩形 37"/>
          <p:cNvSpPr/>
          <p:nvPr/>
        </p:nvSpPr>
        <p:spPr>
          <a:xfrm>
            <a:off x="4923790" y="656590"/>
            <a:ext cx="760095" cy="328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线路</a:t>
            </a:r>
            <a:r>
              <a:rPr lang="en-US" altLang="zh-CN" sz="1200"/>
              <a:t>3</a:t>
            </a:r>
            <a:endParaRPr lang="en-US" altLang="zh-CN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8340" y="4295775"/>
            <a:ext cx="300990" cy="2679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3660" y="4295775"/>
            <a:ext cx="300990" cy="2679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4295775"/>
            <a:ext cx="300990" cy="267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38170" y="4526915"/>
            <a:ext cx="620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断电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13530" y="4526915"/>
            <a:ext cx="620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断电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60950" y="4526915"/>
            <a:ext cx="620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断电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88" name="圆角矩形 187"/>
          <p:cNvSpPr/>
          <p:nvPr/>
        </p:nvSpPr>
        <p:spPr>
          <a:xfrm>
            <a:off x="397510" y="20955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线路告警</a:t>
            </a:r>
            <a:endParaRPr lang="zh-CN" sz="2000"/>
          </a:p>
        </p:txBody>
      </p:sp>
      <p:pic>
        <p:nvPicPr>
          <p:cNvPr id="253" name="图片 2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65" y="2686050"/>
            <a:ext cx="352425" cy="316865"/>
          </a:xfrm>
          <a:prstGeom prst="rect">
            <a:avLst/>
          </a:prstGeom>
        </p:spPr>
      </p:pic>
      <p:sp>
        <p:nvSpPr>
          <p:cNvPr id="254" name="文本框 253"/>
          <p:cNvSpPr txBox="1"/>
          <p:nvPr/>
        </p:nvSpPr>
        <p:spPr>
          <a:xfrm>
            <a:off x="3077845" y="3002915"/>
            <a:ext cx="75311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高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电流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5" name="图片 2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65" y="2686050"/>
            <a:ext cx="352425" cy="316865"/>
          </a:xfrm>
          <a:prstGeom prst="rect">
            <a:avLst/>
          </a:prstGeom>
        </p:spPr>
      </p:pic>
      <p:pic>
        <p:nvPicPr>
          <p:cNvPr id="256" name="图片 2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10" y="2686050"/>
            <a:ext cx="352425" cy="316865"/>
          </a:xfrm>
          <a:prstGeom prst="rect">
            <a:avLst/>
          </a:prstGeom>
        </p:spPr>
      </p:pic>
      <p:sp>
        <p:nvSpPr>
          <p:cNvPr id="258" name="文本框 257"/>
          <p:cNvSpPr txBox="1"/>
          <p:nvPr/>
        </p:nvSpPr>
        <p:spPr>
          <a:xfrm>
            <a:off x="4012565" y="3002915"/>
            <a:ext cx="75311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高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电流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4974590" y="3002915"/>
            <a:ext cx="75311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高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电流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左箭头 259"/>
          <p:cNvSpPr/>
          <p:nvPr/>
        </p:nvSpPr>
        <p:spPr>
          <a:xfrm>
            <a:off x="2747645" y="488950"/>
            <a:ext cx="227330" cy="7556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720715" y="488950"/>
            <a:ext cx="220980" cy="205740"/>
            <a:chOff x="1796" y="4318"/>
            <a:chExt cx="348" cy="324"/>
          </a:xfrm>
        </p:grpSpPr>
        <p:sp>
          <p:nvSpPr>
            <p:cNvPr id="15" name="矩形 14"/>
            <p:cNvSpPr/>
            <p:nvPr/>
          </p:nvSpPr>
          <p:spPr>
            <a:xfrm>
              <a:off x="1796" y="4318"/>
              <a:ext cx="348" cy="3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796" y="4538"/>
              <a:ext cx="348" cy="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796" y="4379"/>
              <a:ext cx="348" cy="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96" y="4432"/>
              <a:ext cx="348" cy="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796" y="4485"/>
              <a:ext cx="348" cy="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796" y="4591"/>
              <a:ext cx="348" cy="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6808470" y="527685"/>
            <a:ext cx="2292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点击切换成报表展示</a:t>
            </a:r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5941695" y="591820"/>
            <a:ext cx="821055" cy="1016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482850" y="103505"/>
            <a:ext cx="3570605" cy="637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374390" y="21209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**</a:t>
            </a:r>
            <a:r>
              <a:rPr lang="zh-CN" altLang="en-US" sz="2000"/>
              <a:t>柜报表</a:t>
            </a:r>
            <a:endParaRPr lang="zh-CN" altLang="en-US" sz="2000"/>
          </a:p>
        </p:txBody>
      </p:sp>
      <p:sp>
        <p:nvSpPr>
          <p:cNvPr id="10" name="圆角矩形 9"/>
          <p:cNvSpPr/>
          <p:nvPr/>
        </p:nvSpPr>
        <p:spPr>
          <a:xfrm>
            <a:off x="2748280" y="5959475"/>
            <a:ext cx="803910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首页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3707130" y="5959475"/>
            <a:ext cx="969645" cy="3327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设备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4848225" y="5959475"/>
            <a:ext cx="969645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我的</a:t>
            </a:r>
            <a:endParaRPr lang="zh-CN" altLang="en-US" sz="1400"/>
          </a:p>
        </p:txBody>
      </p:sp>
      <p:sp>
        <p:nvSpPr>
          <p:cNvPr id="34" name="圆角矩形 33"/>
          <p:cNvSpPr/>
          <p:nvPr/>
        </p:nvSpPr>
        <p:spPr>
          <a:xfrm>
            <a:off x="2872105" y="848360"/>
            <a:ext cx="2655570" cy="1416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电流表</a:t>
            </a:r>
            <a:r>
              <a:rPr lang="en-US" altLang="zh-CN" sz="1200"/>
              <a:t>1,2,3</a:t>
            </a:r>
            <a:r>
              <a:rPr lang="zh-CN" altLang="en-US" sz="1200"/>
              <a:t>曲线</a:t>
            </a:r>
            <a:endParaRPr lang="zh-CN" altLang="en-US" sz="1200"/>
          </a:p>
          <a:p>
            <a:pPr algn="ctr"/>
            <a:r>
              <a:rPr lang="zh-CN" altLang="en-US" sz="1200"/>
              <a:t>近</a:t>
            </a:r>
            <a:r>
              <a:rPr lang="en-US" altLang="zh-CN" sz="1200"/>
              <a:t>24H</a:t>
            </a:r>
            <a:r>
              <a:rPr lang="zh-CN" altLang="en-US" sz="1200"/>
              <a:t>数据</a:t>
            </a:r>
            <a:endParaRPr lang="zh-CN" altLang="en-US" sz="1200"/>
          </a:p>
        </p:txBody>
      </p:sp>
      <p:sp>
        <p:nvSpPr>
          <p:cNvPr id="2" name="圆角矩形 1"/>
          <p:cNvSpPr/>
          <p:nvPr/>
        </p:nvSpPr>
        <p:spPr>
          <a:xfrm>
            <a:off x="2872105" y="2416810"/>
            <a:ext cx="2655570" cy="1416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近</a:t>
            </a:r>
            <a:r>
              <a:rPr lang="en-US" altLang="zh-CN" sz="1200"/>
              <a:t>30</a:t>
            </a:r>
            <a:r>
              <a:rPr lang="zh-CN" altLang="en-US" sz="1200"/>
              <a:t>天</a:t>
            </a:r>
            <a:r>
              <a:rPr lang="zh-CN" altLang="en-US" sz="1200">
                <a:sym typeface="+mn-ea"/>
              </a:rPr>
              <a:t>能耗曲线</a:t>
            </a:r>
            <a:endParaRPr lang="zh-CN" altLang="en-US" sz="1200"/>
          </a:p>
        </p:txBody>
      </p:sp>
      <p:sp>
        <p:nvSpPr>
          <p:cNvPr id="3" name="圆角矩形 2"/>
          <p:cNvSpPr/>
          <p:nvPr/>
        </p:nvSpPr>
        <p:spPr>
          <a:xfrm>
            <a:off x="2872105" y="3916680"/>
            <a:ext cx="2655570" cy="1416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事件列表</a:t>
            </a:r>
            <a:endParaRPr lang="zh-CN" sz="1200"/>
          </a:p>
          <a:p>
            <a:pPr algn="ctr"/>
            <a:r>
              <a:rPr lang="zh-CN" sz="1200"/>
              <a:t>近</a:t>
            </a:r>
            <a:r>
              <a:rPr lang="en-US" altLang="zh-CN" sz="1200"/>
              <a:t>10</a:t>
            </a:r>
            <a:r>
              <a:rPr lang="zh-CN" altLang="en-US" sz="1200"/>
              <a:t>条</a:t>
            </a:r>
            <a:endParaRPr lang="zh-CN" altLang="en-US" sz="1200"/>
          </a:p>
        </p:txBody>
      </p:sp>
      <p:sp>
        <p:nvSpPr>
          <p:cNvPr id="188" name="圆角矩形 187"/>
          <p:cNvSpPr/>
          <p:nvPr/>
        </p:nvSpPr>
        <p:spPr>
          <a:xfrm>
            <a:off x="397510" y="20955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配电柜报表</a:t>
            </a:r>
            <a:endParaRPr lang="zh-CN" sz="2000"/>
          </a:p>
        </p:txBody>
      </p:sp>
      <p:grpSp>
        <p:nvGrpSpPr>
          <p:cNvPr id="26" name="组合 25"/>
          <p:cNvGrpSpPr/>
          <p:nvPr/>
        </p:nvGrpSpPr>
        <p:grpSpPr>
          <a:xfrm rot="16200000">
            <a:off x="5720715" y="488950"/>
            <a:ext cx="220980" cy="205740"/>
            <a:chOff x="1796" y="4318"/>
            <a:chExt cx="348" cy="324"/>
          </a:xfrm>
        </p:grpSpPr>
        <p:sp>
          <p:nvSpPr>
            <p:cNvPr id="15" name="矩形 14"/>
            <p:cNvSpPr/>
            <p:nvPr/>
          </p:nvSpPr>
          <p:spPr>
            <a:xfrm>
              <a:off x="1796" y="4318"/>
              <a:ext cx="348" cy="3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796" y="4538"/>
              <a:ext cx="348" cy="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796" y="4379"/>
              <a:ext cx="348" cy="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96" y="4432"/>
              <a:ext cx="348" cy="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796" y="4485"/>
              <a:ext cx="348" cy="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796" y="4591"/>
              <a:ext cx="348" cy="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6808470" y="527685"/>
            <a:ext cx="305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点击切换成电路图展示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941695" y="591820"/>
            <a:ext cx="821055" cy="1016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圆角矩形 187"/>
          <p:cNvSpPr/>
          <p:nvPr/>
        </p:nvSpPr>
        <p:spPr>
          <a:xfrm>
            <a:off x="313690" y="209550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ym typeface="+mn-ea"/>
              </a:rPr>
              <a:t>进入操作页面</a:t>
            </a:r>
            <a:endParaRPr lang="zh-CN" sz="2000"/>
          </a:p>
        </p:txBody>
      </p:sp>
      <p:sp>
        <p:nvSpPr>
          <p:cNvPr id="23" name="圆角矩形 22"/>
          <p:cNvSpPr/>
          <p:nvPr/>
        </p:nvSpPr>
        <p:spPr>
          <a:xfrm>
            <a:off x="8211185" y="3703320"/>
            <a:ext cx="1759585" cy="1126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7" name="圆角矩形 16"/>
          <p:cNvSpPr/>
          <p:nvPr/>
        </p:nvSpPr>
        <p:spPr>
          <a:xfrm>
            <a:off x="8401685" y="4022725"/>
            <a:ext cx="657860" cy="49720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创建分组</a:t>
            </a:r>
            <a:endParaRPr lang="zh-CN" altLang="en-US" sz="1000"/>
          </a:p>
        </p:txBody>
      </p:sp>
      <p:sp>
        <p:nvSpPr>
          <p:cNvPr id="19" name="圆角矩形 18"/>
          <p:cNvSpPr/>
          <p:nvPr/>
        </p:nvSpPr>
        <p:spPr>
          <a:xfrm>
            <a:off x="9209405" y="4022725"/>
            <a:ext cx="629920" cy="49720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添加设备</a:t>
            </a:r>
            <a:endParaRPr lang="zh-CN" altLang="en-US" sz="1000"/>
          </a:p>
        </p:txBody>
      </p:sp>
      <p:cxnSp>
        <p:nvCxnSpPr>
          <p:cNvPr id="20" name="直接箭头连接符 19"/>
          <p:cNvCxnSpPr>
            <a:stCxn id="19" idx="3"/>
            <a:endCxn id="13" idx="1"/>
          </p:cNvCxnSpPr>
          <p:nvPr/>
        </p:nvCxnSpPr>
        <p:spPr>
          <a:xfrm>
            <a:off x="9839325" y="4271645"/>
            <a:ext cx="476885" cy="226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8769350" y="2606040"/>
            <a:ext cx="1536700" cy="1371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951230" y="1786890"/>
            <a:ext cx="2603500" cy="4817110"/>
            <a:chOff x="2292" y="1608"/>
            <a:chExt cx="4100" cy="7586"/>
          </a:xfrm>
        </p:grpSpPr>
        <p:grpSp>
          <p:nvGrpSpPr>
            <p:cNvPr id="48" name="组合 47"/>
            <p:cNvGrpSpPr/>
            <p:nvPr/>
          </p:nvGrpSpPr>
          <p:grpSpPr>
            <a:xfrm>
              <a:off x="2292" y="1608"/>
              <a:ext cx="4101" cy="7587"/>
              <a:chOff x="8322" y="1807"/>
              <a:chExt cx="4101" cy="7587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8322" y="1807"/>
                <a:ext cx="4101" cy="75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9291" y="1936"/>
                <a:ext cx="2342" cy="4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金峰管理平台</a:t>
                </a:r>
                <a:endParaRPr lang="zh-CN" altLang="en-US" sz="1000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8714" y="8775"/>
                <a:ext cx="923" cy="3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首页</a:t>
                </a:r>
                <a:endParaRPr lang="zh-CN" altLang="en-US" sz="1000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9816" y="8775"/>
                <a:ext cx="1114" cy="39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设备</a:t>
                </a:r>
                <a:endParaRPr lang="zh-CN" altLang="en-US" sz="1000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1126" y="8775"/>
                <a:ext cx="1114" cy="3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我的</a:t>
                </a:r>
                <a:endParaRPr lang="zh-CN" altLang="en-US" sz="100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 rot="0">
                <a:off x="8714" y="3103"/>
                <a:ext cx="3112" cy="1319"/>
                <a:chOff x="4523" y="3153"/>
                <a:chExt cx="4268" cy="1746"/>
              </a:xfrm>
            </p:grpSpPr>
            <p:sp>
              <p:nvSpPr>
                <p:cNvPr id="39" name="圆角矩形 38"/>
                <p:cNvSpPr/>
                <p:nvPr/>
              </p:nvSpPr>
              <p:spPr>
                <a:xfrm>
                  <a:off x="4523" y="3153"/>
                  <a:ext cx="571" cy="17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/>
                    <a:t>项目组</a:t>
                  </a:r>
                  <a:r>
                    <a:rPr lang="en-US" altLang="zh-CN" sz="1000"/>
                    <a:t>1</a:t>
                  </a:r>
                  <a:endParaRPr lang="en-US" altLang="zh-CN" sz="1000"/>
                </a:p>
              </p:txBody>
            </p:sp>
            <p:sp>
              <p:nvSpPr>
                <p:cNvPr id="40" name="圆角矩形 39"/>
                <p:cNvSpPr/>
                <p:nvPr/>
              </p:nvSpPr>
              <p:spPr>
                <a:xfrm>
                  <a:off x="5094" y="3153"/>
                  <a:ext cx="3697" cy="17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sz="1000"/>
                    <a:t>柜数量：</a:t>
                  </a:r>
                  <a:r>
                    <a:rPr lang="en-US" altLang="zh-CN" sz="1000"/>
                    <a:t>*</a:t>
                  </a:r>
                  <a:r>
                    <a:rPr lang="zh-CN" altLang="en-US" sz="1000"/>
                    <a:t>个</a:t>
                  </a:r>
                  <a:endParaRPr lang="zh-CN" altLang="en-US" sz="1000"/>
                </a:p>
                <a:p>
                  <a:pPr algn="ctr"/>
                  <a:r>
                    <a:rPr lang="zh-CN" altLang="en-US" sz="1000"/>
                    <a:t>在线数量：</a:t>
                  </a:r>
                  <a:r>
                    <a:rPr lang="en-US" altLang="zh-CN" sz="1000"/>
                    <a:t>*</a:t>
                  </a:r>
                  <a:r>
                    <a:rPr lang="zh-CN" altLang="en-US" sz="1000"/>
                    <a:t>个</a:t>
                  </a:r>
                  <a:endParaRPr lang="zh-CN" altLang="en-US" sz="1000"/>
                </a:p>
                <a:p>
                  <a:pPr algn="ctr"/>
                  <a:r>
                    <a:rPr lang="zh-CN" altLang="en-US" sz="1000"/>
                    <a:t>当前告警数：</a:t>
                  </a:r>
                  <a:r>
                    <a:rPr lang="en-US" altLang="zh-CN" sz="1000"/>
                    <a:t>*</a:t>
                  </a:r>
                  <a:r>
                    <a:rPr lang="zh-CN" altLang="en-US" sz="1000"/>
                    <a:t>个</a:t>
                  </a:r>
                  <a:endParaRPr lang="zh-CN" altLang="en-US" sz="1000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 rot="0">
                <a:off x="8672" y="4591"/>
                <a:ext cx="3125" cy="1332"/>
                <a:chOff x="4523" y="5214"/>
                <a:chExt cx="4286" cy="1763"/>
              </a:xfrm>
            </p:grpSpPr>
            <p:sp>
              <p:nvSpPr>
                <p:cNvPr id="42" name="圆角矩形 41"/>
                <p:cNvSpPr/>
                <p:nvPr/>
              </p:nvSpPr>
              <p:spPr>
                <a:xfrm>
                  <a:off x="4523" y="5231"/>
                  <a:ext cx="571" cy="17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ym typeface="+mn-ea"/>
                    </a:rPr>
                    <a:t>项目组</a:t>
                  </a:r>
                  <a:r>
                    <a:rPr lang="en-US" altLang="zh-CN" sz="1000">
                      <a:sym typeface="+mn-ea"/>
                    </a:rPr>
                    <a:t>2</a:t>
                  </a:r>
                  <a:endParaRPr lang="zh-CN" altLang="en-US" sz="1000"/>
                </a:p>
              </p:txBody>
            </p:sp>
            <p:sp>
              <p:nvSpPr>
                <p:cNvPr id="43" name="圆角矩形 42"/>
                <p:cNvSpPr/>
                <p:nvPr/>
              </p:nvSpPr>
              <p:spPr>
                <a:xfrm>
                  <a:off x="5094" y="5214"/>
                  <a:ext cx="3715" cy="17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sz="1000">
                      <a:sym typeface="+mn-ea"/>
                    </a:rPr>
                    <a:t>柜数量：</a:t>
                  </a:r>
                  <a:r>
                    <a:rPr lang="en-US" altLang="zh-CN" sz="1000">
                      <a:sym typeface="+mn-ea"/>
                    </a:rPr>
                    <a:t>*</a:t>
                  </a:r>
                  <a:r>
                    <a:rPr lang="zh-CN" altLang="en-US" sz="1000">
                      <a:sym typeface="+mn-ea"/>
                    </a:rPr>
                    <a:t>个</a:t>
                  </a:r>
                  <a:endParaRPr lang="zh-CN" altLang="en-US" sz="1000"/>
                </a:p>
                <a:p>
                  <a:pPr algn="ctr"/>
                  <a:r>
                    <a:rPr lang="zh-CN" altLang="en-US" sz="1000">
                      <a:sym typeface="+mn-ea"/>
                    </a:rPr>
                    <a:t>在线数量：</a:t>
                  </a:r>
                  <a:r>
                    <a:rPr lang="en-US" altLang="zh-CN" sz="1000">
                      <a:sym typeface="+mn-ea"/>
                    </a:rPr>
                    <a:t>*</a:t>
                  </a:r>
                  <a:r>
                    <a:rPr lang="zh-CN" altLang="en-US" sz="1000">
                      <a:sym typeface="+mn-ea"/>
                    </a:rPr>
                    <a:t>个</a:t>
                  </a:r>
                  <a:endParaRPr lang="zh-CN" altLang="en-US" sz="1000"/>
                </a:p>
                <a:p>
                  <a:pPr algn="ctr"/>
                  <a:r>
                    <a:rPr lang="zh-CN" altLang="en-US" sz="1000">
                      <a:sym typeface="+mn-ea"/>
                    </a:rPr>
                    <a:t>当前告警数：</a:t>
                  </a:r>
                  <a:r>
                    <a:rPr lang="en-US" altLang="zh-CN" sz="1000">
                      <a:sym typeface="+mn-ea"/>
                    </a:rPr>
                    <a:t>*</a:t>
                  </a:r>
                  <a:r>
                    <a:rPr lang="zh-CN" altLang="en-US" sz="1000">
                      <a:sym typeface="+mn-ea"/>
                    </a:rPr>
                    <a:t>个</a:t>
                  </a:r>
                  <a:endParaRPr lang="en-US" altLang="zh-CN" sz="1000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 rot="0">
                <a:off x="8715" y="6231"/>
                <a:ext cx="3112" cy="1332"/>
                <a:chOff x="4523" y="5214"/>
                <a:chExt cx="4268" cy="1763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>
                  <a:off x="4523" y="5231"/>
                  <a:ext cx="571" cy="17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ym typeface="+mn-ea"/>
                    </a:rPr>
                    <a:t>项目组</a:t>
                  </a:r>
                  <a:r>
                    <a:rPr lang="en-US" sz="1000">
                      <a:sym typeface="+mn-ea"/>
                    </a:rPr>
                    <a:t>3</a:t>
                  </a:r>
                  <a:endParaRPr lang="en-US" sz="1000"/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5094" y="5214"/>
                  <a:ext cx="3697" cy="17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sz="1000">
                      <a:sym typeface="+mn-ea"/>
                    </a:rPr>
                    <a:t>柜数量：</a:t>
                  </a:r>
                  <a:r>
                    <a:rPr lang="en-US" altLang="zh-CN" sz="1000">
                      <a:sym typeface="+mn-ea"/>
                    </a:rPr>
                    <a:t>*</a:t>
                  </a:r>
                  <a:r>
                    <a:rPr lang="zh-CN" altLang="en-US" sz="1000">
                      <a:sym typeface="+mn-ea"/>
                    </a:rPr>
                    <a:t>个</a:t>
                  </a:r>
                  <a:endParaRPr lang="zh-CN" altLang="en-US" sz="1000"/>
                </a:p>
                <a:p>
                  <a:pPr algn="ctr"/>
                  <a:r>
                    <a:rPr lang="zh-CN" altLang="en-US" sz="1000">
                      <a:sym typeface="+mn-ea"/>
                    </a:rPr>
                    <a:t>在线数量：</a:t>
                  </a:r>
                  <a:r>
                    <a:rPr lang="en-US" altLang="zh-CN" sz="1000">
                      <a:sym typeface="+mn-ea"/>
                    </a:rPr>
                    <a:t>*</a:t>
                  </a:r>
                  <a:r>
                    <a:rPr lang="zh-CN" altLang="en-US" sz="1000">
                      <a:sym typeface="+mn-ea"/>
                    </a:rPr>
                    <a:t>个</a:t>
                  </a:r>
                  <a:endParaRPr lang="zh-CN" altLang="en-US" sz="1000"/>
                </a:p>
                <a:p>
                  <a:pPr algn="ctr"/>
                  <a:r>
                    <a:rPr lang="zh-CN" altLang="en-US" sz="1000">
                      <a:sym typeface="+mn-ea"/>
                    </a:rPr>
                    <a:t>当前告警数：</a:t>
                  </a:r>
                  <a:r>
                    <a:rPr lang="en-US" altLang="zh-CN" sz="1000">
                      <a:sym typeface="+mn-ea"/>
                    </a:rPr>
                    <a:t>*</a:t>
                  </a:r>
                  <a:r>
                    <a:rPr lang="zh-CN" altLang="en-US" sz="1000">
                      <a:sym typeface="+mn-ea"/>
                    </a:rPr>
                    <a:t>个</a:t>
                  </a:r>
                  <a:endParaRPr lang="en-US" altLang="zh-CN" sz="1000"/>
                </a:p>
              </p:txBody>
            </p:sp>
          </p:grpSp>
          <p:sp>
            <p:nvSpPr>
              <p:cNvPr id="47" name="椭圆 46"/>
              <p:cNvSpPr/>
              <p:nvPr/>
            </p:nvSpPr>
            <p:spPr>
              <a:xfrm>
                <a:off x="11677" y="7888"/>
                <a:ext cx="563" cy="5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+</a:t>
                </a:r>
                <a:endParaRPr lang="en-US" altLang="zh-CN" sz="1000"/>
              </a:p>
            </p:txBody>
          </p:sp>
        </p:grpSp>
        <p:sp>
          <p:nvSpPr>
            <p:cNvPr id="51" name="圆角矩形 50"/>
            <p:cNvSpPr/>
            <p:nvPr/>
          </p:nvSpPr>
          <p:spPr>
            <a:xfrm>
              <a:off x="5797" y="2976"/>
              <a:ext cx="569" cy="12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编辑</a:t>
              </a:r>
              <a:endParaRPr lang="zh-CN" altLang="en-US" sz="100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5796" y="4440"/>
              <a:ext cx="569" cy="12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编辑</a:t>
              </a:r>
              <a:endParaRPr lang="zh-CN" altLang="en-US" sz="100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5824" y="6068"/>
              <a:ext cx="569" cy="12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编辑</a:t>
              </a:r>
              <a:endParaRPr lang="zh-CN" altLang="en-US" sz="10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230485" y="1730375"/>
            <a:ext cx="1758950" cy="1644650"/>
            <a:chOff x="16111" y="2725"/>
            <a:chExt cx="2770" cy="2590"/>
          </a:xfrm>
        </p:grpSpPr>
        <p:sp>
          <p:nvSpPr>
            <p:cNvPr id="31" name="圆角矩形 30"/>
            <p:cNvSpPr/>
            <p:nvPr/>
          </p:nvSpPr>
          <p:spPr>
            <a:xfrm>
              <a:off x="16111" y="2725"/>
              <a:ext cx="2771" cy="25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6724" y="3044"/>
              <a:ext cx="1544" cy="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项目组名</a:t>
              </a:r>
              <a:endParaRPr lang="zh-CN" altLang="en-US" sz="10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6605" y="3480"/>
              <a:ext cx="2054" cy="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000"/>
                <a:t>项目组设备</a:t>
              </a:r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6605" y="3964"/>
              <a:ext cx="2054" cy="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000"/>
                <a:t>项目组设备</a:t>
              </a:r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6515" y="4876"/>
              <a:ext cx="792" cy="34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确认</a:t>
              </a:r>
              <a:endParaRPr lang="zh-CN" altLang="en-US" sz="100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17711" y="4876"/>
              <a:ext cx="792" cy="34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取消</a:t>
              </a:r>
              <a:endParaRPr lang="zh-CN" altLang="en-US" sz="100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316210" y="3645535"/>
            <a:ext cx="1758950" cy="1705610"/>
            <a:chOff x="16246" y="5741"/>
            <a:chExt cx="2770" cy="2686"/>
          </a:xfrm>
        </p:grpSpPr>
        <p:sp>
          <p:nvSpPr>
            <p:cNvPr id="13" name="圆角矩形 12"/>
            <p:cNvSpPr/>
            <p:nvPr/>
          </p:nvSpPr>
          <p:spPr>
            <a:xfrm>
              <a:off x="16246" y="5741"/>
              <a:ext cx="2771" cy="26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859" y="6152"/>
              <a:ext cx="1544" cy="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设备</a:t>
              </a:r>
              <a:r>
                <a:rPr lang="en-US" altLang="zh-CN" sz="1000"/>
                <a:t>ID</a:t>
              </a:r>
              <a:endParaRPr lang="en-US" altLang="zh-CN" sz="10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860" y="6468"/>
              <a:ext cx="1544" cy="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云</a:t>
              </a:r>
              <a:r>
                <a:rPr lang="en-US" altLang="zh-CN" sz="1000"/>
                <a:t>ID</a:t>
              </a:r>
              <a:endParaRPr lang="en-US" altLang="zh-CN" sz="10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860" y="6859"/>
              <a:ext cx="1544" cy="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000"/>
                <a:t>设备别名</a:t>
              </a:r>
              <a:endParaRPr lang="zh-CN" sz="10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6828" y="7183"/>
              <a:ext cx="2054" cy="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000"/>
                <a:t>设备放置地址</a:t>
              </a:r>
              <a:endParaRPr lang="zh-CN" sz="100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6671" y="8008"/>
              <a:ext cx="792" cy="34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确认</a:t>
              </a:r>
              <a:endParaRPr lang="zh-CN" altLang="en-US" sz="100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7867" y="8008"/>
              <a:ext cx="792" cy="34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取消</a:t>
              </a:r>
              <a:endParaRPr lang="zh-CN" altLang="en-US" sz="100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157470" y="1972945"/>
            <a:ext cx="2603500" cy="4817110"/>
            <a:chOff x="8122" y="1607"/>
            <a:chExt cx="4100" cy="7586"/>
          </a:xfrm>
        </p:grpSpPr>
        <p:sp>
          <p:nvSpPr>
            <p:cNvPr id="7" name="圆角矩形 6"/>
            <p:cNvSpPr/>
            <p:nvPr/>
          </p:nvSpPr>
          <p:spPr>
            <a:xfrm>
              <a:off x="8122" y="1607"/>
              <a:ext cx="4101" cy="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091" y="1736"/>
              <a:ext cx="2342" cy="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金峰管理平台</a:t>
              </a:r>
              <a:endParaRPr lang="zh-CN" altLang="en-US" sz="10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514" y="8575"/>
              <a:ext cx="923" cy="3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首页</a:t>
              </a:r>
              <a:endParaRPr lang="zh-CN" altLang="en-US" sz="10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616" y="8575"/>
              <a:ext cx="1114" cy="39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设备</a:t>
              </a:r>
              <a:endParaRPr lang="zh-CN" altLang="en-US" sz="10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926" y="8575"/>
              <a:ext cx="1114" cy="3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我的</a:t>
              </a:r>
              <a:endParaRPr lang="zh-CN" altLang="en-US" sz="1000"/>
            </a:p>
          </p:txBody>
        </p:sp>
        <p:grpSp>
          <p:nvGrpSpPr>
            <p:cNvPr id="16" name="组合 15"/>
            <p:cNvGrpSpPr/>
            <p:nvPr/>
          </p:nvGrpSpPr>
          <p:grpSpPr>
            <a:xfrm rot="0">
              <a:off x="8514" y="2903"/>
              <a:ext cx="2962" cy="1319"/>
              <a:chOff x="4523" y="3153"/>
              <a:chExt cx="4663" cy="1746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4523" y="3153"/>
                <a:ext cx="571" cy="17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设备名称</a:t>
                </a:r>
                <a:endParaRPr lang="zh-CN" altLang="en-US" sz="100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5094" y="3153"/>
                <a:ext cx="4093" cy="17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总电能</a:t>
                </a:r>
                <a:endParaRPr lang="zh-CN" altLang="en-US" sz="1000"/>
              </a:p>
              <a:p>
                <a:pPr algn="ctr"/>
                <a:r>
                  <a:rPr lang="zh-CN" altLang="en-US" sz="1000"/>
                  <a:t>各线路状态、电流，告警数</a:t>
                </a:r>
                <a:endParaRPr lang="en-US" altLang="zh-CN" sz="10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rot="0">
              <a:off x="8472" y="4391"/>
              <a:ext cx="3005" cy="1332"/>
              <a:chOff x="4523" y="5214"/>
              <a:chExt cx="4663" cy="1763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4523" y="5231"/>
                <a:ext cx="571" cy="17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**</a:t>
                </a:r>
                <a:r>
                  <a:rPr lang="zh-CN" altLang="en-US" sz="1000"/>
                  <a:t>柜</a:t>
                </a:r>
                <a:endParaRPr lang="zh-CN" altLang="en-US" sz="1000"/>
              </a:p>
            </p:txBody>
          </p:sp>
          <p:sp>
            <p:nvSpPr>
              <p:cNvPr id="3" name="圆角矩形 2"/>
              <p:cNvSpPr/>
              <p:nvPr/>
            </p:nvSpPr>
            <p:spPr>
              <a:xfrm>
                <a:off x="5094" y="5214"/>
                <a:ext cx="4093" cy="17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ym typeface="+mn-ea"/>
                  </a:rPr>
                  <a:t>总电能</a:t>
                </a:r>
                <a:endParaRPr lang="zh-CN" altLang="en-US" sz="1000"/>
              </a:p>
              <a:p>
                <a:pPr algn="ctr"/>
                <a:r>
                  <a:rPr lang="zh-CN" altLang="en-US" sz="1000">
                    <a:sym typeface="+mn-ea"/>
                  </a:rPr>
                  <a:t>各线路状态、电流，告警数</a:t>
                </a:r>
                <a:endParaRPr lang="en-US" altLang="zh-CN" sz="1000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 rot="0">
              <a:off x="8515" y="6031"/>
              <a:ext cx="2962" cy="1332"/>
              <a:chOff x="4523" y="5214"/>
              <a:chExt cx="4663" cy="1763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4523" y="5231"/>
                <a:ext cx="571" cy="17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**</a:t>
                </a:r>
                <a:r>
                  <a:rPr lang="zh-CN" altLang="en-US" sz="1000"/>
                  <a:t>柜</a:t>
                </a:r>
                <a:endParaRPr lang="zh-CN" altLang="en-US" sz="100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5094" y="5214"/>
                <a:ext cx="4093" cy="17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ym typeface="+mn-ea"/>
                  </a:rPr>
                  <a:t>总电能</a:t>
                </a:r>
                <a:endParaRPr lang="zh-CN" altLang="en-US" sz="1000"/>
              </a:p>
              <a:p>
                <a:pPr algn="ctr"/>
                <a:r>
                  <a:rPr lang="zh-CN" altLang="en-US" sz="1000">
                    <a:sym typeface="+mn-ea"/>
                  </a:rPr>
                  <a:t>各线路状态、电流，告警数</a:t>
                </a:r>
                <a:endParaRPr lang="en-US" altLang="zh-CN" sz="100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1477" y="7688"/>
              <a:ext cx="563" cy="5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+</a:t>
              </a:r>
              <a:endParaRPr lang="en-US" altLang="zh-CN" sz="100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9214" y="2491"/>
              <a:ext cx="2219" cy="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项目组</a:t>
              </a:r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1478" y="2975"/>
              <a:ext cx="569" cy="12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编辑</a:t>
              </a:r>
              <a:endParaRPr lang="zh-CN" altLang="en-US" sz="10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11478" y="4404"/>
              <a:ext cx="569" cy="12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编辑</a:t>
              </a:r>
              <a:endParaRPr lang="zh-CN" altLang="en-US" sz="10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1471" y="6032"/>
              <a:ext cx="569" cy="12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编辑</a:t>
              </a:r>
              <a:endParaRPr lang="zh-CN" altLang="en-US" sz="1000"/>
            </a:p>
          </p:txBody>
        </p:sp>
      </p:grpSp>
      <p:cxnSp>
        <p:nvCxnSpPr>
          <p:cNvPr id="49" name="直接箭头连接符 48"/>
          <p:cNvCxnSpPr>
            <a:endCxn id="64" idx="2"/>
          </p:cNvCxnSpPr>
          <p:nvPr/>
        </p:nvCxnSpPr>
        <p:spPr>
          <a:xfrm flipV="1">
            <a:off x="3434715" y="1854200"/>
            <a:ext cx="1110615" cy="9893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552565" y="4725670"/>
            <a:ext cx="1637665" cy="2749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3587115" y="209550"/>
            <a:ext cx="1915160" cy="1644650"/>
            <a:chOff x="5649" y="330"/>
            <a:chExt cx="3016" cy="2590"/>
          </a:xfrm>
        </p:grpSpPr>
        <p:grpSp>
          <p:nvGrpSpPr>
            <p:cNvPr id="63" name="组合 62"/>
            <p:cNvGrpSpPr/>
            <p:nvPr/>
          </p:nvGrpSpPr>
          <p:grpSpPr>
            <a:xfrm>
              <a:off x="5649" y="330"/>
              <a:ext cx="3017" cy="2590"/>
              <a:chOff x="16251" y="2725"/>
              <a:chExt cx="2771" cy="2590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16251" y="2725"/>
                <a:ext cx="2771" cy="25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6724" y="3044"/>
                <a:ext cx="1544" cy="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项目组名</a:t>
                </a:r>
                <a:endParaRPr lang="zh-CN" altLang="en-US" sz="100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6605" y="3480"/>
                <a:ext cx="2054" cy="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sz="1000"/>
                  <a:t>项目组设备</a:t>
                </a:r>
                <a:r>
                  <a:rPr lang="en-US" altLang="zh-CN" sz="1000"/>
                  <a:t>1</a:t>
                </a:r>
                <a:endParaRPr lang="en-US" altLang="zh-CN" sz="100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6605" y="3964"/>
                <a:ext cx="2054" cy="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sz="1000"/>
                  <a:t>项目组设备</a:t>
                </a:r>
                <a:r>
                  <a:rPr lang="en-US" altLang="zh-CN" sz="1000"/>
                  <a:t>2</a:t>
                </a:r>
                <a:endParaRPr lang="en-US" altLang="zh-CN" sz="1000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16425" y="4876"/>
                <a:ext cx="792" cy="34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确认</a:t>
                </a:r>
                <a:endParaRPr lang="zh-CN" altLang="en-US" sz="1000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17264" y="4876"/>
                <a:ext cx="792" cy="34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解散</a:t>
                </a:r>
                <a:endParaRPr lang="zh-CN" altLang="en-US" sz="1000"/>
              </a:p>
            </p:txBody>
          </p:sp>
        </p:grpSp>
        <p:sp>
          <p:nvSpPr>
            <p:cNvPr id="73" name="圆角矩形 72"/>
            <p:cNvSpPr/>
            <p:nvPr/>
          </p:nvSpPr>
          <p:spPr>
            <a:xfrm>
              <a:off x="7723" y="2481"/>
              <a:ext cx="792" cy="34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取消</a:t>
              </a:r>
              <a:endParaRPr lang="zh-CN" altLang="en-US" sz="1000"/>
            </a:p>
          </p:txBody>
        </p:sp>
      </p:grpSp>
      <p:cxnSp>
        <p:nvCxnSpPr>
          <p:cNvPr id="82" name="直接箭头连接符 81"/>
          <p:cNvCxnSpPr/>
          <p:nvPr/>
        </p:nvCxnSpPr>
        <p:spPr>
          <a:xfrm flipV="1">
            <a:off x="7421880" y="1934845"/>
            <a:ext cx="1513840" cy="1136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7940040" y="207645"/>
            <a:ext cx="2355850" cy="1705610"/>
            <a:chOff x="12504" y="327"/>
            <a:chExt cx="3710" cy="2686"/>
          </a:xfrm>
        </p:grpSpPr>
        <p:grpSp>
          <p:nvGrpSpPr>
            <p:cNvPr id="74" name="组合 73"/>
            <p:cNvGrpSpPr/>
            <p:nvPr/>
          </p:nvGrpSpPr>
          <p:grpSpPr>
            <a:xfrm>
              <a:off x="12504" y="327"/>
              <a:ext cx="3711" cy="2686"/>
              <a:chOff x="16246" y="5741"/>
              <a:chExt cx="2771" cy="2686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16246" y="5741"/>
                <a:ext cx="2771" cy="26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6859" y="6152"/>
                <a:ext cx="1544" cy="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设备</a:t>
                </a:r>
                <a:r>
                  <a:rPr lang="en-US" altLang="zh-CN" sz="1000"/>
                  <a:t>ID</a:t>
                </a:r>
                <a:endParaRPr lang="en-US" altLang="zh-CN" sz="100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6860" y="6468"/>
                <a:ext cx="1544" cy="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云</a:t>
                </a:r>
                <a:r>
                  <a:rPr lang="en-US" altLang="zh-CN" sz="1000"/>
                  <a:t>ID</a:t>
                </a:r>
                <a:endParaRPr lang="en-US" altLang="zh-CN" sz="100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6860" y="6859"/>
                <a:ext cx="1544" cy="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sz="1000"/>
                  <a:t>设备别名</a:t>
                </a:r>
                <a:endParaRPr lang="zh-CN" sz="100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6828" y="7183"/>
                <a:ext cx="2054" cy="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sz="1000"/>
                  <a:t>设备放置地址</a:t>
                </a:r>
                <a:endParaRPr lang="zh-CN" sz="1000"/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16525" y="8008"/>
                <a:ext cx="703" cy="34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确认</a:t>
                </a:r>
                <a:endParaRPr lang="zh-CN" altLang="en-US" sz="1000"/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18137" y="8008"/>
                <a:ext cx="665" cy="34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/>
                  <a:t>取消</a:t>
                </a:r>
                <a:endParaRPr lang="zh-CN" altLang="en-US" sz="1000"/>
              </a:p>
            </p:txBody>
          </p:sp>
        </p:grpSp>
        <p:sp>
          <p:nvSpPr>
            <p:cNvPr id="83" name="圆角矩形 82"/>
            <p:cNvSpPr/>
            <p:nvPr/>
          </p:nvSpPr>
          <p:spPr>
            <a:xfrm>
              <a:off x="14002" y="2594"/>
              <a:ext cx="867" cy="34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删除</a:t>
              </a:r>
              <a:endParaRPr lang="zh-CN" altLang="en-US" sz="1000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283" y="2121"/>
              <a:ext cx="2751" cy="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000"/>
                <a:t>设备所属项目组</a:t>
              </a:r>
              <a:endParaRPr lang="zh-CN" sz="10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30175" y="417830"/>
            <a:ext cx="3570605" cy="637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74090" y="526415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**</a:t>
            </a:r>
            <a:r>
              <a:rPr lang="zh-CN" altLang="en-US" sz="2000"/>
              <a:t>柜详情</a:t>
            </a:r>
            <a:endParaRPr lang="zh-CN" altLang="en-US" sz="2000"/>
          </a:p>
        </p:txBody>
      </p:sp>
      <p:sp>
        <p:nvSpPr>
          <p:cNvPr id="10" name="圆角矩形 9"/>
          <p:cNvSpPr/>
          <p:nvPr/>
        </p:nvSpPr>
        <p:spPr>
          <a:xfrm>
            <a:off x="471805" y="6273800"/>
            <a:ext cx="803910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首页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430655" y="6273800"/>
            <a:ext cx="969645" cy="3327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设备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2571750" y="6273800"/>
            <a:ext cx="969645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我的</a:t>
            </a:r>
            <a:endParaRPr lang="zh-CN" altLang="en-US" sz="1400"/>
          </a:p>
        </p:txBody>
      </p:sp>
      <p:grpSp>
        <p:nvGrpSpPr>
          <p:cNvPr id="13" name="组合 12"/>
          <p:cNvGrpSpPr/>
          <p:nvPr/>
        </p:nvGrpSpPr>
        <p:grpSpPr>
          <a:xfrm>
            <a:off x="574675" y="1299210"/>
            <a:ext cx="2837815" cy="4613910"/>
            <a:chOff x="4844" y="875"/>
            <a:chExt cx="6399" cy="9026"/>
          </a:xfrm>
        </p:grpSpPr>
        <p:grpSp>
          <p:nvGrpSpPr>
            <p:cNvPr id="507" name="组合 506"/>
            <p:cNvGrpSpPr/>
            <p:nvPr/>
          </p:nvGrpSpPr>
          <p:grpSpPr>
            <a:xfrm>
              <a:off x="4844" y="875"/>
              <a:ext cx="2130" cy="9026"/>
              <a:chOff x="7831" y="1380"/>
              <a:chExt cx="2130" cy="9026"/>
            </a:xfrm>
          </p:grpSpPr>
          <p:grpSp>
            <p:nvGrpSpPr>
              <p:cNvPr id="397" name="组合 396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108" name="圆角矩形 107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177" name="组合 176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64" name="圆角矩形 63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72" name="椭圆 7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75" name="椭圆 7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176" name="组合 17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168" name="椭圆 16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椭圆 16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0" name="椭圆 16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椭圆 17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文本框 17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73" name="文本框 17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74" name="文本框 17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175" name="文本框 17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216" name="组合 215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217" name="圆角矩形 216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218" name="椭圆 217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文本框 218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220" name="椭圆 219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" name="文本框 220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222" name="椭圆 22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文本框 22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224" name="椭圆 223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文本框 224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226" name="组合 22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227" name="椭圆 226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椭圆 227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椭圆 228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椭圆 229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文本框 230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32" name="文本框 231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33" name="文本框 232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34" name="文本框 233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383" name="直接连接符 382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接连接符 383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接连接符 384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接连接符 385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1" name="组合 390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2" name="组合 391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直接连接符 393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6" name="圆角矩形 505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8" name="组合 507"/>
            <p:cNvGrpSpPr/>
            <p:nvPr/>
          </p:nvGrpSpPr>
          <p:grpSpPr>
            <a:xfrm>
              <a:off x="6956" y="875"/>
              <a:ext cx="2130" cy="9026"/>
              <a:chOff x="7831" y="1380"/>
              <a:chExt cx="2130" cy="9026"/>
            </a:xfrm>
          </p:grpSpPr>
          <p:grpSp>
            <p:nvGrpSpPr>
              <p:cNvPr id="509" name="组合 508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510" name="圆角矩形 509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511" name="组合 510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512" name="圆角矩形 51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513" name="椭圆 51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4" name="文本框 51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15" name="椭圆 51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6" name="文本框 51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517" name="椭圆 51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8" name="文本框 517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519" name="椭圆 518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0" name="文本框 519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521" name="组合 520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522" name="椭圆 521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3" name="椭圆 522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椭圆 523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椭圆 524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文本框 525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27" name="文本框 526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28" name="文本框 527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29" name="文本框 528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530" name="组合 529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531" name="圆角矩形 530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532" name="椭圆 531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3" name="文本框 532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34" name="椭圆 533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5" name="文本框 534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536" name="椭圆 535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7" name="文本框 536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538" name="椭圆 537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9" name="文本框 538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540" name="组合 539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541" name="椭圆 540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2" name="椭圆 541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3" name="椭圆 542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4" name="椭圆 543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5" name="文本框 544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46" name="文本框 545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47" name="文本框 546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48" name="文本框 547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549" name="直接连接符 548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直接连接符 549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直接连接符 550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直接连接符 551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3" name="组合 552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554" name="直接连接符 553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直接连接符 554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8" name="组合 557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63" name="圆角矩形 562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4" name="组合 563"/>
            <p:cNvGrpSpPr/>
            <p:nvPr/>
          </p:nvGrpSpPr>
          <p:grpSpPr>
            <a:xfrm>
              <a:off x="9113" y="875"/>
              <a:ext cx="2130" cy="9026"/>
              <a:chOff x="7831" y="1380"/>
              <a:chExt cx="2130" cy="9026"/>
            </a:xfrm>
          </p:grpSpPr>
          <p:grpSp>
            <p:nvGrpSpPr>
              <p:cNvPr id="565" name="组合 564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566" name="圆角矩形 565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567" name="组合 566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568" name="圆角矩形 567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569" name="椭圆 568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0" name="文本框 569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71" name="椭圆 570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2" name="文本框 571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573" name="椭圆 572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4" name="文本框 573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575" name="椭圆 57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6" name="文本框 57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577" name="组合 576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578" name="椭圆 57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9" name="椭圆 57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0" name="椭圆 57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1" name="椭圆 58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2" name="文本框 58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83" name="文本框 58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84" name="文本框 58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585" name="文本框 58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586" name="组合 585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587" name="圆角矩形 586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588" name="椭圆 587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9" name="文本框 588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90" name="椭圆 589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1" name="文本框 590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592" name="椭圆 59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3" name="文本框 59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594" name="椭圆 593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5" name="文本框 594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596" name="组合 59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597" name="椭圆 596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8" name="椭圆 597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椭圆 598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椭圆 599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1" name="文本框 600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602" name="文本框 601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603" name="文本框 602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604" name="文本框 603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605" name="直接连接符 604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直接连接符 605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直接连接符 606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直接连接符 607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9" name="组合 608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4" name="组合 613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9" name="圆角矩形 618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3056890"/>
            <a:ext cx="457200" cy="457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0845" y="3056890"/>
            <a:ext cx="457200" cy="457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4620" y="3057525"/>
            <a:ext cx="457200" cy="4572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4678045"/>
            <a:ext cx="457200" cy="4572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385" y="4678045"/>
            <a:ext cx="457200" cy="4572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4620" y="4678045"/>
            <a:ext cx="457200" cy="457200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2607945" y="1393190"/>
            <a:ext cx="533400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电流表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1651000" y="1393190"/>
            <a:ext cx="533400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电流表</a:t>
            </a:r>
            <a:endParaRPr lang="zh-CN" altLang="en-US" sz="1200"/>
          </a:p>
        </p:txBody>
      </p:sp>
      <p:sp>
        <p:nvSpPr>
          <p:cNvPr id="34" name="圆角矩形 33"/>
          <p:cNvSpPr/>
          <p:nvPr/>
        </p:nvSpPr>
        <p:spPr>
          <a:xfrm>
            <a:off x="740410" y="1393190"/>
            <a:ext cx="533400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电流表</a:t>
            </a:r>
            <a:endParaRPr lang="zh-CN" altLang="en-US" sz="1200"/>
          </a:p>
        </p:txBody>
      </p:sp>
      <p:grpSp>
        <p:nvGrpSpPr>
          <p:cNvPr id="244" name="组合 243"/>
          <p:cNvGrpSpPr/>
          <p:nvPr/>
        </p:nvGrpSpPr>
        <p:grpSpPr>
          <a:xfrm>
            <a:off x="4277995" y="417830"/>
            <a:ext cx="3569970" cy="6375400"/>
            <a:chOff x="11024" y="636"/>
            <a:chExt cx="5622" cy="10040"/>
          </a:xfrm>
        </p:grpSpPr>
        <p:sp>
          <p:nvSpPr>
            <p:cNvPr id="5" name="圆角矩形 4"/>
            <p:cNvSpPr/>
            <p:nvPr/>
          </p:nvSpPr>
          <p:spPr>
            <a:xfrm>
              <a:off x="11024" y="636"/>
              <a:ext cx="5623" cy="10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230" y="806"/>
              <a:ext cx="3211" cy="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**</a:t>
              </a:r>
              <a:r>
                <a:rPr lang="zh-CN" altLang="en-US" sz="2000"/>
                <a:t>柜详情</a:t>
              </a:r>
              <a:endParaRPr lang="zh-CN" altLang="en-US" sz="20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439" y="9857"/>
              <a:ext cx="1266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首页</a:t>
              </a:r>
              <a:endParaRPr lang="zh-CN" altLang="en-US" sz="14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2949" y="9857"/>
              <a:ext cx="1527" cy="5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设备</a:t>
              </a:r>
              <a:endParaRPr lang="zh-CN" altLang="en-US" sz="14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4746" y="9857"/>
              <a:ext cx="1527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我的</a:t>
              </a:r>
              <a:endParaRPr lang="zh-CN" altLang="en-US" sz="1400"/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1104147" y="2412365"/>
            <a:ext cx="3183255" cy="687070"/>
            <a:chOff x="4744" y="3304"/>
            <a:chExt cx="6768" cy="1082"/>
          </a:xfrm>
        </p:grpSpPr>
        <p:cxnSp>
          <p:nvCxnSpPr>
            <p:cNvPr id="2" name="直接箭头连接符 1"/>
            <p:cNvCxnSpPr>
              <a:stCxn id="233" idx="2"/>
            </p:cNvCxnSpPr>
            <p:nvPr/>
          </p:nvCxnSpPr>
          <p:spPr>
            <a:xfrm>
              <a:off x="4744" y="3431"/>
              <a:ext cx="6768" cy="95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>
              <a:off x="6124" y="3304"/>
              <a:ext cx="5336" cy="92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7808" y="3392"/>
              <a:ext cx="3621" cy="66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5" name="左箭头 244"/>
          <p:cNvSpPr/>
          <p:nvPr/>
        </p:nvSpPr>
        <p:spPr>
          <a:xfrm>
            <a:off x="4544695" y="924560"/>
            <a:ext cx="227330" cy="7556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0" name="组合 249"/>
          <p:cNvGrpSpPr/>
          <p:nvPr/>
        </p:nvGrpSpPr>
        <p:grpSpPr>
          <a:xfrm>
            <a:off x="4679950" y="1395095"/>
            <a:ext cx="2837815" cy="4613910"/>
            <a:chOff x="4844" y="875"/>
            <a:chExt cx="6399" cy="9026"/>
          </a:xfrm>
        </p:grpSpPr>
        <p:grpSp>
          <p:nvGrpSpPr>
            <p:cNvPr id="251" name="组合 250"/>
            <p:cNvGrpSpPr/>
            <p:nvPr/>
          </p:nvGrpSpPr>
          <p:grpSpPr>
            <a:xfrm>
              <a:off x="4844" y="875"/>
              <a:ext cx="2130" cy="9026"/>
              <a:chOff x="7831" y="1380"/>
              <a:chExt cx="2130" cy="9026"/>
            </a:xfrm>
          </p:grpSpPr>
          <p:grpSp>
            <p:nvGrpSpPr>
              <p:cNvPr id="252" name="组合 251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253" name="圆角矩形 252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254" name="组合 253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255" name="圆角矩形 254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256" name="椭圆 255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7" name="文本框 256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258" name="椭圆 257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文本框 258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260" name="椭圆 259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1" name="文本框 260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262" name="椭圆 261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3" name="文本框 262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264" name="组合 263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265" name="椭圆 264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椭圆 265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" name="椭圆 266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椭圆 267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71" name="文本框 270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72" name="文本框 271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273" name="组合 272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274" name="圆角矩形 273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275" name="椭圆 274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6" name="文本框 275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277" name="椭圆 276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8" name="文本框 277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279" name="椭圆 278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281" name="椭圆 280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2" name="文本框 281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283" name="组合 282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284" name="椭圆 283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椭圆 284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椭圆 285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椭圆 286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文本框 287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89" name="文本框 288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90" name="文本框 289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291" name="文本框 290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292" name="直接连接符 291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连接符 292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接连接符 293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接连接符 294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6" name="组合 295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297" name="直接连接符 296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1" name="组合 300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302" name="直接连接符 301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直接连接符 303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直接连接符 304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6" name="圆角矩形 305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7" name="组合 306"/>
            <p:cNvGrpSpPr/>
            <p:nvPr/>
          </p:nvGrpSpPr>
          <p:grpSpPr>
            <a:xfrm>
              <a:off x="6956" y="875"/>
              <a:ext cx="2130" cy="9026"/>
              <a:chOff x="7831" y="1380"/>
              <a:chExt cx="2130" cy="9026"/>
            </a:xfrm>
          </p:grpSpPr>
          <p:grpSp>
            <p:nvGrpSpPr>
              <p:cNvPr id="308" name="组合 307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309" name="圆角矩形 308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310" name="组合 309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311" name="圆角矩形 310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312" name="椭圆 311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3" name="文本框 312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314" name="椭圆 313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5" name="文本框 314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316" name="椭圆 315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7" name="文本框 316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318" name="椭圆 317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9" name="文本框 318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320" name="组合 319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321" name="椭圆 320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" name="椭圆 321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" name="椭圆 322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" name="椭圆 323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文本框 324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326" name="文本框 325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327" name="文本框 326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328" name="文本框 327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329" name="组合 328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330" name="圆角矩形 329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331" name="椭圆 330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2" name="文本框 331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333" name="椭圆 332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4" name="文本框 333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335" name="椭圆 334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6" name="文本框 335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337" name="椭圆 336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8" name="文本框 337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339" name="组合 338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340" name="椭圆 339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1" name="椭圆 340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2" name="椭圆 341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3" name="椭圆 342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文本框 343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345" name="文本框 344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346" name="文本框 345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347" name="文本框 346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348" name="直接连接符 347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接连接符 348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349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接连接符 350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2" name="组合 351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353" name="直接连接符 352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直接连接符 353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直接连接符 354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直接连接符 355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7" name="组合 356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358" name="直接连接符 357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358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直接连接符 360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2" name="圆角矩形 361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9113" y="875"/>
              <a:ext cx="2130" cy="9026"/>
              <a:chOff x="7831" y="1380"/>
              <a:chExt cx="2130" cy="9026"/>
            </a:xfrm>
          </p:grpSpPr>
          <p:grpSp>
            <p:nvGrpSpPr>
              <p:cNvPr id="364" name="组合 363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365" name="圆角矩形 364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366" name="组合 365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367" name="圆角矩形 366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368" name="椭圆 367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9" name="文本框 368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370" name="椭圆 369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1" name="文本框 370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372" name="椭圆 37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3" name="文本框 37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374" name="椭圆 373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5" name="文本框 374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376" name="组合 37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377" name="椭圆 376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8" name="椭圆 377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9" name="椭圆 378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0" name="椭圆 379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1" name="文本框 380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382" name="文本框 381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398" name="文本框 397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399" name="文本框 398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400" name="组合 399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401" name="圆角矩形 400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402" name="椭圆 401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3" name="文本框 402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404" name="椭圆 403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406" name="椭圆 405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408" name="椭圆 407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410" name="组合 409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411" name="椭圆 410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椭圆 411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3" name="椭圆 412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4" name="椭圆 413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文本框 414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416" name="文本框 415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417" name="文本框 416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418" name="文本框 417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419" name="直接连接符 418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直接连接符 419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直接连接符 420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直接连接符 421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3" name="组合 422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424" name="直接连接符 423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接连接符 424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接连接符 425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接连接符 426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组合 427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429" name="直接连接符 428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接连接符 429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直接连接符 430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33" name="圆角矩形 432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9" name="组合 248"/>
          <p:cNvGrpSpPr/>
          <p:nvPr/>
        </p:nvGrpSpPr>
        <p:grpSpPr>
          <a:xfrm>
            <a:off x="4772049" y="2483297"/>
            <a:ext cx="2796540" cy="2006600"/>
            <a:chOff x="4893" y="2579"/>
            <a:chExt cx="4403" cy="2348"/>
          </a:xfrm>
        </p:grpSpPr>
        <p:sp>
          <p:nvSpPr>
            <p:cNvPr id="246" name="圆角矩形 245"/>
            <p:cNvSpPr/>
            <p:nvPr/>
          </p:nvSpPr>
          <p:spPr>
            <a:xfrm>
              <a:off x="4893" y="2579"/>
              <a:ext cx="4403" cy="2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修改信息及操作需要获得权限</a:t>
              </a:r>
              <a:r>
                <a:rPr lang="en-US" altLang="zh-CN" sz="1400"/>
                <a:t>,</a:t>
              </a:r>
              <a:r>
                <a:rPr lang="zh-CN" altLang="en-US" sz="1400"/>
                <a:t>请点击申请</a:t>
              </a:r>
              <a:r>
                <a:rPr lang="en-US" altLang="zh-CN" sz="1400"/>
                <a:t>,</a:t>
              </a:r>
              <a:r>
                <a:rPr lang="zh-CN" altLang="en-US" sz="1400"/>
                <a:t>或</a:t>
              </a:r>
              <a:r>
                <a:rPr lang="zh-CN" altLang="en-US" sz="1400"/>
                <a:t>联系管理员</a:t>
              </a:r>
              <a:r>
                <a:rPr lang="en-US" altLang="zh-CN" sz="1400"/>
                <a:t>;</a:t>
              </a:r>
              <a:r>
                <a:rPr lang="zh-CN" altLang="en-US" sz="1400"/>
                <a:t>微信号</a:t>
              </a:r>
              <a:r>
                <a:rPr lang="en-US" altLang="zh-CN" sz="1400"/>
                <a:t>****</a:t>
              </a:r>
              <a:endParaRPr lang="zh-CN" altLang="en-US" sz="1400"/>
            </a:p>
            <a:p>
              <a:pPr algn="ctr"/>
              <a:r>
                <a:rPr lang="en-US" altLang="zh-CN" sz="1400"/>
                <a:t>[</a:t>
              </a:r>
              <a:r>
                <a:rPr lang="zh-CN" altLang="en-US" sz="1400"/>
                <a:t>备注说明</a:t>
              </a:r>
              <a:r>
                <a:rPr lang="en-US" altLang="zh-CN" sz="1400"/>
                <a:t>,</a:t>
              </a:r>
              <a:r>
                <a:rPr lang="zh-CN" altLang="en-US" sz="1400"/>
                <a:t>申请人身份</a:t>
              </a:r>
              <a:r>
                <a:rPr lang="en-US" altLang="zh-CN" sz="1400"/>
                <a:t>,</a:t>
              </a:r>
              <a:r>
                <a:rPr lang="zh-CN" altLang="en-US" sz="1400"/>
                <a:t>理由</a:t>
              </a:r>
              <a:r>
                <a:rPr lang="en-US" altLang="zh-CN" sz="1400"/>
                <a:t>]</a:t>
              </a:r>
              <a:endParaRPr lang="en-US" altLang="zh-CN" sz="1400"/>
            </a:p>
          </p:txBody>
        </p:sp>
        <p:sp>
          <p:nvSpPr>
            <p:cNvPr id="247" name="圆角矩形 246"/>
            <p:cNvSpPr/>
            <p:nvPr/>
          </p:nvSpPr>
          <p:spPr>
            <a:xfrm>
              <a:off x="5468" y="4349"/>
              <a:ext cx="1081" cy="41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申请</a:t>
              </a:r>
              <a:endParaRPr lang="zh-CN" altLang="en-US" sz="1400"/>
            </a:p>
          </p:txBody>
        </p:sp>
        <p:sp>
          <p:nvSpPr>
            <p:cNvPr id="248" name="圆角矩形 247"/>
            <p:cNvSpPr/>
            <p:nvPr/>
          </p:nvSpPr>
          <p:spPr>
            <a:xfrm>
              <a:off x="7243" y="4349"/>
              <a:ext cx="1081" cy="41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取消</a:t>
              </a:r>
              <a:endParaRPr lang="zh-CN" altLang="en-US" sz="1400"/>
            </a:p>
          </p:txBody>
        </p:sp>
      </p:grpSp>
      <p:grpSp>
        <p:nvGrpSpPr>
          <p:cNvPr id="736" name="组合 735"/>
          <p:cNvGrpSpPr/>
          <p:nvPr/>
        </p:nvGrpSpPr>
        <p:grpSpPr>
          <a:xfrm>
            <a:off x="596265" y="970915"/>
            <a:ext cx="2634615" cy="327660"/>
            <a:chOff x="4801" y="1034"/>
            <a:chExt cx="4149" cy="516"/>
          </a:xfrm>
        </p:grpSpPr>
        <p:sp>
          <p:nvSpPr>
            <p:cNvPr id="733" name="圆角矩形 732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734" name="圆角矩形 733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735" name="圆角矩形 734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</p:grpSp>
      <p:grpSp>
        <p:nvGrpSpPr>
          <p:cNvPr id="737" name="组合 736"/>
          <p:cNvGrpSpPr/>
          <p:nvPr/>
        </p:nvGrpSpPr>
        <p:grpSpPr>
          <a:xfrm>
            <a:off x="4731385" y="1067435"/>
            <a:ext cx="2634615" cy="327660"/>
            <a:chOff x="4801" y="1034"/>
            <a:chExt cx="4149" cy="516"/>
          </a:xfrm>
        </p:grpSpPr>
        <p:sp>
          <p:nvSpPr>
            <p:cNvPr id="738" name="圆角矩形 737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739" name="圆角矩形 738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740" name="圆角矩形 739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</p:grpSp>
      <p:sp>
        <p:nvSpPr>
          <p:cNvPr id="745" name="八角星 744"/>
          <p:cNvSpPr/>
          <p:nvPr/>
        </p:nvSpPr>
        <p:spPr>
          <a:xfrm>
            <a:off x="7405370" y="835660"/>
            <a:ext cx="163195" cy="134620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55" name="组合 754"/>
          <p:cNvGrpSpPr/>
          <p:nvPr/>
        </p:nvGrpSpPr>
        <p:grpSpPr>
          <a:xfrm>
            <a:off x="8272145" y="525780"/>
            <a:ext cx="3569970" cy="6375400"/>
            <a:chOff x="11024" y="636"/>
            <a:chExt cx="5622" cy="10040"/>
          </a:xfrm>
        </p:grpSpPr>
        <p:sp>
          <p:nvSpPr>
            <p:cNvPr id="756" name="圆角矩形 755"/>
            <p:cNvSpPr/>
            <p:nvPr/>
          </p:nvSpPr>
          <p:spPr>
            <a:xfrm>
              <a:off x="11024" y="636"/>
              <a:ext cx="5623" cy="10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7" name="圆角矩形 756"/>
            <p:cNvSpPr/>
            <p:nvPr/>
          </p:nvSpPr>
          <p:spPr>
            <a:xfrm>
              <a:off x="12230" y="806"/>
              <a:ext cx="3211" cy="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**</a:t>
              </a:r>
              <a:r>
                <a:rPr lang="zh-CN" altLang="en-US" sz="2000"/>
                <a:t>柜详情</a:t>
              </a:r>
              <a:endParaRPr lang="zh-CN" altLang="en-US" sz="2000"/>
            </a:p>
          </p:txBody>
        </p:sp>
        <p:sp>
          <p:nvSpPr>
            <p:cNvPr id="758" name="圆角矩形 757"/>
            <p:cNvSpPr/>
            <p:nvPr/>
          </p:nvSpPr>
          <p:spPr>
            <a:xfrm>
              <a:off x="11439" y="9857"/>
              <a:ext cx="1266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首页</a:t>
              </a:r>
              <a:endParaRPr lang="zh-CN" altLang="en-US" sz="1400"/>
            </a:p>
          </p:txBody>
        </p:sp>
        <p:sp>
          <p:nvSpPr>
            <p:cNvPr id="759" name="圆角矩形 758"/>
            <p:cNvSpPr/>
            <p:nvPr/>
          </p:nvSpPr>
          <p:spPr>
            <a:xfrm>
              <a:off x="12949" y="9857"/>
              <a:ext cx="1527" cy="5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设备</a:t>
              </a:r>
              <a:endParaRPr lang="zh-CN" altLang="en-US" sz="1400"/>
            </a:p>
          </p:txBody>
        </p:sp>
        <p:sp>
          <p:nvSpPr>
            <p:cNvPr id="760" name="圆角矩形 759"/>
            <p:cNvSpPr/>
            <p:nvPr/>
          </p:nvSpPr>
          <p:spPr>
            <a:xfrm>
              <a:off x="14746" y="9857"/>
              <a:ext cx="1527" cy="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我的</a:t>
              </a:r>
              <a:endParaRPr lang="zh-CN" altLang="en-US" sz="1400"/>
            </a:p>
          </p:txBody>
        </p:sp>
      </p:grpSp>
      <p:sp>
        <p:nvSpPr>
          <p:cNvPr id="761" name="左箭头 760"/>
          <p:cNvSpPr/>
          <p:nvPr/>
        </p:nvSpPr>
        <p:spPr>
          <a:xfrm>
            <a:off x="8538845" y="1032510"/>
            <a:ext cx="227330" cy="7556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62" name="组合 761"/>
          <p:cNvGrpSpPr/>
          <p:nvPr/>
        </p:nvGrpSpPr>
        <p:grpSpPr>
          <a:xfrm>
            <a:off x="8674100" y="1503045"/>
            <a:ext cx="2837815" cy="4613910"/>
            <a:chOff x="4844" y="875"/>
            <a:chExt cx="6399" cy="9026"/>
          </a:xfrm>
        </p:grpSpPr>
        <p:grpSp>
          <p:nvGrpSpPr>
            <p:cNvPr id="763" name="组合 762"/>
            <p:cNvGrpSpPr/>
            <p:nvPr/>
          </p:nvGrpSpPr>
          <p:grpSpPr>
            <a:xfrm>
              <a:off x="4844" y="875"/>
              <a:ext cx="2130" cy="9026"/>
              <a:chOff x="7831" y="1380"/>
              <a:chExt cx="2130" cy="9026"/>
            </a:xfrm>
          </p:grpSpPr>
          <p:grpSp>
            <p:nvGrpSpPr>
              <p:cNvPr id="764" name="组合 763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765" name="圆角矩形 764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766" name="组合 765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767" name="圆角矩形 766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768" name="椭圆 767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9" name="文本框 768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770" name="椭圆 769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1" name="文本框 770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772" name="椭圆 771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3" name="文本框 772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774" name="椭圆 773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5" name="文本框 774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776" name="组合 775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777" name="椭圆 776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8" name="椭圆 777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9" name="椭圆 778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0" name="椭圆 779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1" name="文本框 780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782" name="文本框 781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783" name="文本框 782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784" name="文本框 783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785" name="组合 784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786" name="圆角矩形 785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1</a:t>
                    </a:r>
                    <a:endParaRPr lang="en-US" altLang="zh-CN" sz="1200"/>
                  </a:p>
                </p:txBody>
              </p:sp>
              <p:sp>
                <p:nvSpPr>
                  <p:cNvPr id="787" name="椭圆 786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8" name="文本框 787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789" name="椭圆 788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0" name="文本框 789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791" name="椭圆 790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2" name="文本框 791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793" name="椭圆 792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4" name="文本框 793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795" name="组合 794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796" name="椭圆 795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7" name="椭圆 796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8" name="椭圆 797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9" name="椭圆 798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0" name="文本框 799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01" name="文本框 800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02" name="文本框 801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03" name="文本框 802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804" name="直接连接符 803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直接连接符 804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6" name="直接连接符 805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直接连接符 806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08" name="组合 807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3" name="组合 812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18" name="圆角矩形 817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9" name="组合 818"/>
            <p:cNvGrpSpPr/>
            <p:nvPr/>
          </p:nvGrpSpPr>
          <p:grpSpPr>
            <a:xfrm>
              <a:off x="6956" y="875"/>
              <a:ext cx="2130" cy="9026"/>
              <a:chOff x="7831" y="1380"/>
              <a:chExt cx="2130" cy="9026"/>
            </a:xfrm>
          </p:grpSpPr>
          <p:grpSp>
            <p:nvGrpSpPr>
              <p:cNvPr id="820" name="组合 819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821" name="圆角矩形 820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822" name="组合 821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823" name="圆角矩形 822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824" name="椭圆 823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5" name="文本框 824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826" name="椭圆 825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7" name="文本框 826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828" name="椭圆 827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9" name="文本框 828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830" name="椭圆 829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1" name="文本框 830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832" name="组合 831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833" name="椭圆 832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4" name="椭圆 833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5" name="椭圆 834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6" name="椭圆 835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7" name="文本框 836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38" name="文本框 837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39" name="文本框 838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40" name="文本框 839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841" name="组合 840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842" name="圆角矩形 841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2</a:t>
                    </a:r>
                    <a:endParaRPr lang="en-US" altLang="zh-CN" sz="1200"/>
                  </a:p>
                </p:txBody>
              </p:sp>
              <p:sp>
                <p:nvSpPr>
                  <p:cNvPr id="843" name="椭圆 842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4" name="文本框 843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845" name="椭圆 844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6" name="文本框 845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847" name="椭圆 846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8" name="文本框 847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849" name="椭圆 848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0" name="文本框 849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851" name="组合 850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852" name="椭圆 851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3" name="椭圆 852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4" name="椭圆 853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5" name="椭圆 854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6" name="文本框 855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57" name="文本框 856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58" name="文本框 857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59" name="文本框 858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860" name="直接连接符 859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直接连接符 860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2" name="直接连接符 861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直接连接符 862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64" name="组合 863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8" name="直接连接符 867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868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871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872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74" name="圆角矩形 873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5" name="组合 874"/>
            <p:cNvGrpSpPr/>
            <p:nvPr/>
          </p:nvGrpSpPr>
          <p:grpSpPr>
            <a:xfrm>
              <a:off x="9113" y="875"/>
              <a:ext cx="2130" cy="9026"/>
              <a:chOff x="7831" y="1380"/>
              <a:chExt cx="2130" cy="9026"/>
            </a:xfrm>
          </p:grpSpPr>
          <p:grpSp>
            <p:nvGrpSpPr>
              <p:cNvPr id="876" name="组合 875"/>
              <p:cNvGrpSpPr/>
              <p:nvPr/>
            </p:nvGrpSpPr>
            <p:grpSpPr>
              <a:xfrm>
                <a:off x="7831" y="1380"/>
                <a:ext cx="2131" cy="9026"/>
                <a:chOff x="7831" y="1380"/>
                <a:chExt cx="2131" cy="9026"/>
              </a:xfrm>
            </p:grpSpPr>
            <p:sp>
              <p:nvSpPr>
                <p:cNvPr id="877" name="圆角矩形 876"/>
                <p:cNvSpPr/>
                <p:nvPr/>
              </p:nvSpPr>
              <p:spPr>
                <a:xfrm>
                  <a:off x="7872" y="9206"/>
                  <a:ext cx="2090" cy="1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负载</a:t>
                  </a:r>
                  <a:endParaRPr lang="zh-CN" altLang="en-US" sz="1200"/>
                </a:p>
              </p:txBody>
            </p:sp>
            <p:grpSp>
              <p:nvGrpSpPr>
                <p:cNvPr id="878" name="组合 877"/>
                <p:cNvGrpSpPr/>
                <p:nvPr/>
              </p:nvGrpSpPr>
              <p:grpSpPr>
                <a:xfrm>
                  <a:off x="7837" y="5983"/>
                  <a:ext cx="1950" cy="1748"/>
                  <a:chOff x="7942" y="5533"/>
                  <a:chExt cx="1950" cy="1748"/>
                </a:xfrm>
              </p:grpSpPr>
              <p:sp>
                <p:nvSpPr>
                  <p:cNvPr id="879" name="圆角矩形 878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主线路开关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880" name="椭圆 879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1" name="文本框 880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882" name="椭圆 881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3" name="文本框 882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884" name="椭圆 883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5" name="文本框 884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886" name="椭圆 885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7" name="文本框 886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888" name="组合 887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889" name="椭圆 888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0" name="椭圆 889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1" name="椭圆 890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2" name="椭圆 891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3" name="文本框 892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94" name="文本框 893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95" name="文本框 894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896" name="文本框 895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grpSp>
              <p:nvGrpSpPr>
                <p:cNvPr id="897" name="组合 896"/>
                <p:cNvGrpSpPr/>
                <p:nvPr/>
              </p:nvGrpSpPr>
              <p:grpSpPr>
                <a:xfrm>
                  <a:off x="7831" y="2845"/>
                  <a:ext cx="1950" cy="1748"/>
                  <a:chOff x="7942" y="5533"/>
                  <a:chExt cx="1950" cy="1748"/>
                </a:xfrm>
              </p:grpSpPr>
              <p:sp>
                <p:nvSpPr>
                  <p:cNvPr id="898" name="圆角矩形 897"/>
                  <p:cNvSpPr/>
                  <p:nvPr/>
                </p:nvSpPr>
                <p:spPr>
                  <a:xfrm>
                    <a:off x="7942" y="5533"/>
                    <a:ext cx="1950" cy="173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/>
                      <a:t>接触器</a:t>
                    </a:r>
                    <a:r>
                      <a:rPr lang="en-US" altLang="zh-CN" sz="1200"/>
                      <a:t>3</a:t>
                    </a:r>
                    <a:endParaRPr lang="en-US" altLang="zh-CN" sz="1200"/>
                  </a:p>
                </p:txBody>
              </p:sp>
              <p:sp>
                <p:nvSpPr>
                  <p:cNvPr id="899" name="椭圆 898"/>
                  <p:cNvSpPr/>
                  <p:nvPr/>
                </p:nvSpPr>
                <p:spPr>
                  <a:xfrm>
                    <a:off x="8324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0" name="文本框 899"/>
                  <p:cNvSpPr txBox="1"/>
                  <p:nvPr/>
                </p:nvSpPr>
                <p:spPr>
                  <a:xfrm>
                    <a:off x="8169" y="6788"/>
                    <a:ext cx="470" cy="4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901" name="椭圆 900"/>
                  <p:cNvSpPr/>
                  <p:nvPr/>
                </p:nvSpPr>
                <p:spPr>
                  <a:xfrm>
                    <a:off x="8688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2" name="文本框 901"/>
                  <p:cNvSpPr txBox="1"/>
                  <p:nvPr/>
                </p:nvSpPr>
                <p:spPr>
                  <a:xfrm>
                    <a:off x="8533" y="6791"/>
                    <a:ext cx="470" cy="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903" name="椭圆 902"/>
                  <p:cNvSpPr/>
                  <p:nvPr/>
                </p:nvSpPr>
                <p:spPr>
                  <a:xfrm>
                    <a:off x="9052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4" name="文本框 903"/>
                  <p:cNvSpPr txBox="1"/>
                  <p:nvPr/>
                </p:nvSpPr>
                <p:spPr>
                  <a:xfrm>
                    <a:off x="8897" y="6795"/>
                    <a:ext cx="470" cy="4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905" name="椭圆 904"/>
                  <p:cNvSpPr/>
                  <p:nvPr/>
                </p:nvSpPr>
                <p:spPr>
                  <a:xfrm>
                    <a:off x="9416" y="7080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6" name="文本框 905"/>
                  <p:cNvSpPr txBox="1"/>
                  <p:nvPr/>
                </p:nvSpPr>
                <p:spPr>
                  <a:xfrm>
                    <a:off x="9261" y="6798"/>
                    <a:ext cx="47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  <p:grpSp>
                <p:nvGrpSpPr>
                  <p:cNvPr id="907" name="组合 906"/>
                  <p:cNvGrpSpPr/>
                  <p:nvPr/>
                </p:nvGrpSpPr>
                <p:grpSpPr>
                  <a:xfrm>
                    <a:off x="8174" y="5609"/>
                    <a:ext cx="1562" cy="943"/>
                    <a:chOff x="8174" y="5894"/>
                    <a:chExt cx="1562" cy="943"/>
                  </a:xfrm>
                </p:grpSpPr>
                <p:sp>
                  <p:nvSpPr>
                    <p:cNvPr id="908" name="椭圆 907"/>
                    <p:cNvSpPr/>
                    <p:nvPr/>
                  </p:nvSpPr>
                  <p:spPr>
                    <a:xfrm>
                      <a:off x="8324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9" name="椭圆 908"/>
                    <p:cNvSpPr/>
                    <p:nvPr/>
                  </p:nvSpPr>
                  <p:spPr>
                    <a:xfrm>
                      <a:off x="8688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0" name="椭圆 909"/>
                    <p:cNvSpPr/>
                    <p:nvPr/>
                  </p:nvSpPr>
                  <p:spPr>
                    <a:xfrm>
                      <a:off x="9052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1" name="椭圆 910"/>
                    <p:cNvSpPr/>
                    <p:nvPr/>
                  </p:nvSpPr>
                  <p:spPr>
                    <a:xfrm>
                      <a:off x="9416" y="5894"/>
                      <a:ext cx="120" cy="1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2" name="文本框 911"/>
                    <p:cNvSpPr txBox="1"/>
                    <p:nvPr/>
                  </p:nvSpPr>
                  <p:spPr>
                    <a:xfrm>
                      <a:off x="8174" y="5938"/>
                      <a:ext cx="470" cy="4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A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13" name="文本框 912"/>
                    <p:cNvSpPr txBox="1"/>
                    <p:nvPr/>
                  </p:nvSpPr>
                  <p:spPr>
                    <a:xfrm>
                      <a:off x="8538" y="5948"/>
                      <a:ext cx="470" cy="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B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14" name="文本框 913"/>
                    <p:cNvSpPr txBox="1"/>
                    <p:nvPr/>
                  </p:nvSpPr>
                  <p:spPr>
                    <a:xfrm>
                      <a:off x="8902" y="5959"/>
                      <a:ext cx="470" cy="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C</a:t>
                      </a:r>
                      <a:endParaRPr lang="en-US" altLang="zh-CN" sz="1000"/>
                    </a:p>
                  </p:txBody>
                </p:sp>
                <p:sp>
                  <p:nvSpPr>
                    <p:cNvPr id="915" name="文本框 914"/>
                    <p:cNvSpPr txBox="1"/>
                    <p:nvPr/>
                  </p:nvSpPr>
                  <p:spPr>
                    <a:xfrm>
                      <a:off x="9266" y="5973"/>
                      <a:ext cx="470" cy="8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p:txBody>
                </p:sp>
              </p:grpSp>
            </p:grpSp>
            <p:cxnSp>
              <p:nvCxnSpPr>
                <p:cNvPr id="916" name="直接连接符 915"/>
                <p:cNvCxnSpPr/>
                <p:nvPr/>
              </p:nvCxnSpPr>
              <p:spPr>
                <a:xfrm>
                  <a:off x="8273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直接连接符 916"/>
                <p:cNvCxnSpPr/>
                <p:nvPr/>
              </p:nvCxnSpPr>
              <p:spPr>
                <a:xfrm>
                  <a:off x="8639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直接连接符 917"/>
                <p:cNvCxnSpPr/>
                <p:nvPr/>
              </p:nvCxnSpPr>
              <p:spPr>
                <a:xfrm>
                  <a:off x="9005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9" name="直接连接符 918"/>
                <p:cNvCxnSpPr/>
                <p:nvPr/>
              </p:nvCxnSpPr>
              <p:spPr>
                <a:xfrm>
                  <a:off x="9371" y="1380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0" name="组合 919"/>
                <p:cNvGrpSpPr/>
                <p:nvPr/>
              </p:nvGrpSpPr>
              <p:grpSpPr>
                <a:xfrm>
                  <a:off x="8277" y="4502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921" name="直接连接符 920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2" name="直接连接符 921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3" name="直接连接符 922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4" name="直接连接符 923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5" name="组合 924"/>
                <p:cNvGrpSpPr/>
                <p:nvPr/>
              </p:nvGrpSpPr>
              <p:grpSpPr>
                <a:xfrm>
                  <a:off x="8292" y="7673"/>
                  <a:ext cx="1098" cy="1528"/>
                  <a:chOff x="8292" y="4442"/>
                  <a:chExt cx="1098" cy="1528"/>
                </a:xfrm>
              </p:grpSpPr>
              <p:cxnSp>
                <p:nvCxnSpPr>
                  <p:cNvPr id="926" name="直接连接符 925"/>
                  <p:cNvCxnSpPr/>
                  <p:nvPr/>
                </p:nvCxnSpPr>
                <p:spPr>
                  <a:xfrm>
                    <a:off x="8292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7" name="直接连接符 926"/>
                  <p:cNvCxnSpPr/>
                  <p:nvPr/>
                </p:nvCxnSpPr>
                <p:spPr>
                  <a:xfrm>
                    <a:off x="8658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8" name="直接连接符 927"/>
                  <p:cNvCxnSpPr/>
                  <p:nvPr/>
                </p:nvCxnSpPr>
                <p:spPr>
                  <a:xfrm>
                    <a:off x="9024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9" name="直接连接符 928"/>
                  <p:cNvCxnSpPr/>
                  <p:nvPr/>
                </p:nvCxnSpPr>
                <p:spPr>
                  <a:xfrm>
                    <a:off x="9390" y="4442"/>
                    <a:ext cx="0" cy="1529"/>
                  </a:xfrm>
                  <a:prstGeom prst="line">
                    <a:avLst/>
                  </a:prstGeom>
                  <a:ln w="508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30" name="圆角矩形 929"/>
              <p:cNvSpPr/>
              <p:nvPr/>
            </p:nvSpPr>
            <p:spPr>
              <a:xfrm>
                <a:off x="7837" y="3295"/>
                <a:ext cx="309" cy="6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线包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31" name="组合 930"/>
          <p:cNvGrpSpPr/>
          <p:nvPr/>
        </p:nvGrpSpPr>
        <p:grpSpPr>
          <a:xfrm>
            <a:off x="8528685" y="1694815"/>
            <a:ext cx="2839720" cy="3525520"/>
            <a:chOff x="4893" y="2579"/>
            <a:chExt cx="4403" cy="2348"/>
          </a:xfrm>
        </p:grpSpPr>
        <p:sp>
          <p:nvSpPr>
            <p:cNvPr id="932" name="圆角矩形 931"/>
            <p:cNvSpPr/>
            <p:nvPr/>
          </p:nvSpPr>
          <p:spPr>
            <a:xfrm>
              <a:off x="4893" y="2579"/>
              <a:ext cx="4403" cy="2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400"/>
                <a:t>【用户首次用授权码登录提醒】</a:t>
              </a:r>
              <a:endParaRPr lang="zh-CN" sz="1400"/>
            </a:p>
            <a:p>
              <a:pPr algn="ctr"/>
              <a:r>
                <a:rPr lang="en-US" altLang="zh-CN" sz="1400"/>
                <a:t>1</a:t>
              </a:r>
              <a:r>
                <a:rPr lang="zh-CN" altLang="en-US" sz="1400"/>
                <a:t>、远程操作需要配电柜切换至远程控制模式才有效；</a:t>
              </a:r>
              <a:endParaRPr lang="zh-CN" altLang="en-US" sz="1400"/>
            </a:p>
            <a:p>
              <a:pPr algn="ctr"/>
              <a:r>
                <a:rPr lang="en-US" altLang="zh-CN" sz="1400"/>
                <a:t>2</a:t>
              </a:r>
              <a:r>
                <a:rPr lang="zh-CN" altLang="en-US" sz="1400"/>
                <a:t>、远程操作是以网络为介质实现，并设置有超时时间，建议在网络条件较好情况下使用；</a:t>
              </a:r>
              <a:endParaRPr lang="zh-CN" altLang="en-US" sz="1400"/>
            </a:p>
            <a:p>
              <a:pPr algn="ctr"/>
              <a:r>
                <a:rPr lang="en-US" altLang="zh-CN" sz="1400"/>
                <a:t>3</a:t>
              </a:r>
              <a:r>
                <a:rPr lang="zh-CN" altLang="en-US" sz="1400"/>
                <a:t>、远程操作前请务必核实现场用电情况，确定用电安全。</a:t>
              </a:r>
              <a:endParaRPr lang="zh-CN" altLang="en-US" sz="1400"/>
            </a:p>
          </p:txBody>
        </p:sp>
        <p:sp>
          <p:nvSpPr>
            <p:cNvPr id="933" name="圆角矩形 932"/>
            <p:cNvSpPr/>
            <p:nvPr/>
          </p:nvSpPr>
          <p:spPr>
            <a:xfrm>
              <a:off x="6102" y="4514"/>
              <a:ext cx="2175" cy="21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知道了</a:t>
              </a:r>
              <a:r>
                <a:rPr lang="en-US" altLang="zh-CN" sz="1400"/>
                <a:t>5s</a:t>
              </a:r>
              <a:endParaRPr lang="en-US" altLang="zh-CN" sz="1400"/>
            </a:p>
          </p:txBody>
        </p:sp>
      </p:grpSp>
      <p:grpSp>
        <p:nvGrpSpPr>
          <p:cNvPr id="935" name="组合 934"/>
          <p:cNvGrpSpPr/>
          <p:nvPr/>
        </p:nvGrpSpPr>
        <p:grpSpPr>
          <a:xfrm>
            <a:off x="8725535" y="1175385"/>
            <a:ext cx="2634615" cy="327660"/>
            <a:chOff x="4801" y="1034"/>
            <a:chExt cx="4149" cy="516"/>
          </a:xfrm>
        </p:grpSpPr>
        <p:sp>
          <p:nvSpPr>
            <p:cNvPr id="936" name="圆角矩形 935"/>
            <p:cNvSpPr/>
            <p:nvPr/>
          </p:nvSpPr>
          <p:spPr>
            <a:xfrm>
              <a:off x="4801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937" name="圆角矩形 936"/>
            <p:cNvSpPr/>
            <p:nvPr/>
          </p:nvSpPr>
          <p:spPr>
            <a:xfrm>
              <a:off x="6325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938" name="圆角矩形 937"/>
            <p:cNvSpPr/>
            <p:nvPr/>
          </p:nvSpPr>
          <p:spPr>
            <a:xfrm>
              <a:off x="7754" y="1034"/>
              <a:ext cx="1197" cy="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线路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</p:grpSp>
      <p:sp>
        <p:nvSpPr>
          <p:cNvPr id="939" name="八角星 938"/>
          <p:cNvSpPr/>
          <p:nvPr/>
        </p:nvSpPr>
        <p:spPr>
          <a:xfrm>
            <a:off x="11399520" y="943610"/>
            <a:ext cx="163195" cy="134620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0" name="八角星 939"/>
          <p:cNvSpPr/>
          <p:nvPr/>
        </p:nvSpPr>
        <p:spPr>
          <a:xfrm>
            <a:off x="3346450" y="789940"/>
            <a:ext cx="163195" cy="134620"/>
          </a:xfrm>
          <a:prstGeom prst="star8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7" name="圆角矩形 1136"/>
          <p:cNvSpPr/>
          <p:nvPr/>
        </p:nvSpPr>
        <p:spPr>
          <a:xfrm>
            <a:off x="314325" y="40005"/>
            <a:ext cx="203898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/>
              <a:t>进入操作页面</a:t>
            </a:r>
            <a:endParaRPr lang="zh-CN" sz="2000"/>
          </a:p>
        </p:txBody>
      </p:sp>
      <p:cxnSp>
        <p:nvCxnSpPr>
          <p:cNvPr id="941" name="直接箭头连接符 940"/>
          <p:cNvCxnSpPr/>
          <p:nvPr/>
        </p:nvCxnSpPr>
        <p:spPr>
          <a:xfrm>
            <a:off x="3447415" y="878840"/>
            <a:ext cx="953135" cy="1822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2" name="直接箭头连接符 941"/>
          <p:cNvCxnSpPr/>
          <p:nvPr/>
        </p:nvCxnSpPr>
        <p:spPr>
          <a:xfrm>
            <a:off x="2752725" y="1186815"/>
            <a:ext cx="1774825" cy="1641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3" name="直接箭头连接符 942"/>
          <p:cNvCxnSpPr/>
          <p:nvPr/>
        </p:nvCxnSpPr>
        <p:spPr>
          <a:xfrm>
            <a:off x="1933575" y="1139190"/>
            <a:ext cx="2720975" cy="1816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4" name="直接箭头连接符 943"/>
          <p:cNvCxnSpPr/>
          <p:nvPr/>
        </p:nvCxnSpPr>
        <p:spPr>
          <a:xfrm>
            <a:off x="1038225" y="1167765"/>
            <a:ext cx="3743325" cy="1914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5" name="直接箭头连接符 944"/>
          <p:cNvCxnSpPr/>
          <p:nvPr/>
        </p:nvCxnSpPr>
        <p:spPr>
          <a:xfrm flipV="1">
            <a:off x="1152525" y="3206115"/>
            <a:ext cx="3219450" cy="2286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6" name="直接箭头连接符 945"/>
          <p:cNvCxnSpPr/>
          <p:nvPr/>
        </p:nvCxnSpPr>
        <p:spPr>
          <a:xfrm flipV="1">
            <a:off x="2000250" y="3333115"/>
            <a:ext cx="2498725" cy="2149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7" name="直接箭头连接符 946"/>
          <p:cNvCxnSpPr/>
          <p:nvPr/>
        </p:nvCxnSpPr>
        <p:spPr>
          <a:xfrm flipV="1">
            <a:off x="2781300" y="3460115"/>
            <a:ext cx="1844675" cy="1993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8" name="左箭头 947"/>
          <p:cNvSpPr/>
          <p:nvPr/>
        </p:nvSpPr>
        <p:spPr>
          <a:xfrm>
            <a:off x="244475" y="803275"/>
            <a:ext cx="227330" cy="7556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5255</Words>
  <Application>WPS 演示</Application>
  <PresentationFormat>宽屏</PresentationFormat>
  <Paragraphs>3259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Pongor</cp:lastModifiedBy>
  <cp:revision>35</cp:revision>
  <dcterms:created xsi:type="dcterms:W3CDTF">2019-06-19T02:08:00Z</dcterms:created>
  <dcterms:modified xsi:type="dcterms:W3CDTF">2020-01-09T10:04:18Z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