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7FF5-B32B-489D-92EE-F447BF80BB56}" type="datetimeFigureOut">
              <a:rPr lang="en-US" smtClean="0"/>
              <a:t>7/30/2015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A266-BAF0-4D47-AE6E-2C962F21B1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HP\Desktop\admin 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884198" cy="4995878"/>
          </a:xfrm>
          <a:prstGeom prst="rect">
            <a:avLst/>
          </a:prstGeom>
          <a:noFill/>
        </p:spPr>
      </p:pic>
      <p:sp>
        <p:nvSpPr>
          <p:cNvPr id="10" name="Rectangular Callout 9"/>
          <p:cNvSpPr/>
          <p:nvPr/>
        </p:nvSpPr>
        <p:spPr>
          <a:xfrm>
            <a:off x="1000100" y="214290"/>
            <a:ext cx="4071966" cy="571504"/>
          </a:xfrm>
          <a:prstGeom prst="wedgeRectCallout">
            <a:avLst>
              <a:gd name="adj1" fmla="val -45498"/>
              <a:gd name="adj2" fmla="val 112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Put it as Harbauer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4214810" y="5357826"/>
            <a:ext cx="4071966" cy="571504"/>
          </a:xfrm>
          <a:prstGeom prst="wedgeRectCallout">
            <a:avLst>
              <a:gd name="adj1" fmla="val -59855"/>
              <a:gd name="adj2" fmla="val -126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 delete report option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6072198" y="4429132"/>
            <a:ext cx="2714644" cy="571504"/>
          </a:xfrm>
          <a:prstGeom prst="wedgeRectCallout">
            <a:avLst>
              <a:gd name="adj1" fmla="val -66481"/>
              <a:gd name="adj2" fmla="val -6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Include Export report option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00042"/>
            <a:ext cx="7286677" cy="4097540"/>
          </a:xfrm>
          <a:prstGeom prst="rect">
            <a:avLst/>
          </a:prstGeom>
          <a:noFill/>
        </p:spPr>
      </p:pic>
      <p:sp>
        <p:nvSpPr>
          <p:cNvPr id="3" name="Rectangular Callout 2"/>
          <p:cNvSpPr/>
          <p:nvPr/>
        </p:nvSpPr>
        <p:spPr>
          <a:xfrm>
            <a:off x="214282" y="5000636"/>
            <a:ext cx="7215238" cy="1500174"/>
          </a:xfrm>
          <a:prstGeom prst="wedgeRectCallout">
            <a:avLst>
              <a:gd name="adj1" fmla="val -5839"/>
              <a:gd name="adj2" fmla="val -107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Please put the full names of the filters.</a:t>
            </a:r>
          </a:p>
          <a:p>
            <a:pPr algn="ctr"/>
            <a:r>
              <a:rPr lang="en-GB" dirty="0" smtClean="0"/>
              <a:t>Activated Carbon Filter</a:t>
            </a:r>
          </a:p>
          <a:p>
            <a:pPr algn="ctr"/>
            <a:r>
              <a:rPr lang="en-GB" dirty="0" smtClean="0"/>
              <a:t>Arsenic Removal Filter</a:t>
            </a:r>
          </a:p>
          <a:p>
            <a:pPr algn="ctr"/>
            <a:r>
              <a:rPr lang="en-GB" dirty="0" smtClean="0"/>
              <a:t>Iron Removal Filter </a:t>
            </a:r>
          </a:p>
          <a:p>
            <a:pPr algn="ctr"/>
            <a:r>
              <a:rPr lang="en-GB" dirty="0" smtClean="0"/>
              <a:t>Oxidation Chamber</a:t>
            </a:r>
            <a:endParaRPr lang="en-GB" dirty="0"/>
          </a:p>
        </p:txBody>
      </p:sp>
      <p:sp>
        <p:nvSpPr>
          <p:cNvPr id="4" name="Rectangular Callout 3"/>
          <p:cNvSpPr/>
          <p:nvPr/>
        </p:nvSpPr>
        <p:spPr>
          <a:xfrm>
            <a:off x="6643702" y="1500174"/>
            <a:ext cx="2500298" cy="785818"/>
          </a:xfrm>
          <a:prstGeom prst="wedgeRectCallout">
            <a:avLst>
              <a:gd name="adj1" fmla="val -152725"/>
              <a:gd name="adj2" fmla="val -38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Rename this to “Soak Pit”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7114159" cy="4000528"/>
          </a:xfrm>
          <a:prstGeom prst="rect">
            <a:avLst/>
          </a:prstGeom>
          <a:noFill/>
        </p:spPr>
      </p:pic>
      <p:sp>
        <p:nvSpPr>
          <p:cNvPr id="3" name="Rectangular Callout 2"/>
          <p:cNvSpPr/>
          <p:nvPr/>
        </p:nvSpPr>
        <p:spPr>
          <a:xfrm>
            <a:off x="6858016" y="1000108"/>
            <a:ext cx="1785950" cy="1214446"/>
          </a:xfrm>
          <a:prstGeom prst="wedgeRectCallout">
            <a:avLst>
              <a:gd name="adj1" fmla="val -237471"/>
              <a:gd name="adj2" fmla="val -29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Spelling of </a:t>
            </a:r>
            <a:br>
              <a:rPr lang="en-GB" dirty="0" smtClean="0"/>
            </a:br>
            <a:r>
              <a:rPr lang="en-GB" dirty="0" smtClean="0"/>
              <a:t>“Technician”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setti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876394" cy="4429156"/>
          </a:xfrm>
          <a:prstGeom prst="rect">
            <a:avLst/>
          </a:prstGeom>
          <a:noFill/>
        </p:spPr>
      </p:pic>
      <p:sp>
        <p:nvSpPr>
          <p:cNvPr id="3" name="Rectangular Callout 2"/>
          <p:cNvSpPr/>
          <p:nvPr/>
        </p:nvSpPr>
        <p:spPr>
          <a:xfrm>
            <a:off x="6000760" y="1142984"/>
            <a:ext cx="2571768" cy="1071570"/>
          </a:xfrm>
          <a:prstGeom prst="wedgeRectCallout">
            <a:avLst>
              <a:gd name="adj1" fmla="val -84366"/>
              <a:gd name="adj2" fmla="val -2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Spelling of “Settings”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tech login -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158" y="1428736"/>
            <a:ext cx="7876391" cy="4429155"/>
          </a:xfrm>
          <a:prstGeom prst="rect">
            <a:avLst/>
          </a:prstGeom>
          <a:noFill/>
        </p:spPr>
      </p:pic>
      <p:sp>
        <p:nvSpPr>
          <p:cNvPr id="3" name="Rectangular Callout 2"/>
          <p:cNvSpPr/>
          <p:nvPr/>
        </p:nvSpPr>
        <p:spPr>
          <a:xfrm>
            <a:off x="5500694" y="4357694"/>
            <a:ext cx="1785950" cy="1214446"/>
          </a:xfrm>
          <a:prstGeom prst="wedgeRectCallout">
            <a:avLst>
              <a:gd name="adj1" fmla="val -82193"/>
              <a:gd name="adj2" fmla="val -204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Spelling of </a:t>
            </a:r>
            <a:br>
              <a:rPr lang="en-GB" dirty="0" smtClean="0"/>
            </a:br>
            <a:r>
              <a:rPr lang="en-GB" dirty="0" smtClean="0"/>
              <a:t>“Technician”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1472" y="1397000"/>
          <a:ext cx="8072494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1702"/>
                <a:gridCol w="1500198"/>
                <a:gridCol w="1500198"/>
                <a:gridCol w="1500198"/>
                <a:gridCol w="1500198"/>
              </a:tblGrid>
              <a:tr h="388926">
                <a:tc>
                  <a:txBody>
                    <a:bodyPr/>
                    <a:lstStyle/>
                    <a:p>
                      <a:r>
                        <a:rPr lang="en-GB" dirty="0" smtClean="0"/>
                        <a:t>Contamination</a:t>
                      </a: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Raw</a:t>
                      </a:r>
                      <a:r>
                        <a:rPr lang="en-GB" baseline="0" dirty="0" smtClean="0"/>
                        <a:t> Water 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Permissible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Desirable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Treated Water Quality</a:t>
                      </a:r>
                      <a:endParaRPr lang="en-GB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dirty="0" smtClean="0"/>
                        <a:t>Arsenic (in mg/l)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dirty="0" smtClean="0"/>
                        <a:t>Iron (in mg/l)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dirty="0" smtClean="0"/>
                        <a:t>Bacteriological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Negative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Negative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0298" y="3478413"/>
            <a:ext cx="621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As Per BIS 10500: 2012 (Second Revision)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821537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Note for software developer: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 smtClean="0"/>
              <a:t>Permissible Limits and Desirable Limits values cannot be edited.</a:t>
            </a:r>
          </a:p>
          <a:p>
            <a:pPr marL="342900" indent="-342900">
              <a:buAutoNum type="arabicParenR"/>
            </a:pPr>
            <a:r>
              <a:rPr lang="en-GB" dirty="0" smtClean="0"/>
              <a:t>Admin / Technician can only change the values of the Raw Water Quality and the Treated Water Quality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8596" y="571480"/>
            <a:ext cx="8429684" cy="364333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Nirav Katrodia</dc:creator>
  <cp:lastModifiedBy>Nirav Katrodia</cp:lastModifiedBy>
  <cp:revision>4</cp:revision>
  <dcterms:created xsi:type="dcterms:W3CDTF">2015-07-30T10:19:11Z</dcterms:created>
  <dcterms:modified xsi:type="dcterms:W3CDTF">2015-07-30T10:54:55Z</dcterms:modified>
</cp:coreProperties>
</file>