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Roboto Slab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>
        <p:scale>
          <a:sx n="78" d="100"/>
          <a:sy n="78" d="100"/>
        </p:scale>
        <p:origin x="117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sz="3200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Inputs</a:t>
            </a:r>
            <a:r>
              <a:rPr lang="en-GB" sz="1600" dirty="0"/>
              <a:t>: Customer demographics, </a:t>
            </a:r>
            <a:r>
              <a:rPr lang="en-IN" sz="1600" dirty="0"/>
              <a:t>Credit behaviour, Historical Payment Data, credit card type.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Decision Logic</a:t>
            </a:r>
            <a:r>
              <a:rPr lang="en-GB" sz="1600" dirty="0"/>
              <a:t>: </a:t>
            </a:r>
            <a:r>
              <a:rPr lang="en-US" sz="1600" dirty="0"/>
              <a:t>Predictive model assesses customer’s risk of delinquency, Risk levels inform outreach type and urgency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Actions</a:t>
            </a:r>
            <a:r>
              <a:rPr lang="en-GB" sz="1600" dirty="0"/>
              <a:t>: </a:t>
            </a:r>
            <a:r>
              <a:rPr lang="en-US" sz="1600" dirty="0"/>
              <a:t>Friendly reminders and flexible due dates, </a:t>
            </a:r>
            <a:r>
              <a:rPr lang="en-IN" sz="1600" dirty="0"/>
              <a:t>Proactive payment plan offers, </a:t>
            </a:r>
            <a:r>
              <a:rPr lang="en-US" sz="1600" dirty="0"/>
              <a:t>Personalized hardship support with escalation review</a:t>
            </a:r>
            <a:endParaRPr lang="en-GB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dirty="0"/>
              <a:t>Learning</a:t>
            </a:r>
            <a:r>
              <a:rPr lang="en-GB" sz="1600" dirty="0"/>
              <a:t>: </a:t>
            </a:r>
            <a:r>
              <a:rPr lang="en-US" sz="1600" dirty="0"/>
              <a:t>System tracks outcomes of each intervention, Feedback is used to retrain models and update rules quarterly, Continuous improvement of targeting and recommendations.</a:t>
            </a: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F0A584-59D4-47E0-8FFC-175AD7BDF11F}"/>
              </a:ext>
            </a:extLst>
          </p:cNvPr>
          <p:cNvGraphicFramePr>
            <a:graphicFrameLocks noGrp="1"/>
          </p:cNvGraphicFramePr>
          <p:nvPr/>
        </p:nvGraphicFramePr>
        <p:xfrm>
          <a:off x="387350" y="2160270"/>
          <a:ext cx="8369300" cy="1737360"/>
        </p:xfrm>
        <a:graphic>
          <a:graphicData uri="http://schemas.openxmlformats.org/drawingml/2006/table">
            <a:tbl>
              <a:tblPr/>
              <a:tblGrid>
                <a:gridCol w="4184650">
                  <a:extLst>
                    <a:ext uri="{9D8B030D-6E8A-4147-A177-3AD203B41FA5}">
                      <a16:colId xmlns:a16="http://schemas.microsoft.com/office/drawing/2014/main" val="492447598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765956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Autonomous Tasks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Human Oversight Required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414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Generate risk scores from AI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Review and approve escalated hardship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909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Auto-send reminders and standard messages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Evaluate flagged anomalies or edge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166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Prioritize delinquent accounts for 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Oversee fairness metrics and model drift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55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Monitor repayment status to update customer status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Approve high-impact system changes or rule updates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1825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0F7B09-E7E1-4B9F-8141-20696B232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69957"/>
              </p:ext>
            </p:extLst>
          </p:nvPr>
        </p:nvGraphicFramePr>
        <p:xfrm>
          <a:off x="387349" y="2160269"/>
          <a:ext cx="8089386" cy="1767460"/>
        </p:xfrm>
        <a:graphic>
          <a:graphicData uri="http://schemas.openxmlformats.org/drawingml/2006/table">
            <a:tbl>
              <a:tblPr firstRow="1" bandRow="1">
                <a:tableStyleId>{2E584E98-F22C-4E6F-8C55-6CFEC2229C57}</a:tableStyleId>
              </a:tblPr>
              <a:tblGrid>
                <a:gridCol w="4044693">
                  <a:extLst>
                    <a:ext uri="{9D8B030D-6E8A-4147-A177-3AD203B41FA5}">
                      <a16:colId xmlns:a16="http://schemas.microsoft.com/office/drawing/2014/main" val="2537238849"/>
                    </a:ext>
                  </a:extLst>
                </a:gridCol>
                <a:gridCol w="4044693">
                  <a:extLst>
                    <a:ext uri="{9D8B030D-6E8A-4147-A177-3AD203B41FA5}">
                      <a16:colId xmlns:a16="http://schemas.microsoft.com/office/drawing/2014/main" val="1092479581"/>
                    </a:ext>
                  </a:extLst>
                </a:gridCol>
              </a:tblGrid>
              <a:tr h="2746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11179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409911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383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420305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098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AA6230-B28F-4CC1-A84E-D1AF9F84B1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7350" y="2551896"/>
            <a:ext cx="900759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 Checks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 equal model performance across income levels, regions, and employment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Explainability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interpretable models and generate decision justifications for each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Align with RBI, GDPR, and local financial guidelines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Human-in-the-Loop Oversight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Require manual review for complex or high-impact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600" b="1" dirty="0"/>
              <a:t>Quantitative Outcomes (Business KPIs):</a:t>
            </a:r>
          </a:p>
          <a:p>
            <a:r>
              <a:rPr lang="en-IN" sz="1600" dirty="0"/>
              <a:t>🔽 20% reduction in delinquency rate within 6 months</a:t>
            </a:r>
          </a:p>
          <a:p>
            <a:r>
              <a:rPr lang="en-IN" sz="1600" dirty="0"/>
              <a:t>💸 30% reduction in manual collection efforts</a:t>
            </a:r>
          </a:p>
          <a:p>
            <a:r>
              <a:rPr lang="en-IN" sz="1600" dirty="0"/>
              <a:t>🎯 25% improvement in customer targeting accuracy</a:t>
            </a:r>
          </a:p>
          <a:p>
            <a:r>
              <a:rPr lang="en-IN" sz="1600" dirty="0"/>
              <a:t>⏱️ Faster cycle time for resolving overdue accounts</a:t>
            </a:r>
          </a:p>
          <a:p>
            <a:r>
              <a:rPr lang="en-IN" sz="1600" b="1" dirty="0"/>
              <a:t>Qualitative Outcomes (Customer Experience):</a:t>
            </a:r>
          </a:p>
          <a:p>
            <a:r>
              <a:rPr lang="en-IN" sz="1600" dirty="0"/>
              <a:t>😊 More proactive, personalized support before default</a:t>
            </a:r>
          </a:p>
          <a:p>
            <a:r>
              <a:rPr lang="en-IN" sz="1600" dirty="0"/>
              <a:t>🔍 Transparent and fair decision-making improves trust</a:t>
            </a:r>
          </a:p>
          <a:p>
            <a:r>
              <a:rPr lang="en-IN" sz="1600" dirty="0"/>
              <a:t>🤝 Improved brand reputation through ethical AI usage</a:t>
            </a:r>
          </a:p>
          <a:p>
            <a:r>
              <a:rPr lang="en-IN" sz="1600" dirty="0"/>
              <a:t>🚀 Increased scalability of the collections process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[Feel free to add more slides throughout]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528</Words>
  <Application>Microsoft Office PowerPoint</Application>
  <PresentationFormat>On-screen Show (16:9)</PresentationFormat>
  <Paragraphs>49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Roboto</vt:lpstr>
      <vt:lpstr>Arial</vt:lpstr>
      <vt:lpstr>Roboto Slab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[Feel free to add more slides throughout]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hp</dc:creator>
  <cp:lastModifiedBy>hp</cp:lastModifiedBy>
  <cp:revision>4</cp:revision>
  <dcterms:modified xsi:type="dcterms:W3CDTF">2025-07-15T09:13:05Z</dcterms:modified>
</cp:coreProperties>
</file>