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6" r:id="rId3"/>
    <p:sldId id="268" r:id="rId4"/>
    <p:sldId id="257" r:id="rId5"/>
    <p:sldId id="259" r:id="rId6"/>
    <p:sldId id="258" r:id="rId7"/>
    <p:sldId id="263" r:id="rId8"/>
    <p:sldId id="262" r:id="rId9"/>
    <p:sldId id="271" r:id="rId10"/>
    <p:sldId id="264" r:id="rId11"/>
    <p:sldId id="272" r:id="rId12"/>
    <p:sldId id="265" r:id="rId13"/>
  </p:sldIdLst>
  <p:sldSz cx="9144000" cy="6858000" type="screen4x3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5938BA-EF6A-4B1A-9F30-867C04B37730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i-IN"/>
        </a:p>
      </dgm:t>
    </dgm:pt>
    <dgm:pt modelId="{320B2D1C-1238-4940-8EEF-16E287224225}">
      <dgm:prSet phldrT="[Text]"/>
      <dgm:spPr/>
      <dgm:t>
        <a:bodyPr/>
        <a:lstStyle/>
        <a:p>
          <a:r>
            <a:rPr lang="en-US" b="1" i="0" dirty="0">
              <a:solidFill>
                <a:schemeClr val="tx1"/>
              </a:solidFill>
              <a:latin typeface="Algerian" pitchFamily="82" charset="0"/>
            </a:rPr>
            <a:t>Soil moisture indicator</a:t>
          </a:r>
          <a:endParaRPr lang="hi-IN" b="1" i="0" dirty="0">
            <a:solidFill>
              <a:schemeClr val="tx1"/>
            </a:solidFill>
            <a:latin typeface="Algerian" pitchFamily="82" charset="0"/>
          </a:endParaRPr>
        </a:p>
      </dgm:t>
    </dgm:pt>
    <dgm:pt modelId="{8F19906C-A495-4390-916C-4A35BA17E23D}" type="parTrans" cxnId="{742F2BEB-64DF-45CD-B2ED-8256A9187F95}">
      <dgm:prSet/>
      <dgm:spPr/>
      <dgm:t>
        <a:bodyPr/>
        <a:lstStyle/>
        <a:p>
          <a:endParaRPr lang="hi-IN"/>
        </a:p>
      </dgm:t>
    </dgm:pt>
    <dgm:pt modelId="{A3FAEAAF-0467-457C-B797-F59F06113D82}" type="sibTrans" cxnId="{742F2BEB-64DF-45CD-B2ED-8256A9187F95}">
      <dgm:prSet/>
      <dgm:spPr/>
      <dgm:t>
        <a:bodyPr/>
        <a:lstStyle/>
        <a:p>
          <a:endParaRPr lang="hi-IN"/>
        </a:p>
      </dgm:t>
    </dgm:pt>
    <dgm:pt modelId="{614E5A15-AB8C-478D-979C-94570613DA10}">
      <dgm:prSet phldrT="[Text]" custT="1"/>
      <dgm:spPr/>
      <dgm:t>
        <a:bodyPr/>
        <a:lstStyle/>
        <a:p>
          <a:r>
            <a:rPr lang="en-US" sz="1400" b="1" i="1" dirty="0">
              <a:solidFill>
                <a:schemeClr val="tx1"/>
              </a:solidFill>
            </a:rPr>
            <a:t>Agriculture</a:t>
          </a:r>
          <a:endParaRPr lang="hi-IN" sz="1400" b="1" i="1" dirty="0">
            <a:solidFill>
              <a:schemeClr val="tx1"/>
            </a:solidFill>
          </a:endParaRPr>
        </a:p>
      </dgm:t>
    </dgm:pt>
    <dgm:pt modelId="{2C987223-ACC0-4EBB-8FDB-2796E05D90F4}" type="parTrans" cxnId="{FF10B3DD-7B85-4D2C-B55F-AF76FF38251A}">
      <dgm:prSet/>
      <dgm:spPr/>
      <dgm:t>
        <a:bodyPr/>
        <a:lstStyle/>
        <a:p>
          <a:endParaRPr lang="hi-IN"/>
        </a:p>
      </dgm:t>
    </dgm:pt>
    <dgm:pt modelId="{B0383FDA-1331-4D7F-9771-689BE37FBE04}" type="sibTrans" cxnId="{FF10B3DD-7B85-4D2C-B55F-AF76FF38251A}">
      <dgm:prSet/>
      <dgm:spPr/>
      <dgm:t>
        <a:bodyPr/>
        <a:lstStyle/>
        <a:p>
          <a:endParaRPr lang="hi-IN"/>
        </a:p>
      </dgm:t>
    </dgm:pt>
    <dgm:pt modelId="{B7B48244-9E6B-4B35-91BD-4DFBEFE20E31}">
      <dgm:prSet phldrT="[Text]" custT="1"/>
      <dgm:spPr/>
      <dgm:t>
        <a:bodyPr/>
        <a:lstStyle/>
        <a:p>
          <a:r>
            <a:rPr lang="en-US" sz="1400" b="1" i="1" dirty="0">
              <a:solidFill>
                <a:schemeClr val="tx1"/>
              </a:solidFill>
            </a:rPr>
            <a:t>Landscape irrigation</a:t>
          </a:r>
          <a:endParaRPr lang="hi-IN" sz="1400" b="1" i="1" dirty="0">
            <a:solidFill>
              <a:schemeClr val="tx1"/>
            </a:solidFill>
          </a:endParaRPr>
        </a:p>
      </dgm:t>
    </dgm:pt>
    <dgm:pt modelId="{D5E047CA-3263-457C-863F-6288F533DD88}" type="parTrans" cxnId="{7800A3AC-7A1D-4E7E-8F6A-ACB5ABA50567}">
      <dgm:prSet/>
      <dgm:spPr/>
      <dgm:t>
        <a:bodyPr/>
        <a:lstStyle/>
        <a:p>
          <a:endParaRPr lang="hi-IN"/>
        </a:p>
      </dgm:t>
    </dgm:pt>
    <dgm:pt modelId="{7AE0FD72-6359-4504-ABAA-9DB98547AEF3}" type="sibTrans" cxnId="{7800A3AC-7A1D-4E7E-8F6A-ACB5ABA50567}">
      <dgm:prSet/>
      <dgm:spPr/>
      <dgm:t>
        <a:bodyPr/>
        <a:lstStyle/>
        <a:p>
          <a:endParaRPr lang="hi-IN"/>
        </a:p>
      </dgm:t>
    </dgm:pt>
    <dgm:pt modelId="{018735B4-5C97-416D-9894-66E52F2A4755}">
      <dgm:prSet phldrT="[Text]" custT="1"/>
      <dgm:spPr/>
      <dgm:t>
        <a:bodyPr/>
        <a:lstStyle/>
        <a:p>
          <a:r>
            <a:rPr lang="en-US" sz="1400" b="1" i="1" dirty="0">
              <a:solidFill>
                <a:schemeClr val="tx1"/>
              </a:solidFill>
            </a:rPr>
            <a:t>Research</a:t>
          </a:r>
          <a:endParaRPr lang="hi-IN" sz="1400" b="1" i="1" dirty="0">
            <a:solidFill>
              <a:schemeClr val="tx1"/>
            </a:solidFill>
          </a:endParaRPr>
        </a:p>
      </dgm:t>
    </dgm:pt>
    <dgm:pt modelId="{844EEC4C-AB77-4F6B-90B1-AEBDED191292}" type="parTrans" cxnId="{2B8F2C31-E094-4906-9785-7B36AB69F337}">
      <dgm:prSet/>
      <dgm:spPr/>
      <dgm:t>
        <a:bodyPr/>
        <a:lstStyle/>
        <a:p>
          <a:endParaRPr lang="hi-IN"/>
        </a:p>
      </dgm:t>
    </dgm:pt>
    <dgm:pt modelId="{F3DACB60-50CB-4CC5-81C9-007C1705B248}" type="sibTrans" cxnId="{2B8F2C31-E094-4906-9785-7B36AB69F337}">
      <dgm:prSet/>
      <dgm:spPr/>
      <dgm:t>
        <a:bodyPr/>
        <a:lstStyle/>
        <a:p>
          <a:endParaRPr lang="hi-IN"/>
        </a:p>
      </dgm:t>
    </dgm:pt>
    <dgm:pt modelId="{9286056D-8EEE-4096-B7CD-6166125D3454}" type="pres">
      <dgm:prSet presAssocID="{215938BA-EF6A-4B1A-9F30-867C04B37730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E70E6D7-65AB-4736-8304-557D1F945637}" type="pres">
      <dgm:prSet presAssocID="{320B2D1C-1238-4940-8EEF-16E287224225}" presName="centerShape" presStyleLbl="node0" presStyleIdx="0" presStyleCnt="1"/>
      <dgm:spPr/>
    </dgm:pt>
    <dgm:pt modelId="{B23023FD-B69B-4DE0-9C07-0A409BBAA620}" type="pres">
      <dgm:prSet presAssocID="{2C987223-ACC0-4EBB-8FDB-2796E05D90F4}" presName="parTrans" presStyleLbl="bgSibTrans2D1" presStyleIdx="0" presStyleCnt="3"/>
      <dgm:spPr/>
    </dgm:pt>
    <dgm:pt modelId="{5E1FCB0E-7A83-4032-BEF1-0E5CB9FD36DB}" type="pres">
      <dgm:prSet presAssocID="{614E5A15-AB8C-478D-979C-94570613DA10}" presName="node" presStyleLbl="node1" presStyleIdx="0" presStyleCnt="3">
        <dgm:presLayoutVars>
          <dgm:bulletEnabled val="1"/>
        </dgm:presLayoutVars>
      </dgm:prSet>
      <dgm:spPr>
        <a:prstGeom prst="ellipse">
          <a:avLst/>
        </a:prstGeom>
      </dgm:spPr>
    </dgm:pt>
    <dgm:pt modelId="{A6F2DFC2-0A69-465B-BE1F-79E4F2809A73}" type="pres">
      <dgm:prSet presAssocID="{D5E047CA-3263-457C-863F-6288F533DD88}" presName="parTrans" presStyleLbl="bgSibTrans2D1" presStyleIdx="1" presStyleCnt="3"/>
      <dgm:spPr/>
    </dgm:pt>
    <dgm:pt modelId="{C5377972-B92E-4AB5-B37E-1BA6EFE22BCF}" type="pres">
      <dgm:prSet presAssocID="{B7B48244-9E6B-4B35-91BD-4DFBEFE20E31}" presName="node" presStyleLbl="node1" presStyleIdx="1" presStyleCnt="3">
        <dgm:presLayoutVars>
          <dgm:bulletEnabled val="1"/>
        </dgm:presLayoutVars>
      </dgm:prSet>
      <dgm:spPr>
        <a:prstGeom prst="ellipse">
          <a:avLst/>
        </a:prstGeom>
      </dgm:spPr>
    </dgm:pt>
    <dgm:pt modelId="{7195FAD8-9186-4884-9285-1529E22892EF}" type="pres">
      <dgm:prSet presAssocID="{844EEC4C-AB77-4F6B-90B1-AEBDED191292}" presName="parTrans" presStyleLbl="bgSibTrans2D1" presStyleIdx="2" presStyleCnt="3"/>
      <dgm:spPr/>
    </dgm:pt>
    <dgm:pt modelId="{59AC7CDB-7BC3-483D-AAC0-79EB5F571F4B}" type="pres">
      <dgm:prSet presAssocID="{018735B4-5C97-416D-9894-66E52F2A4755}" presName="node" presStyleLbl="node1" presStyleIdx="2" presStyleCnt="3">
        <dgm:presLayoutVars>
          <dgm:bulletEnabled val="1"/>
        </dgm:presLayoutVars>
      </dgm:prSet>
      <dgm:spPr>
        <a:prstGeom prst="ellipse">
          <a:avLst/>
        </a:prstGeom>
      </dgm:spPr>
    </dgm:pt>
  </dgm:ptLst>
  <dgm:cxnLst>
    <dgm:cxn modelId="{9CCDE323-6A03-4254-A564-6B1950106C64}" type="presOf" srcId="{320B2D1C-1238-4940-8EEF-16E287224225}" destId="{6E70E6D7-65AB-4736-8304-557D1F945637}" srcOrd="0" destOrd="0" presId="urn:microsoft.com/office/officeart/2005/8/layout/radial4"/>
    <dgm:cxn modelId="{48ABB425-C8C5-417E-A97F-4FC766CD073F}" type="presOf" srcId="{018735B4-5C97-416D-9894-66E52F2A4755}" destId="{59AC7CDB-7BC3-483D-AAC0-79EB5F571F4B}" srcOrd="0" destOrd="0" presId="urn:microsoft.com/office/officeart/2005/8/layout/radial4"/>
    <dgm:cxn modelId="{2B8F2C31-E094-4906-9785-7B36AB69F337}" srcId="{320B2D1C-1238-4940-8EEF-16E287224225}" destId="{018735B4-5C97-416D-9894-66E52F2A4755}" srcOrd="2" destOrd="0" parTransId="{844EEC4C-AB77-4F6B-90B1-AEBDED191292}" sibTransId="{F3DACB60-50CB-4CC5-81C9-007C1705B248}"/>
    <dgm:cxn modelId="{5383CD33-C6ED-4308-B313-AC1F928BFF76}" type="presOf" srcId="{844EEC4C-AB77-4F6B-90B1-AEBDED191292}" destId="{7195FAD8-9186-4884-9285-1529E22892EF}" srcOrd="0" destOrd="0" presId="urn:microsoft.com/office/officeart/2005/8/layout/radial4"/>
    <dgm:cxn modelId="{7800A3AC-7A1D-4E7E-8F6A-ACB5ABA50567}" srcId="{320B2D1C-1238-4940-8EEF-16E287224225}" destId="{B7B48244-9E6B-4B35-91BD-4DFBEFE20E31}" srcOrd="1" destOrd="0" parTransId="{D5E047CA-3263-457C-863F-6288F533DD88}" sibTransId="{7AE0FD72-6359-4504-ABAA-9DB98547AEF3}"/>
    <dgm:cxn modelId="{FE67E5B9-2F84-4980-99CA-E04A64935CC3}" type="presOf" srcId="{D5E047CA-3263-457C-863F-6288F533DD88}" destId="{A6F2DFC2-0A69-465B-BE1F-79E4F2809A73}" srcOrd="0" destOrd="0" presId="urn:microsoft.com/office/officeart/2005/8/layout/radial4"/>
    <dgm:cxn modelId="{2E04DAC5-654C-4A0D-BCD1-CAC03BC78FCE}" type="presOf" srcId="{B7B48244-9E6B-4B35-91BD-4DFBEFE20E31}" destId="{C5377972-B92E-4AB5-B37E-1BA6EFE22BCF}" srcOrd="0" destOrd="0" presId="urn:microsoft.com/office/officeart/2005/8/layout/radial4"/>
    <dgm:cxn modelId="{420663C7-A690-4056-A1DF-6C69DFC40975}" type="presOf" srcId="{215938BA-EF6A-4B1A-9F30-867C04B37730}" destId="{9286056D-8EEE-4096-B7CD-6166125D3454}" srcOrd="0" destOrd="0" presId="urn:microsoft.com/office/officeart/2005/8/layout/radial4"/>
    <dgm:cxn modelId="{C0FC92C9-AE92-458D-949D-AA124322ECEA}" type="presOf" srcId="{614E5A15-AB8C-478D-979C-94570613DA10}" destId="{5E1FCB0E-7A83-4032-BEF1-0E5CB9FD36DB}" srcOrd="0" destOrd="0" presId="urn:microsoft.com/office/officeart/2005/8/layout/radial4"/>
    <dgm:cxn modelId="{542068D3-92D8-4A6A-9E9C-1E910BC55EDB}" type="presOf" srcId="{2C987223-ACC0-4EBB-8FDB-2796E05D90F4}" destId="{B23023FD-B69B-4DE0-9C07-0A409BBAA620}" srcOrd="0" destOrd="0" presId="urn:microsoft.com/office/officeart/2005/8/layout/radial4"/>
    <dgm:cxn modelId="{FF10B3DD-7B85-4D2C-B55F-AF76FF38251A}" srcId="{320B2D1C-1238-4940-8EEF-16E287224225}" destId="{614E5A15-AB8C-478D-979C-94570613DA10}" srcOrd="0" destOrd="0" parTransId="{2C987223-ACC0-4EBB-8FDB-2796E05D90F4}" sibTransId="{B0383FDA-1331-4D7F-9771-689BE37FBE04}"/>
    <dgm:cxn modelId="{742F2BEB-64DF-45CD-B2ED-8256A9187F95}" srcId="{215938BA-EF6A-4B1A-9F30-867C04B37730}" destId="{320B2D1C-1238-4940-8EEF-16E287224225}" srcOrd="0" destOrd="0" parTransId="{8F19906C-A495-4390-916C-4A35BA17E23D}" sibTransId="{A3FAEAAF-0467-457C-B797-F59F06113D82}"/>
    <dgm:cxn modelId="{841DCE2E-359B-4AC8-978C-76D6E10975F2}" type="presParOf" srcId="{9286056D-8EEE-4096-B7CD-6166125D3454}" destId="{6E70E6D7-65AB-4736-8304-557D1F945637}" srcOrd="0" destOrd="0" presId="urn:microsoft.com/office/officeart/2005/8/layout/radial4"/>
    <dgm:cxn modelId="{085978C2-9FA7-4C40-999A-9B637CE9F22B}" type="presParOf" srcId="{9286056D-8EEE-4096-B7CD-6166125D3454}" destId="{B23023FD-B69B-4DE0-9C07-0A409BBAA620}" srcOrd="1" destOrd="0" presId="urn:microsoft.com/office/officeart/2005/8/layout/radial4"/>
    <dgm:cxn modelId="{C5E93666-03FB-49B0-94FC-454926B602DE}" type="presParOf" srcId="{9286056D-8EEE-4096-B7CD-6166125D3454}" destId="{5E1FCB0E-7A83-4032-BEF1-0E5CB9FD36DB}" srcOrd="2" destOrd="0" presId="urn:microsoft.com/office/officeart/2005/8/layout/radial4"/>
    <dgm:cxn modelId="{505A1B7C-934B-40E7-BE54-B656415199F0}" type="presParOf" srcId="{9286056D-8EEE-4096-B7CD-6166125D3454}" destId="{A6F2DFC2-0A69-465B-BE1F-79E4F2809A73}" srcOrd="3" destOrd="0" presId="urn:microsoft.com/office/officeart/2005/8/layout/radial4"/>
    <dgm:cxn modelId="{AABB4C70-8529-420E-882E-5B0B71C8F245}" type="presParOf" srcId="{9286056D-8EEE-4096-B7CD-6166125D3454}" destId="{C5377972-B92E-4AB5-B37E-1BA6EFE22BCF}" srcOrd="4" destOrd="0" presId="urn:microsoft.com/office/officeart/2005/8/layout/radial4"/>
    <dgm:cxn modelId="{F7E24D96-1D0C-41DF-84A6-14BDECBBE201}" type="presParOf" srcId="{9286056D-8EEE-4096-B7CD-6166125D3454}" destId="{7195FAD8-9186-4884-9285-1529E22892EF}" srcOrd="5" destOrd="0" presId="urn:microsoft.com/office/officeart/2005/8/layout/radial4"/>
    <dgm:cxn modelId="{41FF8A6D-8641-45C5-86F0-85B9FCEFF174}" type="presParOf" srcId="{9286056D-8EEE-4096-B7CD-6166125D3454}" destId="{59AC7CDB-7BC3-483D-AAC0-79EB5F571F4B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70E6D7-65AB-4736-8304-557D1F945637}">
      <dsp:nvSpPr>
        <dsp:cNvPr id="0" name=""/>
        <dsp:cNvSpPr/>
      </dsp:nvSpPr>
      <dsp:spPr>
        <a:xfrm>
          <a:off x="2519129" y="2059587"/>
          <a:ext cx="1726632" cy="17266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solidFill>
                <a:schemeClr val="tx1"/>
              </a:solidFill>
              <a:latin typeface="Algerian" pitchFamily="82" charset="0"/>
            </a:rPr>
            <a:t>Soil moisture indicator</a:t>
          </a:r>
          <a:endParaRPr lang="hi-IN" sz="1800" b="1" i="0" kern="1200" dirty="0">
            <a:solidFill>
              <a:schemeClr val="tx1"/>
            </a:solidFill>
            <a:latin typeface="Algerian" pitchFamily="82" charset="0"/>
          </a:endParaRPr>
        </a:p>
      </dsp:txBody>
      <dsp:txXfrm>
        <a:off x="2771988" y="2312446"/>
        <a:ext cx="1220914" cy="1220914"/>
      </dsp:txXfrm>
    </dsp:sp>
    <dsp:sp modelId="{B23023FD-B69B-4DE0-9C07-0A409BBAA620}">
      <dsp:nvSpPr>
        <dsp:cNvPr id="0" name=""/>
        <dsp:cNvSpPr/>
      </dsp:nvSpPr>
      <dsp:spPr>
        <a:xfrm rot="12900000">
          <a:off x="1406224" y="1757228"/>
          <a:ext cx="1325705" cy="49209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1FCB0E-7A83-4032-BEF1-0E5CB9FD36DB}">
      <dsp:nvSpPr>
        <dsp:cNvPr id="0" name=""/>
        <dsp:cNvSpPr/>
      </dsp:nvSpPr>
      <dsp:spPr>
        <a:xfrm>
          <a:off x="705949" y="966956"/>
          <a:ext cx="1640301" cy="13122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1" kern="1200" dirty="0">
              <a:solidFill>
                <a:schemeClr val="tx1"/>
              </a:solidFill>
            </a:rPr>
            <a:t>Agriculture</a:t>
          </a:r>
          <a:endParaRPr lang="hi-IN" sz="1400" b="1" i="1" kern="1200" dirty="0">
            <a:solidFill>
              <a:schemeClr val="tx1"/>
            </a:solidFill>
          </a:endParaRPr>
        </a:p>
      </dsp:txBody>
      <dsp:txXfrm>
        <a:off x="946166" y="1159129"/>
        <a:ext cx="1159867" cy="927895"/>
      </dsp:txXfrm>
    </dsp:sp>
    <dsp:sp modelId="{A6F2DFC2-0A69-465B-BE1F-79E4F2809A73}">
      <dsp:nvSpPr>
        <dsp:cNvPr id="0" name=""/>
        <dsp:cNvSpPr/>
      </dsp:nvSpPr>
      <dsp:spPr>
        <a:xfrm rot="16200000">
          <a:off x="2719593" y="1073531"/>
          <a:ext cx="1325705" cy="49209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377972-B92E-4AB5-B37E-1BA6EFE22BCF}">
      <dsp:nvSpPr>
        <dsp:cNvPr id="0" name=""/>
        <dsp:cNvSpPr/>
      </dsp:nvSpPr>
      <dsp:spPr>
        <a:xfrm>
          <a:off x="2562295" y="603"/>
          <a:ext cx="1640301" cy="13122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1" kern="1200" dirty="0">
              <a:solidFill>
                <a:schemeClr val="tx1"/>
              </a:solidFill>
            </a:rPr>
            <a:t>Landscape irrigation</a:t>
          </a:r>
          <a:endParaRPr lang="hi-IN" sz="1400" b="1" i="1" kern="1200" dirty="0">
            <a:solidFill>
              <a:schemeClr val="tx1"/>
            </a:solidFill>
          </a:endParaRPr>
        </a:p>
      </dsp:txBody>
      <dsp:txXfrm>
        <a:off x="2802512" y="192776"/>
        <a:ext cx="1159867" cy="927895"/>
      </dsp:txXfrm>
    </dsp:sp>
    <dsp:sp modelId="{7195FAD8-9186-4884-9285-1529E22892EF}">
      <dsp:nvSpPr>
        <dsp:cNvPr id="0" name=""/>
        <dsp:cNvSpPr/>
      </dsp:nvSpPr>
      <dsp:spPr>
        <a:xfrm rot="19500000">
          <a:off x="4032961" y="1757228"/>
          <a:ext cx="1325705" cy="49209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AC7CDB-7BC3-483D-AAC0-79EB5F571F4B}">
      <dsp:nvSpPr>
        <dsp:cNvPr id="0" name=""/>
        <dsp:cNvSpPr/>
      </dsp:nvSpPr>
      <dsp:spPr>
        <a:xfrm>
          <a:off x="4418641" y="966956"/>
          <a:ext cx="1640301" cy="13122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1" kern="1200" dirty="0">
              <a:solidFill>
                <a:schemeClr val="tx1"/>
              </a:solidFill>
            </a:rPr>
            <a:t>Research</a:t>
          </a:r>
          <a:endParaRPr lang="hi-IN" sz="1400" b="1" i="1" kern="1200" dirty="0">
            <a:solidFill>
              <a:schemeClr val="tx1"/>
            </a:solidFill>
          </a:endParaRPr>
        </a:p>
      </dsp:txBody>
      <dsp:txXfrm>
        <a:off x="4658858" y="1159129"/>
        <a:ext cx="1159867" cy="9278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9C1447-C58F-4603-A3C1-A77097A336FD}" type="datetimeFigureOut">
              <a:rPr lang="en-US" smtClean="0"/>
              <a:pPr/>
              <a:t>7/13/2022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5EF151-3DE2-40B7-AE5E-57293B5CF8F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531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5EF151-3DE2-40B7-AE5E-57293B5CF8F7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664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32912-E903-4919-8F99-ADE999AF833C}" type="datetime1">
              <a:rPr lang="en-US" smtClean="0"/>
              <a:pPr/>
              <a:t>7/13/2022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EDB6489-1200-49C8-817C-37514082C3F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8F4A0-2CEC-4402-9814-1742A79C15A7}" type="datetime1">
              <a:rPr lang="en-US" smtClean="0"/>
              <a:pPr/>
              <a:t>7/13/2022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6489-1200-49C8-817C-37514082C3F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E53A-FBA5-45EF-8FDB-8A1CF67F11DE}" type="datetime1">
              <a:rPr lang="en-US" smtClean="0"/>
              <a:pPr/>
              <a:t>7/13/2022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6489-1200-49C8-817C-37514082C3F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25181-DD1B-48AF-91DA-04E87C01ED0A}" type="datetime1">
              <a:rPr lang="en-US" smtClean="0"/>
              <a:pPr/>
              <a:t>7/13/2022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6489-1200-49C8-817C-37514082C3F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0C3AA-CB44-488A-84CC-FAEE925558AE}" type="datetime1">
              <a:rPr lang="en-US" smtClean="0"/>
              <a:pPr/>
              <a:t>7/13/2022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EDB6489-1200-49C8-817C-37514082C3F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91F87-2108-4F32-9ACC-74AFA7004C95}" type="datetime1">
              <a:rPr lang="en-US" smtClean="0"/>
              <a:pPr/>
              <a:t>7/13/2022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6489-1200-49C8-817C-37514082C3F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CC4A0-19F4-41A5-A8D8-988B46AB1160}" type="datetime1">
              <a:rPr lang="en-US" smtClean="0"/>
              <a:pPr/>
              <a:t>7/13/2022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6489-1200-49C8-817C-37514082C3F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3D5B-E053-4B32-8859-8C5298F10C44}" type="datetime1">
              <a:rPr lang="en-US" smtClean="0"/>
              <a:pPr/>
              <a:t>7/13/2022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6489-1200-49C8-817C-37514082C3F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F074-1C21-46AB-A505-A8125BE67940}" type="datetime1">
              <a:rPr lang="en-US" smtClean="0"/>
              <a:pPr/>
              <a:t>7/13/2022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6489-1200-49C8-817C-37514082C3F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600DB-CD10-4A86-B263-35D3D6010E24}" type="datetime1">
              <a:rPr lang="en-US" smtClean="0"/>
              <a:pPr/>
              <a:t>7/13/2022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6489-1200-49C8-817C-37514082C3F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00343-8F64-406C-9D40-99A903FF9468}" type="datetime1">
              <a:rPr lang="en-US" smtClean="0"/>
              <a:pPr/>
              <a:t>7/13/2022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EDB6489-1200-49C8-817C-37514082C3F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D8229D3-84A7-42D9-A080-CE94422FF79A}" type="datetime1">
              <a:rPr lang="en-US" smtClean="0"/>
              <a:pPr/>
              <a:t>7/13/2022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EDB6489-1200-49C8-817C-37514082C3F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Flow-chart-diagram-of-microcontroller_fig2_319130612" TargetMode="External"/><Relationship Id="rId2" Type="http://schemas.openxmlformats.org/officeDocument/2006/relationships/hyperlink" Target="https://iotportfolio.home.blog/portfolio-1-3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lectronics.stackexchange.com/questions/90725/arduino-moisture-sensor-value-decreasing-for-no-reason" TargetMode="External"/><Relationship Id="rId7" Type="http://schemas.openxmlformats.org/officeDocument/2006/relationships/image" Target="../media/image7.jf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fif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676400"/>
            <a:ext cx="7772400" cy="609600"/>
          </a:xfrm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SOIL MOISTURE INDICATOR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986528" y="4953000"/>
            <a:ext cx="3928872" cy="1600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Project Group</a:t>
            </a:r>
            <a:r>
              <a:rPr kumimoji="0" lang="en-IN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Members:</a:t>
            </a:r>
            <a:endParaRPr lang="en-IN" b="1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en-IN" dirty="0" err="1">
                <a:latin typeface="Times New Roman" pitchFamily="18" charset="0"/>
                <a:cs typeface="Times New Roman" pitchFamily="18" charset="0"/>
              </a:rPr>
              <a:t>Vaibhav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Gupta</a:t>
            </a:r>
            <a:r>
              <a:rPr kumimoji="0" lang="en-IN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, 303302219115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IN" dirty="0" err="1">
                <a:latin typeface="Times New Roman" pitchFamily="18" charset="0"/>
                <a:ea typeface="+mj-ea"/>
                <a:cs typeface="Times New Roman" pitchFamily="18" charset="0"/>
              </a:rPr>
              <a:t>Nitish</a:t>
            </a:r>
            <a:r>
              <a:rPr lang="en-IN" dirty="0">
                <a:latin typeface="Times New Roman" pitchFamily="18" charset="0"/>
                <a:ea typeface="+mj-ea"/>
                <a:cs typeface="Times New Roman" pitchFamily="18" charset="0"/>
              </a:rPr>
              <a:t> Kumar </a:t>
            </a:r>
            <a:r>
              <a:rPr lang="en-IN" dirty="0" err="1">
                <a:latin typeface="Times New Roman" pitchFamily="18" charset="0"/>
                <a:ea typeface="+mj-ea"/>
                <a:cs typeface="Times New Roman" pitchFamily="18" charset="0"/>
              </a:rPr>
              <a:t>Verma</a:t>
            </a:r>
            <a:r>
              <a:rPr lang="en-IN" dirty="0">
                <a:latin typeface="Times New Roman" pitchFamily="18" charset="0"/>
                <a:ea typeface="+mj-ea"/>
                <a:cs typeface="Times New Roman" pitchFamily="18" charset="0"/>
              </a:rPr>
              <a:t> , 303302219072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IN" dirty="0">
                <a:latin typeface="Times New Roman" pitchFamily="18" charset="0"/>
                <a:ea typeface="+mj-ea"/>
                <a:cs typeface="Times New Roman" pitchFamily="18" charset="0"/>
              </a:rPr>
              <a:t>Abdul </a:t>
            </a:r>
            <a:r>
              <a:rPr lang="en-IN" dirty="0" err="1">
                <a:latin typeface="Times New Roman" pitchFamily="18" charset="0"/>
                <a:ea typeface="+mj-ea"/>
                <a:cs typeface="Times New Roman" pitchFamily="18" charset="0"/>
              </a:rPr>
              <a:t>Mazid</a:t>
            </a:r>
            <a:r>
              <a:rPr lang="en-IN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IN" dirty="0" err="1">
                <a:latin typeface="Times New Roman" pitchFamily="18" charset="0"/>
                <a:ea typeface="+mj-ea"/>
                <a:cs typeface="Times New Roman" pitchFamily="18" charset="0"/>
              </a:rPr>
              <a:t>Memon</a:t>
            </a:r>
            <a:r>
              <a:rPr lang="en-IN" dirty="0">
                <a:latin typeface="Times New Roman" pitchFamily="18" charset="0"/>
                <a:ea typeface="+mj-ea"/>
                <a:cs typeface="Times New Roman" pitchFamily="18" charset="0"/>
              </a:rPr>
              <a:t> , 30330222302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8600" y="5105400"/>
            <a:ext cx="3124200" cy="1524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Project Guide :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IN" b="1" dirty="0" err="1">
                <a:latin typeface="Times New Roman" pitchFamily="18" charset="0"/>
                <a:cs typeface="Times New Roman" pitchFamily="18" charset="0"/>
              </a:rPr>
              <a:t>Dr.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dirty="0" err="1">
                <a:latin typeface="Times New Roman" pitchFamily="18" charset="0"/>
                <a:cs typeface="Times New Roman" pitchFamily="18" charset="0"/>
              </a:rPr>
              <a:t>Chaitali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dirty="0" err="1">
                <a:latin typeface="Times New Roman" pitchFamily="18" charset="0"/>
                <a:cs typeface="Times New Roman" pitchFamily="18" charset="0"/>
              </a:rPr>
              <a:t>Bisawas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 Dutta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(CSE DEPARTMENT)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62000" y="739775"/>
            <a:ext cx="7772400" cy="631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800" dirty="0">
                <a:latin typeface="Times New Roman" pitchFamily="18" charset="0"/>
                <a:ea typeface="+mj-ea"/>
                <a:cs typeface="Times New Roman" pitchFamily="18" charset="0"/>
              </a:rPr>
              <a:t>Minor Project Report on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62000" y="2743201"/>
            <a:ext cx="7772400" cy="236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lvl="0" algn="ctr">
              <a:lnSpc>
                <a:spcPct val="120000"/>
              </a:lnSpc>
              <a:spcBef>
                <a:spcPct val="0"/>
              </a:spcBef>
              <a:defRPr/>
            </a:pPr>
            <a:r>
              <a:rPr lang="en-IN" sz="3800" b="1" dirty="0">
                <a:latin typeface="Times New Roman" pitchFamily="18" charset="0"/>
                <a:cs typeface="Times New Roman" pitchFamily="18" charset="0"/>
              </a:rPr>
              <a:t>CSE 6</a:t>
            </a:r>
            <a:r>
              <a:rPr lang="en-IN" sz="3800" b="1" baseline="3000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IN" sz="3800" b="1" dirty="0">
                <a:latin typeface="Times New Roman" pitchFamily="18" charset="0"/>
                <a:cs typeface="Times New Roman" pitchFamily="18" charset="0"/>
              </a:rPr>
              <a:t> Semester</a:t>
            </a:r>
          </a:p>
          <a:p>
            <a:pPr lvl="0" algn="ctr">
              <a:lnSpc>
                <a:spcPct val="120000"/>
              </a:lnSpc>
              <a:spcBef>
                <a:spcPct val="0"/>
              </a:spcBef>
              <a:defRPr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lvl="0" algn="ctr">
              <a:lnSpc>
                <a:spcPct val="120000"/>
              </a:lnSpc>
              <a:spcBef>
                <a:spcPct val="0"/>
              </a:spcBef>
              <a:defRPr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Department of Computer Science and Engineering,</a:t>
            </a:r>
          </a:p>
          <a:p>
            <a:pPr lvl="0" algn="ctr">
              <a:lnSpc>
                <a:spcPct val="120000"/>
              </a:lnSpc>
              <a:spcBef>
                <a:spcPct val="0"/>
              </a:spcBef>
              <a:defRPr/>
            </a:pPr>
            <a:endParaRPr lang="en-IN" sz="2500" b="1" dirty="0">
              <a:latin typeface="Times New Roman" pitchFamily="18" charset="0"/>
              <a:cs typeface="Times New Roman" pitchFamily="18" charset="0"/>
            </a:endParaRPr>
          </a:p>
          <a:p>
            <a:pPr lvl="0" algn="ctr">
              <a:lnSpc>
                <a:spcPct val="120000"/>
              </a:lnSpc>
              <a:spcBef>
                <a:spcPct val="0"/>
              </a:spcBef>
              <a:defRPr/>
            </a:pPr>
            <a:r>
              <a:rPr lang="en-IN" sz="2500" b="1" dirty="0">
                <a:latin typeface="Times New Roman" pitchFamily="18" charset="0"/>
                <a:cs typeface="Times New Roman" pitchFamily="18" charset="0"/>
              </a:rPr>
              <a:t>Batch 2019-2023</a:t>
            </a:r>
          </a:p>
          <a:p>
            <a:pPr algn="ctr">
              <a:lnSpc>
                <a:spcPct val="120000"/>
              </a:lnSpc>
              <a:spcBef>
                <a:spcPct val="0"/>
              </a:spcBef>
              <a:defRPr/>
            </a:pPr>
            <a:endParaRPr lang="en-IN" sz="23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defRPr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Session Jan – June 2022</a:t>
            </a:r>
          </a:p>
          <a:p>
            <a:pPr lvl="0" algn="ctr">
              <a:lnSpc>
                <a:spcPct val="120000"/>
              </a:lnSpc>
              <a:spcBef>
                <a:spcPct val="0"/>
              </a:spcBef>
              <a:defRPr/>
            </a:pPr>
            <a:endParaRPr lang="en-IN" sz="2300" b="1" dirty="0">
              <a:latin typeface="Times New Roman" pitchFamily="18" charset="0"/>
              <a:cs typeface="Times New Roman" pitchFamily="18" charset="0"/>
            </a:endParaRPr>
          </a:p>
          <a:p>
            <a:pPr lvl="0" algn="ctr">
              <a:lnSpc>
                <a:spcPct val="120000"/>
              </a:lnSpc>
              <a:spcBef>
                <a:spcPct val="0"/>
              </a:spcBef>
              <a:defRPr/>
            </a:pP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Presentation Date: 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" y="228600"/>
            <a:ext cx="8534400" cy="429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20000"/>
              </a:lnSpc>
              <a:spcBef>
                <a:spcPct val="0"/>
              </a:spcBef>
              <a:defRPr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Shri Shankaracharya Institute of Professional Management &amp; Technology, Raipur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IN" dirty="0"/>
              <a:t>13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"/>
            <a:ext cx="7772400" cy="838200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Snapshots with description</a:t>
            </a:r>
            <a:endParaRPr lang="en-IN" sz="54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49F908-0F08-5CEF-2DEF-97DC23A81D2D}"/>
              </a:ext>
            </a:extLst>
          </p:cNvPr>
          <p:cNvSpPr txBox="1"/>
          <p:nvPr/>
        </p:nvSpPr>
        <p:spPr>
          <a:xfrm>
            <a:off x="3480619" y="1307690"/>
            <a:ext cx="548583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#include &lt;LiquidCrystal_I2C.h&gt;LiquidCrystal_I2C lcd(0x27, 16, 2);     void setup() {  </a:t>
            </a:r>
            <a:r>
              <a:rPr lang="en-US" dirty="0" err="1"/>
              <a:t>Serial.begin</a:t>
            </a:r>
            <a:r>
              <a:rPr lang="en-US" dirty="0"/>
              <a:t>(115200);  </a:t>
            </a:r>
            <a:r>
              <a:rPr lang="en-US" dirty="0" err="1"/>
              <a:t>lcd.init</a:t>
            </a:r>
            <a:r>
              <a:rPr lang="en-US" dirty="0"/>
              <a:t>();  </a:t>
            </a:r>
            <a:r>
              <a:rPr lang="en-US" dirty="0" err="1"/>
              <a:t>lcd.backlight</a:t>
            </a:r>
            <a:r>
              <a:rPr lang="en-US" dirty="0"/>
              <a:t>();  </a:t>
            </a:r>
            <a:r>
              <a:rPr lang="en-US" dirty="0" err="1"/>
              <a:t>lcd.clear</a:t>
            </a:r>
            <a:r>
              <a:rPr lang="en-US" dirty="0"/>
              <a:t>();  </a:t>
            </a:r>
            <a:r>
              <a:rPr lang="en-US" dirty="0" err="1"/>
              <a:t>pinMode</a:t>
            </a:r>
            <a:r>
              <a:rPr lang="en-US" dirty="0"/>
              <a:t>(2, OUTPUT);  </a:t>
            </a:r>
            <a:r>
              <a:rPr lang="en-US" dirty="0" err="1"/>
              <a:t>digitalWrite</a:t>
            </a:r>
            <a:r>
              <a:rPr lang="en-US" dirty="0"/>
              <a:t>(2, HIGH);  delay(1000);  </a:t>
            </a:r>
            <a:r>
              <a:rPr lang="en-US" dirty="0" err="1"/>
              <a:t>lcd.setCursor</a:t>
            </a:r>
            <a:r>
              <a:rPr lang="en-US" dirty="0"/>
              <a:t>(0, 0);  </a:t>
            </a:r>
            <a:r>
              <a:rPr lang="en-US" dirty="0" err="1"/>
              <a:t>lcd.print</a:t>
            </a:r>
            <a:r>
              <a:rPr lang="en-US" dirty="0"/>
              <a:t>("IRRIGATION");  </a:t>
            </a:r>
            <a:r>
              <a:rPr lang="en-US" dirty="0" err="1"/>
              <a:t>lcd.setCursor</a:t>
            </a:r>
            <a:r>
              <a:rPr lang="en-US" dirty="0"/>
              <a:t>(0, 1);  </a:t>
            </a:r>
            <a:r>
              <a:rPr lang="en-US" dirty="0" err="1"/>
              <a:t>lcd.print</a:t>
            </a:r>
            <a:r>
              <a:rPr lang="en-US" dirty="0"/>
              <a:t>("SYSTEM IS ON ");    </a:t>
            </a:r>
            <a:r>
              <a:rPr lang="en-US" dirty="0" err="1"/>
              <a:t>lcd.print</a:t>
            </a:r>
            <a:r>
              <a:rPr lang="en-US" dirty="0"/>
              <a:t>("");    delay(3000);  </a:t>
            </a:r>
            <a:r>
              <a:rPr lang="en-US" dirty="0" err="1"/>
              <a:t>lcd.clear</a:t>
            </a:r>
            <a:r>
              <a:rPr lang="en-US" dirty="0"/>
              <a:t>();} void loop() {  int value = </a:t>
            </a:r>
            <a:r>
              <a:rPr lang="en-US" dirty="0" err="1"/>
              <a:t>analogRead</a:t>
            </a:r>
            <a:r>
              <a:rPr lang="en-US" dirty="0"/>
              <a:t>(A0);  </a:t>
            </a:r>
            <a:r>
              <a:rPr lang="en-US" dirty="0" err="1"/>
              <a:t>Serial.println</a:t>
            </a:r>
            <a:r>
              <a:rPr lang="en-US" dirty="0"/>
              <a:t>(value);  if (value &gt; 350) {    </a:t>
            </a:r>
            <a:r>
              <a:rPr lang="en-US" dirty="0" err="1"/>
              <a:t>digitalWrite</a:t>
            </a:r>
            <a:r>
              <a:rPr lang="en-US" dirty="0"/>
              <a:t>(2, LOW);    </a:t>
            </a:r>
            <a:r>
              <a:rPr lang="en-US" dirty="0" err="1"/>
              <a:t>lcd.setCursor</a:t>
            </a:r>
            <a:r>
              <a:rPr lang="en-US" dirty="0"/>
              <a:t>(0, 0);    </a:t>
            </a:r>
            <a:r>
              <a:rPr lang="en-US" dirty="0" err="1"/>
              <a:t>lcd.print</a:t>
            </a:r>
            <a:r>
              <a:rPr lang="en-US" dirty="0"/>
              <a:t>("</a:t>
            </a:r>
            <a:r>
              <a:rPr lang="en-US" dirty="0" err="1"/>
              <a:t>WaterPump</a:t>
            </a:r>
            <a:r>
              <a:rPr lang="en-US" dirty="0"/>
              <a:t> is ON ");  } else {    </a:t>
            </a:r>
            <a:r>
              <a:rPr lang="en-US" dirty="0" err="1"/>
              <a:t>digitalWrite</a:t>
            </a:r>
            <a:r>
              <a:rPr lang="en-US" dirty="0"/>
              <a:t>(2, HIGH);    </a:t>
            </a:r>
            <a:r>
              <a:rPr lang="en-US" dirty="0" err="1"/>
              <a:t>lcd.setCursor</a:t>
            </a:r>
            <a:r>
              <a:rPr lang="en-US" dirty="0"/>
              <a:t>(0, 0);    </a:t>
            </a:r>
            <a:r>
              <a:rPr lang="en-US" dirty="0" err="1"/>
              <a:t>lcd.print</a:t>
            </a:r>
            <a:r>
              <a:rPr lang="en-US" dirty="0"/>
              <a:t>("</a:t>
            </a:r>
            <a:r>
              <a:rPr lang="en-US" dirty="0" err="1"/>
              <a:t>WaterPump</a:t>
            </a:r>
            <a:r>
              <a:rPr lang="en-US" dirty="0"/>
              <a:t> is OFF");  }   if (value &lt; 300) {    </a:t>
            </a:r>
            <a:r>
              <a:rPr lang="en-US" dirty="0" err="1"/>
              <a:t>lcd.setCursor</a:t>
            </a:r>
            <a:r>
              <a:rPr lang="en-US" dirty="0"/>
              <a:t>(0, 1);    </a:t>
            </a:r>
            <a:r>
              <a:rPr lang="en-US" dirty="0" err="1"/>
              <a:t>lcd.print</a:t>
            </a:r>
            <a:r>
              <a:rPr lang="en-US" dirty="0"/>
              <a:t>("Moisture: &gt;70%");  } else if (value &gt; 300 &amp;&amp; value &lt; 350) {    </a:t>
            </a:r>
            <a:r>
              <a:rPr lang="en-US" dirty="0" err="1"/>
              <a:t>lcd.setCursor</a:t>
            </a:r>
            <a:r>
              <a:rPr lang="en-US" dirty="0"/>
              <a:t>(0, 1);    </a:t>
            </a:r>
            <a:r>
              <a:rPr lang="en-US" dirty="0" err="1"/>
              <a:t>lcd.print</a:t>
            </a:r>
            <a:r>
              <a:rPr lang="en-US" dirty="0"/>
              <a:t>("Moisture:60%");  } else if (value &gt; 350) {    </a:t>
            </a:r>
            <a:r>
              <a:rPr lang="en-US" dirty="0" err="1"/>
              <a:t>lcd.setCursor</a:t>
            </a:r>
            <a:r>
              <a:rPr lang="en-US" dirty="0"/>
              <a:t>(0, 1);    </a:t>
            </a:r>
            <a:r>
              <a:rPr lang="en-US" dirty="0" err="1"/>
              <a:t>lcd.print</a:t>
            </a:r>
            <a:r>
              <a:rPr lang="en-US" dirty="0"/>
              <a:t>("Moisture : &lt;40%");  }}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59E09A-9AD9-5713-1531-49CB80C20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44" y="1307690"/>
            <a:ext cx="3207963" cy="463099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Result &amp; Conclusion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1. Soil moister indicator is easy to use, gives instant result</a:t>
            </a:r>
          </a:p>
          <a:p>
            <a:r>
              <a:rPr lang="en-IN" dirty="0"/>
              <a:t>2. It also build an awareness and knowledge of </a:t>
            </a:r>
            <a:r>
              <a:rPr lang="en-IN" dirty="0" err="1"/>
              <a:t>eash</a:t>
            </a:r>
            <a:r>
              <a:rPr lang="en-IN" dirty="0"/>
              <a:t> irrigated    field.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5700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600200"/>
            <a:ext cx="8077200" cy="1981200"/>
          </a:xfrm>
          <a:noFill/>
        </p:spPr>
        <p:txBody>
          <a:bodyPr>
            <a:noAutofit/>
          </a:bodyPr>
          <a:lstStyle/>
          <a:p>
            <a:pPr algn="just"/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Text Book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Toby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Velte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Anthony Vote and Robert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Elsenpeter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“Cloud Computing: A Practical Approach”, McGraw Hill, 2002</a:t>
            </a:r>
          </a:p>
          <a:p>
            <a:pPr algn="just"/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Web Resources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https://iotportfolio.home.blog/portfolio-1-3/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https://www.researchgate.net/figure/Flow-chart-diagram-of-microcontroller_fig2_319130612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IN" dirty="0"/>
              <a:t>15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3975"/>
            <a:ext cx="8229600" cy="1470025"/>
          </a:xfrm>
        </p:spPr>
        <p:txBody>
          <a:bodyPr>
            <a:normAutofit/>
          </a:bodyPr>
          <a:lstStyle/>
          <a:p>
            <a:pPr algn="ctr"/>
            <a:r>
              <a:rPr lang="en-IN" sz="5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br>
              <a:rPr lang="en-IN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772400" cy="1143000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Project Overview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07264" y="1600200"/>
            <a:ext cx="8388096" cy="4572000"/>
          </a:xfrm>
        </p:spPr>
        <p:txBody>
          <a:bodyPr>
            <a:normAutofit/>
          </a:bodyPr>
          <a:lstStyle/>
          <a:p>
            <a:pPr algn="just"/>
            <a:r>
              <a:rPr lang="en-US" sz="2000" b="1" i="1" dirty="0">
                <a:latin typeface="Bahnschrift SemiBold" panose="020B0502040204020203" pitchFamily="34" charset="0"/>
              </a:rPr>
              <a:t>This sensor can be used to test the moisture of soil, when the soil is having water shortage.</a:t>
            </a:r>
          </a:p>
          <a:p>
            <a:pPr algn="just"/>
            <a:endParaRPr lang="en-US" sz="2000" i="1" dirty="0">
              <a:latin typeface="Bahnschrift SemiBold" panose="020B0502040204020203" pitchFamily="34" charset="0"/>
            </a:endParaRPr>
          </a:p>
          <a:p>
            <a:pPr algn="just"/>
            <a:r>
              <a:rPr lang="en-US" sz="2000" i="1" dirty="0">
                <a:latin typeface="Bahnschrift SemiBold" panose="020B0502040204020203" pitchFamily="34" charset="0"/>
              </a:rPr>
              <a:t>As the name says, soil moisture indicator will indicate the </a:t>
            </a:r>
            <a:r>
              <a:rPr lang="en-US" sz="2000" i="1" dirty="0" err="1">
                <a:latin typeface="Bahnschrift SemiBold" panose="020B0502040204020203" pitchFamily="34" charset="0"/>
              </a:rPr>
              <a:t>levelof</a:t>
            </a:r>
            <a:r>
              <a:rPr lang="en-US" sz="2000" i="1" dirty="0">
                <a:latin typeface="Bahnschrift SemiBold" panose="020B0502040204020203" pitchFamily="34" charset="0"/>
              </a:rPr>
              <a:t> moisture in the soil.</a:t>
            </a:r>
          </a:p>
          <a:p>
            <a:pPr algn="just"/>
            <a:endParaRPr lang="en-US" sz="2000" i="1" dirty="0">
              <a:latin typeface="Bahnschrift SemiBold" panose="020B0502040204020203" pitchFamily="34" charset="0"/>
            </a:endParaRPr>
          </a:p>
          <a:p>
            <a:pPr algn="just"/>
            <a:r>
              <a:rPr lang="en-US" sz="2000" i="1" dirty="0">
                <a:latin typeface="Bahnschrift SemiBold" panose="020B0502040204020203" pitchFamily="34" charset="0"/>
              </a:rPr>
              <a:t>It will be quite useful for gardeners &amp; farmers as it will show the moisture content present in the soil, so they can avoid over irrigation or under irrigation.</a:t>
            </a:r>
          </a:p>
          <a:p>
            <a:pPr algn="just"/>
            <a:endParaRPr lang="en-US" sz="2000" i="1" dirty="0">
              <a:latin typeface="Bahnschrift SemiBold" panose="020B0502040204020203" pitchFamily="34" charset="0"/>
            </a:endParaRPr>
          </a:p>
          <a:p>
            <a:pPr algn="just"/>
            <a:r>
              <a:rPr lang="en-US" sz="2000" i="1" dirty="0">
                <a:latin typeface="Bahnschrift SemiBold" panose="020B0502040204020203" pitchFamily="34" charset="0"/>
              </a:rPr>
              <a:t>A relay control can be added to this device that will self irrigate the land when moisture level becomes low.</a:t>
            </a:r>
          </a:p>
          <a:p>
            <a:pPr marL="0" indent="0" algn="just">
              <a:buNone/>
            </a:pPr>
            <a:endParaRPr lang="en-US" sz="2000" i="1" dirty="0">
              <a:latin typeface="Bahnschrift SemiBold" panose="020B0502040204020203" pitchFamily="34" charset="0"/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80201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1143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 Identification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34112" y="1417638"/>
            <a:ext cx="8900160" cy="5211762"/>
          </a:xfrm>
        </p:spPr>
        <p:txBody>
          <a:bodyPr/>
          <a:lstStyle/>
          <a:p>
            <a:pPr marL="0" indent="0">
              <a:buNone/>
            </a:pPr>
            <a:r>
              <a:rPr lang="en-IN" sz="2800" dirty="0"/>
              <a:t>During irrigation a farmer faces many problems like:-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Wastage of too much water.</a:t>
            </a:r>
          </a:p>
          <a:p>
            <a:r>
              <a:rPr lang="en-IN" dirty="0"/>
              <a:t>Water Shortage.</a:t>
            </a:r>
          </a:p>
          <a:p>
            <a:r>
              <a:rPr lang="en-IN" dirty="0"/>
              <a:t>Decrease in crop yield.</a:t>
            </a:r>
          </a:p>
          <a:p>
            <a:r>
              <a:rPr lang="en-IN" dirty="0"/>
              <a:t>Increase in cost of energy.</a:t>
            </a:r>
          </a:p>
          <a:p>
            <a:r>
              <a:rPr lang="en-IN" dirty="0"/>
              <a:t>Increase in fertilizer cost.</a:t>
            </a:r>
          </a:p>
        </p:txBody>
      </p:sp>
    </p:spTree>
    <p:extLst>
      <p:ext uri="{BB962C8B-B14F-4D97-AF65-F5344CB8AC3E}">
        <p14:creationId xmlns:p14="http://schemas.microsoft.com/office/powerpoint/2010/main" val="1527594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867400" y="6096000"/>
            <a:ext cx="2514600" cy="365125"/>
          </a:xfrm>
        </p:spPr>
        <p:txBody>
          <a:bodyPr/>
          <a:lstStyle/>
          <a:p>
            <a:pPr algn="r"/>
            <a:r>
              <a:rPr lang="en-IN" dirty="0"/>
              <a:t>1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3316" y="53975"/>
            <a:ext cx="8429684" cy="1470025"/>
          </a:xfrm>
        </p:spPr>
        <p:txBody>
          <a:bodyPr>
            <a:normAutofit/>
          </a:bodyPr>
          <a:lstStyle/>
          <a:p>
            <a:pPr algn="ctr"/>
            <a:r>
              <a:rPr lang="en-IN" sz="6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Applications Area :-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826194844"/>
              </p:ext>
            </p:extLst>
          </p:nvPr>
        </p:nvGraphicFramePr>
        <p:xfrm>
          <a:off x="1165712" y="2870008"/>
          <a:ext cx="6764892" cy="37868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68543" y="1896278"/>
            <a:ext cx="7972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itchFamily="34" charset="0"/>
              </a:rPr>
              <a:t>The applications of soil moisture indicator in some of the following areas </a:t>
            </a:r>
            <a:r>
              <a:rPr lang="en-US" sz="2400" dirty="0">
                <a:latin typeface="Bahnschrift SemiBold" pitchFamily="34" charset="0"/>
              </a:rPr>
              <a:t>:-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8600" y="1470025"/>
            <a:ext cx="4340894" cy="457200"/>
          </a:xfrm>
        </p:spPr>
        <p:txBody>
          <a:bodyPr/>
          <a:lstStyle/>
          <a:p>
            <a:pPr algn="r"/>
            <a:r>
              <a:rPr lang="en-IN" sz="2400" b="1" dirty="0"/>
              <a:t>HARDWARE REQUIREMENT :-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0"/>
            <a:ext cx="8429684" cy="1470025"/>
          </a:xfrm>
        </p:spPr>
        <p:txBody>
          <a:bodyPr>
            <a:noAutofit/>
          </a:bodyPr>
          <a:lstStyle/>
          <a:p>
            <a:pPr algn="ctr"/>
            <a:r>
              <a:rPr lang="en-IN" sz="4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Project Requirements</a:t>
            </a:r>
            <a:br>
              <a:rPr lang="en-IN" sz="4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4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(Developer)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D3B479-0885-4138-A05B-1F67E09609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28600" y="1785997"/>
            <a:ext cx="2812115" cy="1916053"/>
          </a:xfrm>
          <a:prstGeom prst="rect">
            <a:avLst/>
          </a:prstGeom>
        </p:spPr>
      </p:pic>
      <p:pic>
        <p:nvPicPr>
          <p:cNvPr id="7" name="Picture 6" descr="Arduino_Uno_-_R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0330" y="2017022"/>
            <a:ext cx="2641010" cy="191605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718" y="2299490"/>
            <a:ext cx="2560489" cy="200291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32207" y="3702050"/>
            <a:ext cx="2177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Soil Moisture sensor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70721" y="3933075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Arduino Uno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35670" y="4302407"/>
            <a:ext cx="2215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LCD Display Module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62" y="4304939"/>
            <a:ext cx="2286000" cy="200025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101017" y="6354080"/>
            <a:ext cx="1547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Relay Module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158" y="4302407"/>
            <a:ext cx="2795181" cy="177424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676574" y="6206530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5v DC Pump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IN" dirty="0"/>
              <a:t>3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52400"/>
            <a:ext cx="8429684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IN" sz="6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Project Requirements</a:t>
            </a:r>
            <a:br>
              <a:rPr lang="en-IN" sz="6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6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(End User)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2942" y="1524774"/>
            <a:ext cx="8001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Soil moisture Indicator measures the water content in soil.</a:t>
            </a:r>
          </a:p>
          <a:p>
            <a:r>
              <a:rPr lang="en-US" sz="2400" b="1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It is used measure the rise and fall of the amount (or percentage) of water in the soil.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This is an ideal and Low cost agricultural tool for Farmers to keep plants/farms grow healthier.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cs typeface="Times New Roman" pitchFamily="18" charset="0"/>
              </a:rPr>
              <a:t>By using this device the farmer could save considerable amount of precious water.</a:t>
            </a:r>
            <a:endParaRPr lang="en-IN" sz="2400" b="1" dirty="0">
              <a:cs typeface="Times New Roman" pitchFamily="18" charset="0"/>
            </a:endParaRPr>
          </a:p>
          <a:p>
            <a:pPr algn="just"/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IN" dirty="0"/>
              <a:t>12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"/>
            <a:ext cx="7772400" cy="1066800"/>
          </a:xfrm>
        </p:spPr>
        <p:txBody>
          <a:bodyPr>
            <a:noAutofit/>
          </a:bodyPr>
          <a:lstStyle/>
          <a:p>
            <a:pPr algn="ctr"/>
            <a:r>
              <a:rPr lang="en-US" sz="6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 Flow Diagram</a:t>
            </a:r>
            <a:endParaRPr lang="en-IN" sz="60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926" y="1009459"/>
            <a:ext cx="6456147" cy="551326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IN" dirty="0"/>
              <a:t>12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"/>
            <a:ext cx="7772400" cy="1295400"/>
          </a:xfrm>
        </p:spPr>
        <p:txBody>
          <a:bodyPr>
            <a:noAutofit/>
          </a:bodyPr>
          <a:lstStyle/>
          <a:p>
            <a:pPr algn="ctr"/>
            <a:r>
              <a:rPr lang="en-US" sz="4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Project Work Flow Diagram</a:t>
            </a:r>
            <a:endParaRPr lang="en-IN" sz="44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527" y="1296155"/>
            <a:ext cx="3282946" cy="48760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 CASE Diagram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08" y="1742312"/>
            <a:ext cx="7583424" cy="3865481"/>
          </a:xfrm>
        </p:spPr>
      </p:pic>
      <p:sp>
        <p:nvSpPr>
          <p:cNvPr id="6" name="Oval 5"/>
          <p:cNvSpPr/>
          <p:nvPr/>
        </p:nvSpPr>
        <p:spPr>
          <a:xfrm>
            <a:off x="6254496" y="1742312"/>
            <a:ext cx="1926336" cy="123253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ight Arrow 6"/>
          <p:cNvSpPr/>
          <p:nvPr/>
        </p:nvSpPr>
        <p:spPr>
          <a:xfrm rot="19953502">
            <a:off x="3747857" y="2577182"/>
            <a:ext cx="2783365" cy="115824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ight Arrow 7"/>
          <p:cNvSpPr/>
          <p:nvPr/>
        </p:nvSpPr>
        <p:spPr>
          <a:xfrm rot="582965">
            <a:off x="3981941" y="4084907"/>
            <a:ext cx="2783365" cy="115824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6254496" y="4364265"/>
            <a:ext cx="1926336" cy="123253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4937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1379</TotalTime>
  <Words>663</Words>
  <Application>Microsoft Office PowerPoint</Application>
  <PresentationFormat>On-screen Show (4:3)</PresentationFormat>
  <Paragraphs>78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Algerian</vt:lpstr>
      <vt:lpstr>Arial</vt:lpstr>
      <vt:lpstr>Bahnschrift SemiBold</vt:lpstr>
      <vt:lpstr>Calibri</vt:lpstr>
      <vt:lpstr>Franklin Gothic Book</vt:lpstr>
      <vt:lpstr>Perpetua</vt:lpstr>
      <vt:lpstr>Times New Roman</vt:lpstr>
      <vt:lpstr>Wingdings 2</vt:lpstr>
      <vt:lpstr>Equity</vt:lpstr>
      <vt:lpstr>SOIL MOISTURE INDICATOR</vt:lpstr>
      <vt:lpstr>Project Overview</vt:lpstr>
      <vt:lpstr>Problem Identification</vt:lpstr>
      <vt:lpstr>Applications Area :-</vt:lpstr>
      <vt:lpstr>Project Requirements (Developer)</vt:lpstr>
      <vt:lpstr>Project Requirements (End User)</vt:lpstr>
      <vt:lpstr>Data Flow Diagram</vt:lpstr>
      <vt:lpstr>Project Work Flow Diagram</vt:lpstr>
      <vt:lpstr>USE CASE Diagram</vt:lpstr>
      <vt:lpstr>Snapshots with description</vt:lpstr>
      <vt:lpstr>Result &amp; Conclusion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SOIL MOISTURE INDICATOR</dc:title>
  <dc:creator>SHUBHAM VERMA</dc:creator>
  <cp:lastModifiedBy>Fo</cp:lastModifiedBy>
  <cp:revision>20</cp:revision>
  <dcterms:modified xsi:type="dcterms:W3CDTF">2022-07-13T16:12:26Z</dcterms:modified>
</cp:coreProperties>
</file>