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57" r:id="rId3"/>
    <p:sldId id="258" r:id="rId4"/>
    <p:sldId id="259" r:id="rId5"/>
    <p:sldId id="260" r:id="rId6"/>
    <p:sldId id="261" r:id="rId7"/>
    <p:sldId id="263" r:id="rId8"/>
    <p:sldId id="267" r:id="rId9"/>
    <p:sldId id="268" r:id="rId10"/>
    <p:sldId id="269" r:id="rId11"/>
    <p:sldId id="266"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5/5/2024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440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1048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1141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74051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6250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5/5/2024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256656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5/5/2024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55493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5/5/2024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3382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5/5/2024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245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5/5/2024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607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5/5/2024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707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5/5/2024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53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5/5/2024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8349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5/5/2024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718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5/5/2024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721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5/5/2024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331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5/5/2024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702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BC1C18-307B-4F68-A007-B5B542270E8D}" type="datetimeFigureOut">
              <a:rPr lang="en-US" smtClean="0"/>
              <a:t>5/5/2024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248180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ABD3463-969E-C534-DADF-D692CFDBCFF3}"/>
              </a:ext>
            </a:extLst>
          </p:cNvPr>
          <p:cNvSpPr>
            <a:spLocks noGrp="1"/>
          </p:cNvSpPr>
          <p:nvPr>
            <p:ph type="subTitle" idx="1"/>
          </p:nvPr>
        </p:nvSpPr>
        <p:spPr>
          <a:xfrm>
            <a:off x="8817428" y="1257301"/>
            <a:ext cx="2450127" cy="4343399"/>
          </a:xfrm>
          <a:effectLst/>
        </p:spPr>
        <p:txBody>
          <a:bodyPr anchor="ctr">
            <a:normAutofit/>
          </a:bodyPr>
          <a:lstStyle/>
          <a:p>
            <a:pPr algn="l"/>
            <a:r>
              <a:rPr lang="en-US" dirty="0"/>
              <a:t>Mohan</a:t>
            </a:r>
            <a:endParaRPr lang="en-US"/>
          </a:p>
          <a:p>
            <a:pPr algn="l"/>
            <a:r>
              <a:rPr lang="en-US" dirty="0" err="1"/>
              <a:t>Anitha</a:t>
            </a:r>
            <a:endParaRPr lang="en-IN"/>
          </a:p>
        </p:txBody>
      </p:sp>
      <p:sp useBgFill="1">
        <p:nvSpPr>
          <p:cNvPr id="10" name="Freeform: Shape 9">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D4962-B80D-DB21-37CA-40935D4D0A47}"/>
              </a:ext>
            </a:extLst>
          </p:cNvPr>
          <p:cNvSpPr>
            <a:spLocks noGrp="1"/>
          </p:cNvSpPr>
          <p:nvPr>
            <p:ph type="ctrTitle"/>
          </p:nvPr>
        </p:nvSpPr>
        <p:spPr>
          <a:xfrm>
            <a:off x="913795" y="1257301"/>
            <a:ext cx="6672865" cy="4343399"/>
          </a:xfrm>
        </p:spPr>
        <p:txBody>
          <a:bodyPr anchor="ctr">
            <a:normAutofit/>
          </a:bodyPr>
          <a:lstStyle/>
          <a:p>
            <a:r>
              <a:rPr lang="en-US" dirty="0"/>
              <a:t>Lending Club Case Study</a:t>
            </a:r>
            <a:endParaRPr lang="en-IN" dirty="0"/>
          </a:p>
        </p:txBody>
      </p:sp>
    </p:spTree>
    <p:extLst>
      <p:ext uri="{BB962C8B-B14F-4D97-AF65-F5344CB8AC3E}">
        <p14:creationId xmlns:p14="http://schemas.microsoft.com/office/powerpoint/2010/main" val="40172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7ED40-F067-AB81-CB27-50C94D865CB9}"/>
              </a:ext>
            </a:extLst>
          </p:cNvPr>
          <p:cNvSpPr>
            <a:spLocks noGrp="1"/>
          </p:cNvSpPr>
          <p:nvPr>
            <p:ph type="title"/>
          </p:nvPr>
        </p:nvSpPr>
        <p:spPr/>
        <p:txBody>
          <a:bodyPr/>
          <a:lstStyle/>
          <a:p>
            <a:r>
              <a:rPr lang="en-US" dirty="0"/>
              <a:t>Annual income vs loan purpose</a:t>
            </a:r>
            <a:endParaRPr lang="en-IN" dirty="0"/>
          </a:p>
        </p:txBody>
      </p:sp>
      <p:pic>
        <p:nvPicPr>
          <p:cNvPr id="7" name="Content Placeholder 6">
            <a:extLst>
              <a:ext uri="{FF2B5EF4-FFF2-40B4-BE49-F238E27FC236}">
                <a16:creationId xmlns:a16="http://schemas.microsoft.com/office/drawing/2014/main" id="{A1CE2C9F-810A-3A03-8E71-E3B24983EA45}"/>
              </a:ext>
            </a:extLst>
          </p:cNvPr>
          <p:cNvPicPr>
            <a:picLocks noGrp="1" noChangeAspect="1"/>
          </p:cNvPicPr>
          <p:nvPr>
            <p:ph idx="1"/>
          </p:nvPr>
        </p:nvPicPr>
        <p:blipFill>
          <a:blip r:embed="rId2"/>
          <a:stretch>
            <a:fillRect/>
          </a:stretch>
        </p:blipFill>
        <p:spPr>
          <a:xfrm>
            <a:off x="1932496" y="1731963"/>
            <a:ext cx="8239026" cy="4829093"/>
          </a:xfrm>
        </p:spPr>
      </p:pic>
    </p:spTree>
    <p:extLst>
      <p:ext uri="{BB962C8B-B14F-4D97-AF65-F5344CB8AC3E}">
        <p14:creationId xmlns:p14="http://schemas.microsoft.com/office/powerpoint/2010/main" val="173943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3A42-127D-2BE3-DB98-0218451B02E1}"/>
              </a:ext>
            </a:extLst>
          </p:cNvPr>
          <p:cNvSpPr>
            <a:spLocks noGrp="1"/>
          </p:cNvSpPr>
          <p:nvPr>
            <p:ph type="title"/>
          </p:nvPr>
        </p:nvSpPr>
        <p:spPr/>
        <p:txBody>
          <a:bodyPr/>
          <a:lstStyle/>
          <a:p>
            <a:r>
              <a:rPr lang="en-US" dirty="0"/>
              <a:t>Parameters for defaulting</a:t>
            </a:r>
            <a:endParaRPr lang="en-IN" dirty="0"/>
          </a:p>
        </p:txBody>
      </p:sp>
      <p:sp>
        <p:nvSpPr>
          <p:cNvPr id="3" name="Content Placeholder 2">
            <a:extLst>
              <a:ext uri="{FF2B5EF4-FFF2-40B4-BE49-F238E27FC236}">
                <a16:creationId xmlns:a16="http://schemas.microsoft.com/office/drawing/2014/main" id="{9AF313BA-84A2-877D-9E3D-49F571868C7A}"/>
              </a:ext>
            </a:extLst>
          </p:cNvPr>
          <p:cNvSpPr>
            <a:spLocks noGrp="1"/>
          </p:cNvSpPr>
          <p:nvPr>
            <p:ph idx="1"/>
          </p:nvPr>
        </p:nvSpPr>
        <p:spPr/>
        <p:txBody>
          <a:bodyPr>
            <a:normAutofit fontScale="92500" lnSpcReduction="10000"/>
          </a:bodyPr>
          <a:lstStyle/>
          <a:p>
            <a:r>
              <a:rPr lang="en-US" dirty="0"/>
              <a:t> Applicants taking loan for 'home improvement' and have income of 60k -70k</a:t>
            </a:r>
          </a:p>
          <a:p>
            <a:r>
              <a:rPr lang="en-US" dirty="0"/>
              <a:t> Applicants whose home ownership is 'MORTGAGE and have income of 60-70k</a:t>
            </a:r>
          </a:p>
          <a:p>
            <a:r>
              <a:rPr lang="en-US" dirty="0"/>
              <a:t> Applicants who receive interest at the rate of 21-24% and have an income of 70k-80k</a:t>
            </a:r>
          </a:p>
          <a:p>
            <a:r>
              <a:rPr lang="en-US" dirty="0"/>
              <a:t> Applicants who have taken a loan in the range 30k - 35k and are charged interest rate of 15-17.5 %</a:t>
            </a:r>
          </a:p>
          <a:p>
            <a:r>
              <a:rPr lang="en-US" dirty="0"/>
              <a:t> Applicants who have taken a loan for small business and the loan amount is greater than 14k</a:t>
            </a:r>
          </a:p>
          <a:p>
            <a:r>
              <a:rPr lang="en-US" dirty="0"/>
              <a:t> Applicants whose home ownership is 'MORTGAGE and have loan of 14-16k</a:t>
            </a:r>
          </a:p>
          <a:p>
            <a:r>
              <a:rPr lang="en-US" dirty="0"/>
              <a:t> When grade is F and loan amount is between 15k-20k</a:t>
            </a:r>
          </a:p>
          <a:p>
            <a:r>
              <a:rPr lang="en-US" dirty="0"/>
              <a:t> When employment length is 10yrs and loan amount is 12k-14k</a:t>
            </a:r>
          </a:p>
          <a:p>
            <a:r>
              <a:rPr lang="en-US" dirty="0"/>
              <a:t> When the loan is verified and loan amount is above 16k20. For grade G and interest rate above 20%</a:t>
            </a:r>
            <a:endParaRPr lang="en-IN" dirty="0"/>
          </a:p>
        </p:txBody>
      </p:sp>
    </p:spTree>
    <p:extLst>
      <p:ext uri="{BB962C8B-B14F-4D97-AF65-F5344CB8AC3E}">
        <p14:creationId xmlns:p14="http://schemas.microsoft.com/office/powerpoint/2010/main" val="135836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AB3A-AB2F-700A-F3C5-F6CCA9BE5A80}"/>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26233CB8-C5D2-C08D-36DB-15460A6CCEEE}"/>
              </a:ext>
            </a:extLst>
          </p:cNvPr>
          <p:cNvSpPr>
            <a:spLocks noGrp="1"/>
          </p:cNvSpPr>
          <p:nvPr>
            <p:ph idx="1"/>
          </p:nvPr>
        </p:nvSpPr>
        <p:spPr/>
        <p:txBody>
          <a:bodyPr>
            <a:normAutofit fontScale="62500" lnSpcReduction="20000"/>
          </a:bodyPr>
          <a:lstStyle/>
          <a:p>
            <a:r>
              <a:rPr lang="en-US" dirty="0"/>
              <a:t>Home Improvement Loans with Income of 60k - 70k:</a:t>
            </a:r>
          </a:p>
          <a:p>
            <a:pPr lvl="1"/>
            <a:r>
              <a:rPr lang="en-US" dirty="0"/>
              <a:t>Offer personalized financial planning assistance to help borrowers understand the long-term implications of their loans.</a:t>
            </a:r>
          </a:p>
          <a:p>
            <a:pPr lvl="1"/>
            <a:r>
              <a:rPr lang="en-US" dirty="0"/>
              <a:t>Implement pre-loan counseling sessions to ensure borrowers are aware of their repayment capabilities.</a:t>
            </a:r>
          </a:p>
          <a:p>
            <a:pPr lvl="1"/>
            <a:endParaRPr lang="en-US" dirty="0"/>
          </a:p>
          <a:p>
            <a:r>
              <a:rPr lang="en-US" dirty="0"/>
              <a:t>Mortgage Holders with Income of 60k - 70k:</a:t>
            </a:r>
          </a:p>
          <a:p>
            <a:pPr lvl="1"/>
            <a:r>
              <a:rPr lang="en-US" dirty="0"/>
              <a:t>Develop targeted risk assessment models that take into account the total debt-to-income ratio before approving loans.</a:t>
            </a:r>
          </a:p>
          <a:p>
            <a:pPr lvl="1"/>
            <a:r>
              <a:rPr lang="en-US" dirty="0"/>
              <a:t>Increase oversight on loans to applicants in this income bracket, possibly requiring additional collateral or co-signers.</a:t>
            </a:r>
          </a:p>
          <a:p>
            <a:r>
              <a:rPr lang="en-US" dirty="0"/>
              <a:t>High Interest Rates (21-24%) with Income of 70k - 80k:</a:t>
            </a:r>
          </a:p>
          <a:p>
            <a:pPr lvl="1"/>
            <a:r>
              <a:rPr lang="en-US" dirty="0"/>
              <a:t>Restructure interest rates based on timely repayment behavior to incentivize borrowers to make payments on time.</a:t>
            </a:r>
          </a:p>
          <a:p>
            <a:pPr lvl="1"/>
            <a:r>
              <a:rPr lang="en-US" dirty="0"/>
              <a:t>Provide options for refinancing at lower interest rates after a period of consistent on-time payments.</a:t>
            </a:r>
          </a:p>
          <a:p>
            <a:r>
              <a:rPr lang="en-US" dirty="0"/>
              <a:t>Loans of 30k - 35k with Interest Rates of 15-17.5%:</a:t>
            </a:r>
          </a:p>
          <a:p>
            <a:pPr lvl="1"/>
            <a:r>
              <a:rPr lang="en-US" dirty="0"/>
              <a:t>Introduce tiered interest rates that decrease over the life of the loan as a reward for consistent repayments.</a:t>
            </a:r>
          </a:p>
          <a:p>
            <a:pPr lvl="1"/>
            <a:r>
              <a:rPr lang="en-US" dirty="0"/>
              <a:t>Offer financial incentives for early repayment or for making larger than minimum payments.</a:t>
            </a:r>
          </a:p>
          <a:p>
            <a:r>
              <a:rPr lang="en-US" dirty="0"/>
              <a:t>Small Business Loans Greater Than 14k:</a:t>
            </a:r>
          </a:p>
          <a:p>
            <a:pPr lvl="1"/>
            <a:r>
              <a:rPr lang="en-US" dirty="0"/>
              <a:t>Enhance due diligence processes to better assess the viability of the businesses applying for loans.</a:t>
            </a:r>
          </a:p>
          <a:p>
            <a:pPr lvl="1"/>
            <a:r>
              <a:rPr lang="en-US" dirty="0"/>
              <a:t>Create support programs that provide business advice and guidance to reduce the risk of default.</a:t>
            </a:r>
          </a:p>
        </p:txBody>
      </p:sp>
    </p:spTree>
    <p:extLst>
      <p:ext uri="{BB962C8B-B14F-4D97-AF65-F5344CB8AC3E}">
        <p14:creationId xmlns:p14="http://schemas.microsoft.com/office/powerpoint/2010/main" val="72177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584A-DD2F-B86C-73E3-10EDE75936A0}"/>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3EA65BE1-E7A6-5715-0312-C03E574E1973}"/>
              </a:ext>
            </a:extLst>
          </p:cNvPr>
          <p:cNvSpPr>
            <a:spLocks noGrp="1"/>
          </p:cNvSpPr>
          <p:nvPr>
            <p:ph idx="1"/>
          </p:nvPr>
        </p:nvSpPr>
        <p:spPr/>
        <p:txBody>
          <a:bodyPr>
            <a:noAutofit/>
          </a:bodyPr>
          <a:lstStyle/>
          <a:p>
            <a:r>
              <a:rPr lang="en-US" sz="1200" dirty="0"/>
              <a:t>Mortgage Holders with Loans of 14k - 16k:</a:t>
            </a:r>
          </a:p>
          <a:p>
            <a:pPr lvl="1"/>
            <a:r>
              <a:rPr lang="en-US" sz="1200" dirty="0"/>
              <a:t>Provide mortgage holders with access to financial advisory services to better manage their overall debt.</a:t>
            </a:r>
          </a:p>
          <a:p>
            <a:pPr lvl="1"/>
            <a:r>
              <a:rPr lang="en-US" sz="1200" dirty="0"/>
              <a:t>Consider shorter loan terms with manageable installments to prevent long-term financial strain.</a:t>
            </a:r>
          </a:p>
          <a:p>
            <a:pPr marL="450000" lvl="1" indent="0">
              <a:buNone/>
            </a:pPr>
            <a:endParaRPr lang="en-US" sz="1200" dirty="0"/>
          </a:p>
          <a:p>
            <a:r>
              <a:rPr lang="en-US" sz="1200" dirty="0"/>
              <a:t>Grade F Loans Between 15k and 20k:</a:t>
            </a:r>
          </a:p>
          <a:p>
            <a:pPr lvl="1"/>
            <a:r>
              <a:rPr lang="en-US" sz="1200" dirty="0"/>
              <a:t>Require more stringent underwriting standards for loans with lower grades to minimize risk.</a:t>
            </a:r>
          </a:p>
          <a:p>
            <a:pPr lvl="1"/>
            <a:r>
              <a:rPr lang="en-US" sz="1200" dirty="0"/>
              <a:t>Offer structured repayment plans that can adjust according to changes in the borrower's financial situation.</a:t>
            </a:r>
          </a:p>
          <a:p>
            <a:pPr lvl="1"/>
            <a:endParaRPr lang="en-US" sz="1200" dirty="0"/>
          </a:p>
          <a:p>
            <a:r>
              <a:rPr lang="en-US" sz="1200" dirty="0"/>
              <a:t>10-Year Employment Length with Loans of 12k - 14k:</a:t>
            </a:r>
          </a:p>
          <a:p>
            <a:pPr lvl="1"/>
            <a:r>
              <a:rPr lang="en-US" sz="1200" dirty="0"/>
              <a:t>Verify stability and history of employment more rigorously to ensure reliability of the income sources.</a:t>
            </a:r>
          </a:p>
          <a:p>
            <a:pPr lvl="1"/>
            <a:r>
              <a:rPr lang="en-US" sz="1200" dirty="0"/>
              <a:t>Offer lower interest rates to applicants with longer employment histories and good credit histories to reflect their lower risk.</a:t>
            </a:r>
          </a:p>
          <a:p>
            <a:r>
              <a:rPr lang="en-US" sz="1200" dirty="0"/>
              <a:t>Verified Loans Above 16k:</a:t>
            </a:r>
          </a:p>
          <a:p>
            <a:pPr lvl="1"/>
            <a:r>
              <a:rPr lang="en-US" sz="1200" dirty="0"/>
              <a:t>Implement ongoing monitoring and periodic re-assessment of the borrower’s financial health throughout the loan term.</a:t>
            </a:r>
          </a:p>
          <a:p>
            <a:pPr lvl="1"/>
            <a:r>
              <a:rPr lang="en-US" sz="1200" dirty="0"/>
              <a:t>Encourage regular communication with the borrower to catch early signs of financial distress.</a:t>
            </a:r>
          </a:p>
          <a:p>
            <a:r>
              <a:rPr lang="en-US" sz="1200" dirty="0"/>
              <a:t>Grade G and Interest Rates Above 20%:</a:t>
            </a:r>
          </a:p>
          <a:p>
            <a:pPr lvl="1"/>
            <a:r>
              <a:rPr lang="en-US" sz="1200" dirty="0"/>
              <a:t>Avoid offering high-interest loans to low-grade borrowers unless there are clear, manageable paths to improving their credit standings.</a:t>
            </a:r>
          </a:p>
          <a:p>
            <a:pPr lvl="1"/>
            <a:r>
              <a:rPr lang="en-US" sz="1200" dirty="0"/>
              <a:t>Implement financial education programs aimed at helping borrowers in these categories to understand and manage their debts better.</a:t>
            </a:r>
          </a:p>
          <a:p>
            <a:endParaRPr lang="en-US" sz="1200" dirty="0"/>
          </a:p>
          <a:p>
            <a:endParaRPr lang="en-IN" sz="1200" dirty="0"/>
          </a:p>
        </p:txBody>
      </p:sp>
    </p:spTree>
    <p:extLst>
      <p:ext uri="{BB962C8B-B14F-4D97-AF65-F5344CB8AC3E}">
        <p14:creationId xmlns:p14="http://schemas.microsoft.com/office/powerpoint/2010/main" val="267668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ADB0-CFCB-B537-199A-123491ABBC24}"/>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6132A4B1-239D-2F3E-E2A5-F59B4B3F78A7}"/>
              </a:ext>
            </a:extLst>
          </p:cNvPr>
          <p:cNvSpPr>
            <a:spLocks noGrp="1"/>
          </p:cNvSpPr>
          <p:nvPr>
            <p:ph idx="1"/>
          </p:nvPr>
        </p:nvSpPr>
        <p:spPr/>
        <p:txBody>
          <a:bodyPr/>
          <a:lstStyle/>
          <a:p>
            <a:r>
              <a:rPr lang="en-US" b="1" dirty="0"/>
              <a:t>Introduction: </a:t>
            </a:r>
            <a:r>
              <a:rPr lang="en-US" dirty="0"/>
              <a:t>Lending club is an established peer to peer lending company that has been facilitating loans since 2007. It serves as a bridge between investor seeking profitable opportunities and individuals requiring financial assistance.</a:t>
            </a:r>
          </a:p>
          <a:p>
            <a:r>
              <a:rPr lang="en-US" b="1" dirty="0"/>
              <a:t>Role of Lending: </a:t>
            </a:r>
            <a:r>
              <a:rPr lang="en-US" dirty="0"/>
              <a:t>Acting as an intermediary, Lending Club not only simplifies the process of acquiring loans for individuals but also ensures that all loan applications are thoroughly verified before categorizing applicants into various grades based on their creditworthiness.</a:t>
            </a:r>
            <a:endParaRPr lang="en-IN" dirty="0"/>
          </a:p>
        </p:txBody>
      </p:sp>
    </p:spTree>
    <p:extLst>
      <p:ext uri="{BB962C8B-B14F-4D97-AF65-F5344CB8AC3E}">
        <p14:creationId xmlns:p14="http://schemas.microsoft.com/office/powerpoint/2010/main" val="8324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E2A7-922F-8F61-D647-7D82F6FB9600}"/>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A0DD434-610A-0CEF-7116-1A7597374DA1}"/>
              </a:ext>
            </a:extLst>
          </p:cNvPr>
          <p:cNvSpPr>
            <a:spLocks noGrp="1"/>
          </p:cNvSpPr>
          <p:nvPr>
            <p:ph idx="1"/>
          </p:nvPr>
        </p:nvSpPr>
        <p:spPr/>
        <p:txBody>
          <a:bodyPr/>
          <a:lstStyle/>
          <a:p>
            <a:r>
              <a:rPr lang="en-US" b="1" dirty="0"/>
              <a:t>Aim:</a:t>
            </a:r>
            <a:r>
              <a:rPr lang="en-US" dirty="0"/>
              <a:t> The primary aim of our analysis is to detect patterns that would help in predicting whether a potential loan might default.</a:t>
            </a:r>
          </a:p>
          <a:p>
            <a:r>
              <a:rPr lang="en-US" b="1" dirty="0"/>
              <a:t>Objective: </a:t>
            </a:r>
            <a:r>
              <a:rPr lang="en-US" dirty="0"/>
              <a:t>Our objective is to meticulously analyze both  the information available at the time of application to pinpoint key indicators of default</a:t>
            </a:r>
          </a:p>
          <a:p>
            <a:r>
              <a:rPr lang="en-US" b="1" dirty="0"/>
              <a:t>Approach: </a:t>
            </a:r>
            <a:r>
              <a:rPr lang="en-US" dirty="0"/>
              <a:t>We employed rigorous Exploratory Data Analysis (EDA) techniques, utilizing tools and methods in risk analytics to minimize financial risk and improve decision-making processes for our clients.</a:t>
            </a:r>
            <a:endParaRPr lang="en-IN" b="1" dirty="0"/>
          </a:p>
        </p:txBody>
      </p:sp>
    </p:spTree>
    <p:extLst>
      <p:ext uri="{BB962C8B-B14F-4D97-AF65-F5344CB8AC3E}">
        <p14:creationId xmlns:p14="http://schemas.microsoft.com/office/powerpoint/2010/main" val="70555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E8D0-39B7-E0B6-3FE1-11FD3194D120}"/>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1A22F205-9EF6-629B-5CAD-2F3A13CF0DD8}"/>
              </a:ext>
            </a:extLst>
          </p:cNvPr>
          <p:cNvSpPr>
            <a:spLocks noGrp="1"/>
          </p:cNvSpPr>
          <p:nvPr>
            <p:ph idx="1"/>
          </p:nvPr>
        </p:nvSpPr>
        <p:spPr/>
        <p:txBody>
          <a:bodyPr/>
          <a:lstStyle/>
          <a:p>
            <a:r>
              <a:rPr lang="en-US" dirty="0"/>
              <a:t>The business objective is to take a decision whenever they receive a loan application whether to reject or approve based on certain variables.</a:t>
            </a:r>
          </a:p>
          <a:p>
            <a:r>
              <a:rPr lang="en-US" dirty="0"/>
              <a:t>The data contains information about past loan applicants and whether they defaulted or not. Data has details regarding approved loan not the rejected ones. It has 3 status of loan which is fully paid, current and charged off.</a:t>
            </a:r>
            <a:endParaRPr lang="en-IN" dirty="0"/>
          </a:p>
        </p:txBody>
      </p:sp>
    </p:spTree>
    <p:extLst>
      <p:ext uri="{BB962C8B-B14F-4D97-AF65-F5344CB8AC3E}">
        <p14:creationId xmlns:p14="http://schemas.microsoft.com/office/powerpoint/2010/main" val="382094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9422-80FF-C5A9-3878-ADA51E839489}"/>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Loan amount distribution</a:t>
            </a:r>
          </a:p>
        </p:txBody>
      </p:sp>
      <p:sp>
        <p:nvSpPr>
          <p:cNvPr id="12" name="TextBox 11">
            <a:extLst>
              <a:ext uri="{FF2B5EF4-FFF2-40B4-BE49-F238E27FC236}">
                <a16:creationId xmlns:a16="http://schemas.microsoft.com/office/drawing/2014/main" id="{29DBDF10-6971-1E9E-9892-368FB899B5FE}"/>
              </a:ext>
            </a:extLst>
          </p:cNvPr>
          <p:cNvSpPr txBox="1"/>
          <p:nvPr/>
        </p:nvSpPr>
        <p:spPr>
          <a:xfrm>
            <a:off x="913795" y="1732449"/>
            <a:ext cx="5546272" cy="4058751"/>
          </a:xfrm>
          <a:prstGeom prst="rect">
            <a:avLst/>
          </a:prstGeom>
        </p:spPr>
        <p:txBody>
          <a:bodyPr vert="horz" lIns="91440" tIns="45720" rIns="91440" bIns="45720" rtlCol="0" anchor="ctr">
            <a:normAutofit/>
          </a:bodyPr>
          <a:lstStyle/>
          <a:p>
            <a:pPr>
              <a:spcBef>
                <a:spcPct val="20000"/>
              </a:spcBef>
              <a:spcAft>
                <a:spcPts val="600"/>
              </a:spcAft>
              <a:buClr>
                <a:srgbClr val="4141FD"/>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histogram shows the distribution of loan amounts, which is essential for understanding the range most borrowers opt for. The distribution appears right-skewed, indicating a higher frequency of lower loan amounts</a:t>
            </a:r>
          </a:p>
        </p:txBody>
      </p:sp>
      <p:pic>
        <p:nvPicPr>
          <p:cNvPr id="10" name="Content Placeholder 9" descr="loan_amount_dist.png">
            <a:extLst>
              <a:ext uri="{FF2B5EF4-FFF2-40B4-BE49-F238E27FC236}">
                <a16:creationId xmlns:a16="http://schemas.microsoft.com/office/drawing/2014/main" id="{238CE0A4-A22B-20C1-A67C-1F00CCF2D75F}"/>
              </a:ext>
            </a:extLst>
          </p:cNvPr>
          <p:cNvPicPr>
            <a:picLocks noGrp="1" noChangeAspect="1"/>
          </p:cNvPicPr>
          <p:nvPr>
            <p:ph idx="1"/>
          </p:nvPr>
        </p:nvPicPr>
        <p:blipFill>
          <a:blip r:embed="rId3"/>
          <a:stretch>
            <a:fillRect/>
          </a:stretch>
        </p:blipFill>
        <p:spPr>
          <a:xfrm>
            <a:off x="7066560" y="2542186"/>
            <a:ext cx="4065464" cy="2439277"/>
          </a:xfrm>
          <a:prstGeom prst="rect">
            <a:avLst/>
          </a:prstGeom>
        </p:spPr>
      </p:pic>
    </p:spTree>
    <p:extLst>
      <p:ext uri="{BB962C8B-B14F-4D97-AF65-F5344CB8AC3E}">
        <p14:creationId xmlns:p14="http://schemas.microsoft.com/office/powerpoint/2010/main" val="163987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866D-F41C-3AB0-A56D-9148D5C316CC}"/>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dirty="0"/>
              <a:t>Annual Income vs. Loan Default</a:t>
            </a:r>
            <a:endParaRPr lang="en-US"/>
          </a:p>
        </p:txBody>
      </p:sp>
      <p:sp>
        <p:nvSpPr>
          <p:cNvPr id="6" name="TextBox 5">
            <a:extLst>
              <a:ext uri="{FF2B5EF4-FFF2-40B4-BE49-F238E27FC236}">
                <a16:creationId xmlns:a16="http://schemas.microsoft.com/office/drawing/2014/main" id="{FC9E074A-6AA6-5405-7D2C-12D04C8FDB29}"/>
              </a:ext>
            </a:extLst>
          </p:cNvPr>
          <p:cNvSpPr txBox="1"/>
          <p:nvPr/>
        </p:nvSpPr>
        <p:spPr>
          <a:xfrm>
            <a:off x="913795" y="1732449"/>
            <a:ext cx="5546272" cy="4058751"/>
          </a:xfrm>
          <a:prstGeom prst="rect">
            <a:avLst/>
          </a:prstGeom>
        </p:spPr>
        <p:txBody>
          <a:bodyPr vert="horz" lIns="91440" tIns="45720" rIns="91440" bIns="45720" rtlCol="0" anchor="ctr">
            <a:normAutofit/>
          </a:bodyPr>
          <a:lstStyle/>
          <a:p>
            <a:pPr>
              <a:spcBef>
                <a:spcPct val="20000"/>
              </a:spcBef>
              <a:spcAft>
                <a:spcPts val="600"/>
              </a:spcAft>
              <a:buClr>
                <a:srgbClr val="DEA220"/>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boxplot compares the loan amounts between defaulted and non-defaulted loans. It's evident that higher loan amounts are slightly more prone to default, possibly indicating higher financial risk.</a:t>
            </a:r>
          </a:p>
        </p:txBody>
      </p:sp>
      <p:pic>
        <p:nvPicPr>
          <p:cNvPr id="4" name="Content Placeholder 3" descr="annual_income_default.png">
            <a:extLst>
              <a:ext uri="{FF2B5EF4-FFF2-40B4-BE49-F238E27FC236}">
                <a16:creationId xmlns:a16="http://schemas.microsoft.com/office/drawing/2014/main" id="{B6F18A07-76EC-9891-84EE-D07FEDB27218}"/>
              </a:ext>
            </a:extLst>
          </p:cNvPr>
          <p:cNvPicPr>
            <a:picLocks noGrp="1" noChangeAspect="1"/>
          </p:cNvPicPr>
          <p:nvPr>
            <p:ph idx="1"/>
          </p:nvPr>
        </p:nvPicPr>
        <p:blipFill>
          <a:blip r:embed="rId3"/>
          <a:stretch>
            <a:fillRect/>
          </a:stretch>
        </p:blipFill>
        <p:spPr>
          <a:xfrm>
            <a:off x="7066560" y="2542186"/>
            <a:ext cx="4065464" cy="2439277"/>
          </a:xfrm>
          <a:prstGeom prst="rect">
            <a:avLst/>
          </a:prstGeom>
        </p:spPr>
      </p:pic>
    </p:spTree>
    <p:extLst>
      <p:ext uri="{BB962C8B-B14F-4D97-AF65-F5344CB8AC3E}">
        <p14:creationId xmlns:p14="http://schemas.microsoft.com/office/powerpoint/2010/main" val="204671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2D4F-8EA1-BEBB-6F4F-6B57EC2F1A76}"/>
              </a:ext>
            </a:extLst>
          </p:cNvPr>
          <p:cNvSpPr>
            <a:spLocks noGrp="1"/>
          </p:cNvSpPr>
          <p:nvPr>
            <p:ph type="title"/>
          </p:nvPr>
        </p:nvSpPr>
        <p:spPr/>
        <p:txBody>
          <a:bodyPr/>
          <a:lstStyle/>
          <a:p>
            <a:r>
              <a:rPr lang="en-US" dirty="0"/>
              <a:t>Loan Default by Employment Length</a:t>
            </a:r>
            <a:endParaRPr lang="en-IN" dirty="0"/>
          </a:p>
        </p:txBody>
      </p:sp>
      <p:pic>
        <p:nvPicPr>
          <p:cNvPr id="4" name="Content Placeholder 3" descr="employment_length_default.png">
            <a:extLst>
              <a:ext uri="{FF2B5EF4-FFF2-40B4-BE49-F238E27FC236}">
                <a16:creationId xmlns:a16="http://schemas.microsoft.com/office/drawing/2014/main" id="{1E94B4EF-DD3D-94AA-02E2-D49E06ECCAC9}"/>
              </a:ext>
            </a:extLst>
          </p:cNvPr>
          <p:cNvPicPr>
            <a:picLocks noGrp="1" noChangeAspect="1"/>
          </p:cNvPicPr>
          <p:nvPr>
            <p:ph idx="1"/>
          </p:nvPr>
        </p:nvPicPr>
        <p:blipFill>
          <a:blip r:embed="rId2"/>
          <a:stretch>
            <a:fillRect/>
          </a:stretch>
        </p:blipFill>
        <p:spPr>
          <a:xfrm>
            <a:off x="2708540" y="1731963"/>
            <a:ext cx="6765394" cy="4059237"/>
          </a:xfrm>
          <a:prstGeom prst="rect">
            <a:avLst/>
          </a:prstGeom>
        </p:spPr>
      </p:pic>
    </p:spTree>
    <p:extLst>
      <p:ext uri="{BB962C8B-B14F-4D97-AF65-F5344CB8AC3E}">
        <p14:creationId xmlns:p14="http://schemas.microsoft.com/office/powerpoint/2010/main" val="401783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9794-CE3F-2E42-8B65-87BC67567C6C}"/>
              </a:ext>
            </a:extLst>
          </p:cNvPr>
          <p:cNvSpPr>
            <a:spLocks noGrp="1"/>
          </p:cNvSpPr>
          <p:nvPr>
            <p:ph type="title"/>
          </p:nvPr>
        </p:nvSpPr>
        <p:spPr>
          <a:xfrm>
            <a:off x="707900" y="643467"/>
            <a:ext cx="3946393" cy="1956298"/>
          </a:xfrm>
        </p:spPr>
        <p:txBody>
          <a:bodyPr vert="horz" lIns="91440" tIns="45720" rIns="91440" bIns="45720" rtlCol="0" anchor="ctr">
            <a:normAutofit/>
          </a:bodyPr>
          <a:lstStyle/>
          <a:p>
            <a:pPr algn="l"/>
            <a:r>
              <a:rPr lang="en-US" sz="3600"/>
              <a:t>Employee length and Interest Rate</a:t>
            </a:r>
          </a:p>
        </p:txBody>
      </p:sp>
      <p:sp>
        <p:nvSpPr>
          <p:cNvPr id="11" name="TextBox 10">
            <a:extLst>
              <a:ext uri="{FF2B5EF4-FFF2-40B4-BE49-F238E27FC236}">
                <a16:creationId xmlns:a16="http://schemas.microsoft.com/office/drawing/2014/main" id="{2DF6E5C6-BDCF-9CF8-DF7F-D59DC4A1CC0B}"/>
              </a:ext>
            </a:extLst>
          </p:cNvPr>
          <p:cNvSpPr txBox="1"/>
          <p:nvPr/>
        </p:nvSpPr>
        <p:spPr>
          <a:xfrm>
            <a:off x="5139768" y="643467"/>
            <a:ext cx="6430560" cy="1956298"/>
          </a:xfrm>
          <a:prstGeom prst="rect">
            <a:avLst/>
          </a:prstGeom>
        </p:spPr>
        <p:txBody>
          <a:bodyPr vert="horz" lIns="91440" tIns="45720" rIns="91440" bIns="45720" rtlCol="0" anchor="ctr">
            <a:normAutofit/>
          </a:bodyPr>
          <a:lstStyle/>
          <a:p>
            <a:pPr>
              <a:spcBef>
                <a:spcPct val="20000"/>
              </a:spcBef>
              <a:spcAft>
                <a:spcPts val="600"/>
              </a:spcAft>
              <a:buClr>
                <a:srgbClr val="E78FBF"/>
              </a:buClr>
              <a:buSzPct val="70000"/>
              <a:buFont typeface="Wingdings 2" charset="2"/>
              <a:buChar char="§"/>
            </a:pPr>
            <a:r>
              <a:rPr lang="en-US"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Interest Rate: </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count of loan taken varies with interest rate showing peak around in 5-15 bracket and decreasing slowly where as the chance of defaulting increases with interest rate.</a:t>
            </a:r>
          </a:p>
        </p:txBody>
      </p:sp>
      <p:pic>
        <p:nvPicPr>
          <p:cNvPr id="9" name="Content Placeholder 8">
            <a:extLst>
              <a:ext uri="{FF2B5EF4-FFF2-40B4-BE49-F238E27FC236}">
                <a16:creationId xmlns:a16="http://schemas.microsoft.com/office/drawing/2014/main" id="{FA219B2A-EE91-CC01-A328-778FE290D3E4}"/>
              </a:ext>
            </a:extLst>
          </p:cNvPr>
          <p:cNvPicPr>
            <a:picLocks noGrp="1" noChangeAspect="1"/>
          </p:cNvPicPr>
          <p:nvPr>
            <p:ph idx="1"/>
          </p:nvPr>
        </p:nvPicPr>
        <p:blipFill>
          <a:blip r:embed="rId3"/>
          <a:stretch>
            <a:fillRect/>
          </a:stretch>
        </p:blipFill>
        <p:spPr>
          <a:xfrm>
            <a:off x="643468" y="2952377"/>
            <a:ext cx="9346662" cy="3107766"/>
          </a:xfrm>
          <a:prstGeom prst="rect">
            <a:avLst/>
          </a:prstGeom>
        </p:spPr>
      </p:pic>
    </p:spTree>
    <p:extLst>
      <p:ext uri="{BB962C8B-B14F-4D97-AF65-F5344CB8AC3E}">
        <p14:creationId xmlns:p14="http://schemas.microsoft.com/office/powerpoint/2010/main" val="387934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F661-1A96-EC3B-64ED-D715D98454E9}"/>
              </a:ext>
            </a:extLst>
          </p:cNvPr>
          <p:cNvSpPr>
            <a:spLocks noGrp="1"/>
          </p:cNvSpPr>
          <p:nvPr>
            <p:ph type="title"/>
          </p:nvPr>
        </p:nvSpPr>
        <p:spPr/>
        <p:txBody>
          <a:bodyPr/>
          <a:lstStyle/>
          <a:p>
            <a:r>
              <a:rPr lang="en-US" dirty="0"/>
              <a:t>Grade vs sub grade</a:t>
            </a:r>
            <a:endParaRPr lang="en-IN" dirty="0"/>
          </a:p>
        </p:txBody>
      </p:sp>
      <p:pic>
        <p:nvPicPr>
          <p:cNvPr id="5" name="Content Placeholder 4">
            <a:extLst>
              <a:ext uri="{FF2B5EF4-FFF2-40B4-BE49-F238E27FC236}">
                <a16:creationId xmlns:a16="http://schemas.microsoft.com/office/drawing/2014/main" id="{0ECFC1D7-A388-71F5-7033-ED964C063D48}"/>
              </a:ext>
            </a:extLst>
          </p:cNvPr>
          <p:cNvPicPr>
            <a:picLocks noGrp="1" noChangeAspect="1"/>
          </p:cNvPicPr>
          <p:nvPr>
            <p:ph idx="1"/>
          </p:nvPr>
        </p:nvPicPr>
        <p:blipFill>
          <a:blip r:embed="rId2"/>
          <a:stretch>
            <a:fillRect/>
          </a:stretch>
        </p:blipFill>
        <p:spPr>
          <a:xfrm>
            <a:off x="472450" y="1649646"/>
            <a:ext cx="4684012" cy="2753620"/>
          </a:xfrm>
        </p:spPr>
      </p:pic>
      <p:pic>
        <p:nvPicPr>
          <p:cNvPr id="7" name="Picture 6">
            <a:extLst>
              <a:ext uri="{FF2B5EF4-FFF2-40B4-BE49-F238E27FC236}">
                <a16:creationId xmlns:a16="http://schemas.microsoft.com/office/drawing/2014/main" id="{9918A28B-1527-6BE5-A653-5D2BEDB6FBEA}"/>
              </a:ext>
            </a:extLst>
          </p:cNvPr>
          <p:cNvPicPr>
            <a:picLocks noChangeAspect="1"/>
          </p:cNvPicPr>
          <p:nvPr/>
        </p:nvPicPr>
        <p:blipFill>
          <a:blip r:embed="rId3"/>
          <a:stretch>
            <a:fillRect/>
          </a:stretch>
        </p:blipFill>
        <p:spPr>
          <a:xfrm>
            <a:off x="6096001" y="1580050"/>
            <a:ext cx="5039854" cy="2753620"/>
          </a:xfrm>
          <a:prstGeom prst="rect">
            <a:avLst/>
          </a:prstGeom>
        </p:spPr>
      </p:pic>
      <p:sp>
        <p:nvSpPr>
          <p:cNvPr id="9" name="TextBox 8">
            <a:extLst>
              <a:ext uri="{FF2B5EF4-FFF2-40B4-BE49-F238E27FC236}">
                <a16:creationId xmlns:a16="http://schemas.microsoft.com/office/drawing/2014/main" id="{AA91E85F-0E94-E0F5-0AA6-0B3C7C358EE9}"/>
              </a:ext>
            </a:extLst>
          </p:cNvPr>
          <p:cNvSpPr txBox="1"/>
          <p:nvPr/>
        </p:nvSpPr>
        <p:spPr>
          <a:xfrm>
            <a:off x="351149" y="5048071"/>
            <a:ext cx="6094428" cy="1200329"/>
          </a:xfrm>
          <a:prstGeom prst="rect">
            <a:avLst/>
          </a:prstGeom>
          <a:noFill/>
        </p:spPr>
        <p:txBody>
          <a:bodyPr wrap="square">
            <a:spAutoFit/>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a:t>
            </a:r>
          </a:p>
          <a:p>
            <a:r>
              <a:rPr lang="en-IN" dirty="0"/>
              <a:t> 60 month term loans have larger number of lower grade loans with high risk.</a:t>
            </a:r>
          </a:p>
        </p:txBody>
      </p:sp>
      <p:sp>
        <p:nvSpPr>
          <p:cNvPr id="11" name="TextBox 10">
            <a:extLst>
              <a:ext uri="{FF2B5EF4-FFF2-40B4-BE49-F238E27FC236}">
                <a16:creationId xmlns:a16="http://schemas.microsoft.com/office/drawing/2014/main" id="{9F61C1D5-FC8E-545B-B252-4E14424C3703}"/>
              </a:ext>
            </a:extLst>
          </p:cNvPr>
          <p:cNvSpPr txBox="1"/>
          <p:nvPr/>
        </p:nvSpPr>
        <p:spPr>
          <a:xfrm>
            <a:off x="6308889" y="5116100"/>
            <a:ext cx="5531962" cy="923330"/>
          </a:xfrm>
          <a:prstGeom prst="rect">
            <a:avLst/>
          </a:prstGeom>
          <a:noFill/>
        </p:spPr>
        <p:txBody>
          <a:bodyPr wrap="square">
            <a:spAutoFit/>
          </a:body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spTree>
    <p:extLst>
      <p:ext uri="{BB962C8B-B14F-4D97-AF65-F5344CB8AC3E}">
        <p14:creationId xmlns:p14="http://schemas.microsoft.com/office/powerpoint/2010/main" val="2259832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1253</TotalTime>
  <Words>978</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Slate</vt:lpstr>
      <vt:lpstr>Lending Club Case Study</vt:lpstr>
      <vt:lpstr>Overview</vt:lpstr>
      <vt:lpstr>Problem statement</vt:lpstr>
      <vt:lpstr>Business Understanding</vt:lpstr>
      <vt:lpstr>Loan amount distribution</vt:lpstr>
      <vt:lpstr>Annual Income vs. Loan Default</vt:lpstr>
      <vt:lpstr>Loan Default by Employment Length</vt:lpstr>
      <vt:lpstr>Employee length and Interest Rate</vt:lpstr>
      <vt:lpstr>Grade vs sub grade</vt:lpstr>
      <vt:lpstr>Annual income vs loan purpose</vt:lpstr>
      <vt:lpstr>Parameters for defaulting</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mohan s</dc:creator>
  <cp:lastModifiedBy>mohan s</cp:lastModifiedBy>
  <cp:revision>11</cp:revision>
  <dcterms:created xsi:type="dcterms:W3CDTF">2024-05-04T14:18:13Z</dcterms:created>
  <dcterms:modified xsi:type="dcterms:W3CDTF">2024-05-05T17:05:59Z</dcterms:modified>
</cp:coreProperties>
</file>