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0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47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92985" y="622005"/>
            <a:ext cx="8606028" cy="1183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37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43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30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2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0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52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86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756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99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5692" y="1127913"/>
            <a:ext cx="7960615" cy="11875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600"/>
              </a:spcBef>
            </a:pPr>
            <a:r>
              <a:rPr sz="3600" spc="-55" dirty="0">
                <a:latin typeface="Trebuchet MS"/>
                <a:cs typeface="Trebuchet MS"/>
              </a:rPr>
              <a:t>Coursera</a:t>
            </a:r>
            <a:r>
              <a:rPr sz="3600" spc="-145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Capstone</a:t>
            </a:r>
            <a:endParaRPr sz="3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3200" spc="-5" dirty="0">
                <a:latin typeface="Trebuchet MS"/>
                <a:cs typeface="Trebuchet MS"/>
              </a:rPr>
              <a:t>IBM </a:t>
            </a:r>
            <a:r>
              <a:rPr sz="3200" dirty="0">
                <a:latin typeface="Trebuchet MS"/>
                <a:cs typeface="Trebuchet MS"/>
              </a:rPr>
              <a:t>Applied </a:t>
            </a:r>
            <a:r>
              <a:rPr sz="3200" spc="-20" dirty="0">
                <a:latin typeface="Trebuchet MS"/>
                <a:cs typeface="Trebuchet MS"/>
              </a:rPr>
              <a:t>Data </a:t>
            </a:r>
            <a:r>
              <a:rPr sz="3200" dirty="0">
                <a:latin typeface="Trebuchet MS"/>
                <a:cs typeface="Trebuchet MS"/>
              </a:rPr>
              <a:t>Science</a:t>
            </a:r>
            <a:r>
              <a:rPr sz="3200" spc="-210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Capstone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371" y="3176046"/>
            <a:ext cx="647725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1" i="1" spc="-20" dirty="0">
                <a:solidFill>
                  <a:srgbClr val="00B050"/>
                </a:solidFill>
                <a:latin typeface="Calibri"/>
                <a:cs typeface="Calibri"/>
              </a:rPr>
              <a:t>New </a:t>
            </a:r>
            <a:r>
              <a:rPr sz="3200" b="1" i="1" spc="-5" dirty="0">
                <a:solidFill>
                  <a:srgbClr val="00B050"/>
                </a:solidFill>
                <a:latin typeface="Calibri"/>
                <a:cs typeface="Calibri"/>
              </a:rPr>
              <a:t>Shopping Mall </a:t>
            </a:r>
            <a:r>
              <a:rPr sz="3200" b="1" i="1" dirty="0">
                <a:solidFill>
                  <a:srgbClr val="00B050"/>
                </a:solidFill>
                <a:latin typeface="Calibri"/>
                <a:cs typeface="Calibri"/>
              </a:rPr>
              <a:t>in</a:t>
            </a:r>
            <a:r>
              <a:rPr sz="3200" b="1" i="1" spc="-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00B050"/>
                </a:solidFill>
                <a:latin typeface="Calibri"/>
                <a:cs typeface="Calibri"/>
              </a:rPr>
              <a:t>Malaysia</a:t>
            </a:r>
            <a:endParaRPr sz="32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100" y="1295400"/>
            <a:ext cx="37338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spc="-3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4000" b="1" spc="-26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7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40" y="2514600"/>
            <a:ext cx="10256520" cy="347535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2705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5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20" dirty="0">
                <a:latin typeface="Calibri"/>
                <a:cs typeface="Calibri"/>
              </a:rPr>
              <a:t>that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10" dirty="0">
                <a:latin typeface="Calibri"/>
                <a:cs typeface="Calibri"/>
              </a:rPr>
              <a:t>determine </a:t>
            </a:r>
            <a:r>
              <a:rPr sz="2400" spc="-5" dirty="0">
                <a:latin typeface="Calibri"/>
                <a:cs typeface="Calibri"/>
              </a:rPr>
              <a:t>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failure</a:t>
            </a:r>
            <a:endParaRPr sz="2400" dirty="0">
              <a:latin typeface="Calibri"/>
              <a:cs typeface="Calibri"/>
            </a:endParaRPr>
          </a:p>
          <a:p>
            <a:pPr marL="241300" marR="506730" indent="-228600">
              <a:lnSpc>
                <a:spcPts val="259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Objective: </a:t>
            </a:r>
            <a:r>
              <a:rPr sz="2400" spc="-16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best </a:t>
            </a:r>
            <a:r>
              <a:rPr sz="2400" spc="-20" dirty="0">
                <a:latin typeface="Calibri"/>
                <a:cs typeface="Calibri"/>
              </a:rPr>
              <a:t>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Kuala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Lumpur,  </a:t>
            </a:r>
            <a:r>
              <a:rPr sz="2400" spc="-20" dirty="0">
                <a:latin typeface="Calibri"/>
                <a:cs typeface="Calibri"/>
              </a:rPr>
              <a:t>Malaysia 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marR="5080" indent="-228600">
              <a:lnSpc>
                <a:spcPts val="26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2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20" dirty="0">
                <a:latin typeface="Calibri"/>
                <a:cs typeface="Calibri"/>
              </a:rPr>
              <a:t>currently </a:t>
            </a:r>
            <a:r>
              <a:rPr sz="2400" spc="-25" dirty="0">
                <a:latin typeface="Calibri"/>
                <a:cs typeface="Calibri"/>
              </a:rPr>
              <a:t>suffering </a:t>
            </a:r>
            <a:r>
              <a:rPr sz="2400" spc="-20" dirty="0">
                <a:latin typeface="Calibri"/>
                <a:cs typeface="Calibri"/>
              </a:rPr>
              <a:t>from oversupply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question</a:t>
            </a:r>
            <a:endParaRPr sz="2400" dirty="0">
              <a:latin typeface="Calibri"/>
              <a:cs typeface="Calibri"/>
            </a:endParaRPr>
          </a:p>
          <a:p>
            <a:pPr marL="702945" lvl="1" indent="-233679">
              <a:lnSpc>
                <a:spcPts val="2735"/>
              </a:lnSpc>
              <a:spcBef>
                <a:spcPts val="225"/>
              </a:spcBef>
              <a:buSzPct val="91666"/>
              <a:buFont typeface="Wingdings"/>
              <a:buChar char=""/>
              <a:tabLst>
                <a:tab pos="703580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Kuala </a:t>
            </a:r>
            <a:r>
              <a:rPr sz="2400" spc="-65" dirty="0">
                <a:latin typeface="Calibri"/>
                <a:cs typeface="Calibri"/>
              </a:rPr>
              <a:t>Lumpur, </a:t>
            </a:r>
            <a:r>
              <a:rPr sz="2400" spc="-20" dirty="0">
                <a:latin typeface="Calibri"/>
                <a:cs typeface="Calibri"/>
              </a:rPr>
              <a:t>Malaysia,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2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endParaRPr sz="2400" dirty="0">
              <a:latin typeface="Calibri"/>
              <a:cs typeface="Calibri"/>
            </a:endParaRPr>
          </a:p>
          <a:p>
            <a:pPr marL="697865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20" dirty="0">
                <a:latin typeface="Calibri"/>
                <a:cs typeface="Calibri"/>
              </a:rPr>
              <a:t>where would you recommend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they open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0855" y="803786"/>
            <a:ext cx="105029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4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8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b="1" spc="-8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0355" y="1458595"/>
            <a:ext cx="9051290" cy="413892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3740" lvl="1" indent="-244475">
              <a:lnSpc>
                <a:spcPct val="100000"/>
              </a:lnSpc>
              <a:spcBef>
                <a:spcPts val="330"/>
              </a:spcBef>
              <a:buSzPct val="91666"/>
              <a:buFont typeface="Wingdings"/>
              <a:buChar char=""/>
              <a:tabLst>
                <a:tab pos="714375" algn="l"/>
              </a:tabLst>
            </a:pPr>
            <a:r>
              <a:rPr sz="2400" spc="-2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Kuala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Lumpur</a:t>
            </a:r>
            <a:endParaRPr sz="2400" dirty="0">
              <a:latin typeface="Calibri"/>
              <a:cs typeface="Calibri"/>
            </a:endParaRPr>
          </a:p>
          <a:p>
            <a:pPr marL="713740" lvl="1" indent="-244475">
              <a:lnSpc>
                <a:spcPct val="100000"/>
              </a:lnSpc>
              <a:spcBef>
                <a:spcPts val="204"/>
              </a:spcBef>
              <a:buSzPct val="91666"/>
              <a:buFont typeface="Wingdings"/>
              <a:buChar char=""/>
              <a:tabLst>
                <a:tab pos="71437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2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713740" lvl="1" indent="-244475">
              <a:lnSpc>
                <a:spcPct val="100000"/>
              </a:lnSpc>
              <a:spcBef>
                <a:spcPts val="204"/>
              </a:spcBef>
              <a:buSzPct val="91666"/>
              <a:buFont typeface="Wingdings"/>
              <a:buChar char=""/>
              <a:tabLst>
                <a:tab pos="714375" algn="l"/>
              </a:tabLst>
            </a:pPr>
            <a:r>
              <a:rPr sz="2400" spc="-60" dirty="0">
                <a:latin typeface="Calibri"/>
                <a:cs typeface="Calibri"/>
              </a:rPr>
              <a:t>Venue </a:t>
            </a:r>
            <a:r>
              <a:rPr sz="2400" spc="-20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25" dirty="0">
                <a:latin typeface="Calibri"/>
                <a:cs typeface="Calibri"/>
              </a:rPr>
              <a:t>data </a:t>
            </a:r>
            <a:r>
              <a:rPr sz="2400" spc="-20" dirty="0">
                <a:latin typeface="Calibri"/>
                <a:cs typeface="Calibri"/>
              </a:rPr>
              <a:t>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sz="3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4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680"/>
              </a:spcBef>
              <a:buSzPct val="91666"/>
              <a:buFont typeface="Wingdings"/>
              <a:buChar char=""/>
              <a:tabLst>
                <a:tab pos="703580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20" dirty="0">
                <a:latin typeface="Calibri"/>
                <a:cs typeface="Calibri"/>
              </a:rPr>
              <a:t>page </a:t>
            </a:r>
            <a:r>
              <a:rPr sz="2400" spc="-35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neighbourhoods  </a:t>
            </a:r>
            <a:r>
              <a:rPr sz="2400" spc="-20" dirty="0">
                <a:latin typeface="Calibri"/>
                <a:cs typeface="Calibri"/>
              </a:rPr>
              <a:t>(</a:t>
            </a:r>
            <a:r>
              <a:rPr sz="2400" u="heavy" spc="-2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</a:rPr>
              <a:t>https://en.wikipedia.org/wiki/Category:Suburbs_in_Kuala_Lumpur</a:t>
            </a:r>
            <a:r>
              <a:rPr sz="2400" spc="-2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13740" lvl="1" indent="-244475">
              <a:lnSpc>
                <a:spcPct val="100000"/>
              </a:lnSpc>
              <a:spcBef>
                <a:spcPts val="170"/>
              </a:spcBef>
              <a:buSzPct val="91666"/>
              <a:buFont typeface="Wingdings"/>
              <a:buChar char=""/>
              <a:tabLst>
                <a:tab pos="71437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20" dirty="0">
                <a:latin typeface="Calibri"/>
                <a:cs typeface="Calibri"/>
              </a:rPr>
              <a:t>package </a:t>
            </a:r>
            <a:r>
              <a:rPr sz="2400" spc="-4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coordinates</a:t>
            </a:r>
            <a:endParaRPr sz="2400" dirty="0">
              <a:latin typeface="Calibri"/>
              <a:cs typeface="Calibri"/>
            </a:endParaRPr>
          </a:p>
          <a:p>
            <a:pPr marL="713740" lvl="1" indent="-244475">
              <a:lnSpc>
                <a:spcPct val="100000"/>
              </a:lnSpc>
              <a:spcBef>
                <a:spcPts val="204"/>
              </a:spcBef>
              <a:buSzPct val="91666"/>
              <a:buFont typeface="Wingdings"/>
              <a:buChar char=""/>
              <a:tabLst>
                <a:tab pos="714375" algn="l"/>
              </a:tabLst>
            </a:pPr>
            <a:r>
              <a:rPr sz="2400" spc="-2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35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venue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5010" y="685800"/>
            <a:ext cx="314198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3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635" y="1711832"/>
            <a:ext cx="9004300" cy="35439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5" dirty="0">
                <a:latin typeface="Calibri"/>
                <a:cs typeface="Calibri"/>
              </a:rPr>
              <a:t>Web </a:t>
            </a:r>
            <a:r>
              <a:rPr sz="2400" spc="-2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20" dirty="0">
                <a:latin typeface="Calibri"/>
                <a:cs typeface="Calibri"/>
              </a:rPr>
              <a:t>page </a:t>
            </a:r>
            <a:r>
              <a:rPr sz="2400" spc="-35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neighbourhoods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Get </a:t>
            </a:r>
            <a:r>
              <a:rPr sz="2400" spc="-10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2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Geocoder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2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to get </a:t>
            </a:r>
            <a:r>
              <a:rPr sz="2400" spc="-15" dirty="0">
                <a:latin typeface="Calibri"/>
                <a:cs typeface="Calibri"/>
              </a:rPr>
              <a:t>venue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60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Group </a:t>
            </a:r>
            <a:r>
              <a:rPr sz="2400" spc="-25" dirty="0">
                <a:latin typeface="Calibri"/>
                <a:cs typeface="Calibri"/>
              </a:rPr>
              <a:t>data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 </a:t>
            </a:r>
            <a:r>
              <a:rPr sz="2400" spc="-10" dirty="0">
                <a:latin typeface="Calibri"/>
                <a:cs typeface="Calibri"/>
              </a:rPr>
              <a:t>occurrence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5" dirty="0">
                <a:latin typeface="Calibri"/>
                <a:cs typeface="Calibri"/>
              </a:rPr>
              <a:t>venue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Filter </a:t>
            </a:r>
            <a:r>
              <a:rPr sz="2400" spc="-15" dirty="0">
                <a:latin typeface="Calibri"/>
                <a:cs typeface="Calibri"/>
              </a:rPr>
              <a:t>venue </a:t>
            </a:r>
            <a:r>
              <a:rPr sz="2400" spc="-20" dirty="0">
                <a:latin typeface="Calibri"/>
                <a:cs typeface="Calibri"/>
              </a:rPr>
              <a:t>category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0" dirty="0">
                <a:latin typeface="Calibri"/>
                <a:cs typeface="Calibri"/>
              </a:rPr>
              <a:t>Perform </a:t>
            </a:r>
            <a:r>
              <a:rPr sz="2400" spc="-10" dirty="0">
                <a:latin typeface="Calibri"/>
                <a:cs typeface="Calibri"/>
              </a:rPr>
              <a:t>clustering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data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k-means</a:t>
            </a:r>
            <a:r>
              <a:rPr sz="2400" spc="-2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6549" y="590047"/>
            <a:ext cx="174243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7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764" y="1738960"/>
            <a:ext cx="4612005" cy="388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4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45"/>
              </a:lnSpc>
            </a:pPr>
            <a:r>
              <a:rPr sz="2400" spc="-2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25" dirty="0">
                <a:latin typeface="Calibri"/>
                <a:cs typeface="Calibri"/>
              </a:rPr>
              <a:t>clusters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200"/>
              </a:lnSpc>
              <a:spcBef>
                <a:spcPts val="500"/>
              </a:spcBef>
              <a:buSzPct val="91666"/>
              <a:buFont typeface="Wingdings"/>
              <a:buChar char=""/>
              <a:tabLst>
                <a:tab pos="703580" algn="l"/>
              </a:tabLst>
            </a:pPr>
            <a:r>
              <a:rPr sz="2400" spc="-2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2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7620" lvl="1" indent="-228600">
              <a:lnSpc>
                <a:spcPts val="2590"/>
              </a:lnSpc>
              <a:spcBef>
                <a:spcPts val="545"/>
              </a:spcBef>
              <a:buSzPct val="91666"/>
              <a:buFont typeface="Wingdings"/>
              <a:buChar char=""/>
              <a:tabLst>
                <a:tab pos="703580" algn="l"/>
              </a:tabLst>
            </a:pPr>
            <a:r>
              <a:rPr sz="2400" spc="-2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5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2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 shopping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500"/>
              </a:lnSpc>
              <a:spcBef>
                <a:spcPts val="455"/>
              </a:spcBef>
              <a:buSzPct val="91666"/>
              <a:buFont typeface="Wingdings"/>
              <a:buChar char=""/>
              <a:tabLst>
                <a:tab pos="703580" algn="l"/>
              </a:tabLst>
            </a:pPr>
            <a:r>
              <a:rPr sz="2400" spc="-2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2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0076" y="1458467"/>
            <a:ext cx="5388864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6477" y="685800"/>
            <a:ext cx="25190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4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-3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b="1" spc="-3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b="1" spc="-3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uss</a:t>
            </a:r>
            <a:r>
              <a:rPr sz="4000" b="1" spc="-3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635" y="1711832"/>
            <a:ext cx="9731375" cy="21793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20" dirty="0">
                <a:latin typeface="Calibri"/>
                <a:cs typeface="Calibri"/>
              </a:rPr>
              <a:t>are </a:t>
            </a:r>
            <a:r>
              <a:rPr sz="2400" spc="-25" dirty="0">
                <a:latin typeface="Calibri"/>
                <a:cs typeface="Calibri"/>
              </a:rPr>
              <a:t>concentrated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20" dirty="0">
                <a:latin typeface="Calibri"/>
                <a:cs typeface="Calibri"/>
              </a:rPr>
              <a:t>central </a:t>
            </a:r>
            <a:r>
              <a:rPr sz="2400" spc="-15" dirty="0">
                <a:latin typeface="Calibri"/>
                <a:cs typeface="Calibri"/>
              </a:rPr>
              <a:t>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Highest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 and </a:t>
            </a:r>
            <a:r>
              <a:rPr sz="2400" spc="-2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cluster</a:t>
            </a:r>
            <a:r>
              <a:rPr sz="2400" spc="-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has very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60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20" dirty="0">
                <a:latin typeface="Calibri"/>
                <a:cs typeface="Calibri"/>
              </a:rPr>
              <a:t>central </a:t>
            </a:r>
            <a:r>
              <a:rPr sz="2400" spc="-15" dirty="0">
                <a:latin typeface="Calibri"/>
                <a:cs typeface="Calibri"/>
              </a:rPr>
              <a:t>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2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5" dirty="0">
                <a:latin typeface="Calibri"/>
                <a:cs typeface="Calibri"/>
              </a:rPr>
              <a:t>area </a:t>
            </a:r>
            <a:r>
              <a:rPr sz="2400" spc="-20" dirty="0">
                <a:latin typeface="Calibri"/>
                <a:cs typeface="Calibri"/>
              </a:rPr>
              <a:t>still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4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5361" y="838200"/>
            <a:ext cx="393968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7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635" y="1808226"/>
            <a:ext cx="10097135" cy="22967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929005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5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with </a:t>
            </a:r>
            <a:r>
              <a:rPr sz="2400" spc="-20" dirty="0">
                <a:latin typeface="Calibri"/>
                <a:cs typeface="Calibri"/>
              </a:rPr>
              <a:t>little to</a:t>
            </a:r>
            <a:r>
              <a:rPr sz="2400" spc="-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  </a:t>
            </a:r>
            <a:r>
              <a:rPr sz="2400" spc="-10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 with </a:t>
            </a:r>
            <a:r>
              <a:rPr sz="2400" spc="-25" dirty="0">
                <a:latin typeface="Calibri"/>
                <a:cs typeface="Calibri"/>
              </a:rPr>
              <a:t>moderate </a:t>
            </a:r>
            <a:r>
              <a:rPr sz="2400" spc="-10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have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20" dirty="0">
                <a:latin typeface="Calibri"/>
                <a:cs typeface="Calibri"/>
              </a:rPr>
              <a:t>propositions to </a:t>
            </a:r>
            <a:r>
              <a:rPr sz="2400" spc="-25" dirty="0">
                <a:latin typeface="Calibri"/>
                <a:cs typeface="Calibri"/>
              </a:rPr>
              <a:t>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marR="20955" indent="-228600">
              <a:lnSpc>
                <a:spcPts val="26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0" dirty="0">
                <a:latin typeface="Calibri"/>
                <a:cs typeface="Calibri"/>
              </a:rPr>
              <a:t>Avoid </a:t>
            </a:r>
            <a:r>
              <a:rPr sz="2400" spc="-15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2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20" dirty="0">
                <a:latin typeface="Calibri"/>
                <a:cs typeface="Calibri"/>
              </a:rPr>
              <a:t>intense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9307" y="838200"/>
            <a:ext cx="2667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3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4000" b="1" spc="-3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-3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b="1" spc="-4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b="1" spc="-3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4000" b="1" spc="-4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-3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635" y="1808226"/>
            <a:ext cx="9872345" cy="18395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305435" indent="-228600" algn="just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Answer to </a:t>
            </a:r>
            <a:r>
              <a:rPr sz="2400" spc="-5" dirty="0">
                <a:latin typeface="Calibri"/>
                <a:cs typeface="Calibri"/>
              </a:rPr>
              <a:t>business </a:t>
            </a:r>
            <a:r>
              <a:rPr sz="2400" spc="-15" dirty="0">
                <a:latin typeface="Calibri"/>
                <a:cs typeface="Calibri"/>
              </a:rPr>
              <a:t>question: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20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most  </a:t>
            </a:r>
            <a:r>
              <a:rPr sz="2400" spc="-40" dirty="0">
                <a:latin typeface="Calibri"/>
                <a:cs typeface="Calibri"/>
              </a:rPr>
              <a:t>preferred </a:t>
            </a:r>
            <a:r>
              <a:rPr sz="2400" spc="-20" dirty="0">
                <a:latin typeface="Calibri"/>
                <a:cs typeface="Calibri"/>
              </a:rPr>
              <a:t>locations 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2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Findings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this </a:t>
            </a:r>
            <a:r>
              <a:rPr sz="2400" spc="-2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the </a:t>
            </a:r>
            <a:r>
              <a:rPr sz="2400" spc="-25" dirty="0">
                <a:latin typeface="Calibri"/>
                <a:cs typeface="Calibri"/>
              </a:rPr>
              <a:t>relevant </a:t>
            </a:r>
            <a:r>
              <a:rPr sz="2400" spc="-35" dirty="0">
                <a:latin typeface="Calibri"/>
                <a:cs typeface="Calibri"/>
              </a:rPr>
              <a:t>stakeholders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capitalize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opportunities 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2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25" dirty="0">
                <a:latin typeface="Calibri"/>
                <a:cs typeface="Calibri"/>
              </a:rPr>
              <a:t>avoiding </a:t>
            </a:r>
            <a:r>
              <a:rPr sz="2400" spc="-30" dirty="0">
                <a:latin typeface="Calibri"/>
                <a:cs typeface="Calibri"/>
              </a:rPr>
              <a:t>overcrowded </a:t>
            </a:r>
            <a:r>
              <a:rPr sz="2400" spc="-20" dirty="0">
                <a:latin typeface="Calibri"/>
                <a:cs typeface="Calibri"/>
              </a:rPr>
              <a:t>areas </a:t>
            </a:r>
            <a:r>
              <a:rPr sz="2400" spc="10" dirty="0">
                <a:latin typeface="Calibri"/>
                <a:cs typeface="Calibri"/>
              </a:rPr>
              <a:t>in 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683603"/>
            <a:ext cx="56388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9600" spc="-2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9600" spc="-3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00" spc="-2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</TotalTime>
  <Words>449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Times New Roman</vt:lpstr>
      <vt:lpstr>Trebuchet MS</vt:lpstr>
      <vt:lpstr>Wingdings</vt:lpstr>
      <vt:lpstr>Savon</vt:lpstr>
      <vt:lpstr>PowerPoint Presentation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Sambit Mohanty</cp:lastModifiedBy>
  <cp:revision>2</cp:revision>
  <dcterms:created xsi:type="dcterms:W3CDTF">2019-11-29T06:05:09Z</dcterms:created>
  <dcterms:modified xsi:type="dcterms:W3CDTF">2019-11-29T06:16:07Z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2019-11-29T00:00:00Z</vt:filetime>
  </property>
</Properties>
</file>