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44B3-EC2F-F34C-BEE7-9E27CC7923A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D6850F-8495-9C47-AE8D-8FF0948EE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661178A-DD5B-E64F-9615-42D46DF182A6}"/>
              </a:ext>
            </a:extLst>
          </p:cNvPr>
          <p:cNvSpPr>
            <a:spLocks noGrp="1"/>
          </p:cNvSpPr>
          <p:nvPr>
            <p:ph type="dt" sz="half" idx="10"/>
          </p:nvPr>
        </p:nvSpPr>
        <p:spPr/>
        <p:txBody>
          <a:bodyPr/>
          <a:lstStyle/>
          <a:p>
            <a:fld id="{0FB1A271-F3D7-6D42-92BE-B396E048B55C}" type="datetimeFigureOut">
              <a:rPr lang="en-US" smtClean="0"/>
              <a:t>3/2/21</a:t>
            </a:fld>
            <a:endParaRPr lang="en-US"/>
          </a:p>
        </p:txBody>
      </p:sp>
      <p:sp>
        <p:nvSpPr>
          <p:cNvPr id="5" name="Footer Placeholder 4">
            <a:extLst>
              <a:ext uri="{FF2B5EF4-FFF2-40B4-BE49-F238E27FC236}">
                <a16:creationId xmlns:a16="http://schemas.microsoft.com/office/drawing/2014/main" id="{2A73E3AE-78DA-D84A-B9AB-881D247AA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9242C-8981-FE4E-B5AA-C88A72B81A6E}"/>
              </a:ext>
            </a:extLst>
          </p:cNvPr>
          <p:cNvSpPr>
            <a:spLocks noGrp="1"/>
          </p:cNvSpPr>
          <p:nvPr>
            <p:ph type="sldNum" sz="quarter" idx="12"/>
          </p:nvPr>
        </p:nvSpPr>
        <p:spPr/>
        <p:txBody>
          <a:bodyPr/>
          <a:lstStyle/>
          <a:p>
            <a:fld id="{399E0618-4932-2347-8EBC-BF3429CDEE9D}" type="slidenum">
              <a:rPr lang="en-US" smtClean="0"/>
              <a:t>‹#›</a:t>
            </a:fld>
            <a:endParaRPr lang="en-US"/>
          </a:p>
        </p:txBody>
      </p:sp>
    </p:spTree>
    <p:extLst>
      <p:ext uri="{BB962C8B-B14F-4D97-AF65-F5344CB8AC3E}">
        <p14:creationId xmlns:p14="http://schemas.microsoft.com/office/powerpoint/2010/main" val="287007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B51E-9F59-5841-990C-572EDA6B888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5B62179-A018-B946-844C-4A38FC517E1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DC9930-F572-F140-B641-A71AC9038598}"/>
              </a:ext>
            </a:extLst>
          </p:cNvPr>
          <p:cNvSpPr>
            <a:spLocks noGrp="1"/>
          </p:cNvSpPr>
          <p:nvPr>
            <p:ph type="dt" sz="half" idx="10"/>
          </p:nvPr>
        </p:nvSpPr>
        <p:spPr/>
        <p:txBody>
          <a:bodyPr/>
          <a:lstStyle/>
          <a:p>
            <a:fld id="{0FB1A271-F3D7-6D42-92BE-B396E048B55C}" type="datetimeFigureOut">
              <a:rPr lang="en-US" smtClean="0"/>
              <a:t>3/2/21</a:t>
            </a:fld>
            <a:endParaRPr lang="en-US"/>
          </a:p>
        </p:txBody>
      </p:sp>
      <p:sp>
        <p:nvSpPr>
          <p:cNvPr id="5" name="Footer Placeholder 4">
            <a:extLst>
              <a:ext uri="{FF2B5EF4-FFF2-40B4-BE49-F238E27FC236}">
                <a16:creationId xmlns:a16="http://schemas.microsoft.com/office/drawing/2014/main" id="{F59164DD-CB46-F047-BCE6-FD6D9C804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991F0-6C4C-BA48-BD16-959DA3DB4B91}"/>
              </a:ext>
            </a:extLst>
          </p:cNvPr>
          <p:cNvSpPr>
            <a:spLocks noGrp="1"/>
          </p:cNvSpPr>
          <p:nvPr>
            <p:ph type="sldNum" sz="quarter" idx="12"/>
          </p:nvPr>
        </p:nvSpPr>
        <p:spPr/>
        <p:txBody>
          <a:bodyPr/>
          <a:lstStyle/>
          <a:p>
            <a:fld id="{399E0618-4932-2347-8EBC-BF3429CDEE9D}" type="slidenum">
              <a:rPr lang="en-US" smtClean="0"/>
              <a:t>‹#›</a:t>
            </a:fld>
            <a:endParaRPr lang="en-US"/>
          </a:p>
        </p:txBody>
      </p:sp>
    </p:spTree>
    <p:extLst>
      <p:ext uri="{BB962C8B-B14F-4D97-AF65-F5344CB8AC3E}">
        <p14:creationId xmlns:p14="http://schemas.microsoft.com/office/powerpoint/2010/main" val="185812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25C85C-8045-6F45-841D-04D9EDCEF3F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AF964D-7CAF-384D-95C1-804CFE90FC3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DC1FC5-B2F9-6448-AEBA-F637C6A9FC16}"/>
              </a:ext>
            </a:extLst>
          </p:cNvPr>
          <p:cNvSpPr>
            <a:spLocks noGrp="1"/>
          </p:cNvSpPr>
          <p:nvPr>
            <p:ph type="dt" sz="half" idx="10"/>
          </p:nvPr>
        </p:nvSpPr>
        <p:spPr/>
        <p:txBody>
          <a:bodyPr/>
          <a:lstStyle/>
          <a:p>
            <a:fld id="{0FB1A271-F3D7-6D42-92BE-B396E048B55C}" type="datetimeFigureOut">
              <a:rPr lang="en-US" smtClean="0"/>
              <a:t>3/2/21</a:t>
            </a:fld>
            <a:endParaRPr lang="en-US"/>
          </a:p>
        </p:txBody>
      </p:sp>
      <p:sp>
        <p:nvSpPr>
          <p:cNvPr id="5" name="Footer Placeholder 4">
            <a:extLst>
              <a:ext uri="{FF2B5EF4-FFF2-40B4-BE49-F238E27FC236}">
                <a16:creationId xmlns:a16="http://schemas.microsoft.com/office/drawing/2014/main" id="{95C40021-C455-1140-8CE7-33D792800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B086C-AB8E-1541-9CE7-482C358E05D5}"/>
              </a:ext>
            </a:extLst>
          </p:cNvPr>
          <p:cNvSpPr>
            <a:spLocks noGrp="1"/>
          </p:cNvSpPr>
          <p:nvPr>
            <p:ph type="sldNum" sz="quarter" idx="12"/>
          </p:nvPr>
        </p:nvSpPr>
        <p:spPr/>
        <p:txBody>
          <a:bodyPr/>
          <a:lstStyle/>
          <a:p>
            <a:fld id="{399E0618-4932-2347-8EBC-BF3429CDEE9D}" type="slidenum">
              <a:rPr lang="en-US" smtClean="0"/>
              <a:t>‹#›</a:t>
            </a:fld>
            <a:endParaRPr lang="en-US"/>
          </a:p>
        </p:txBody>
      </p:sp>
    </p:spTree>
    <p:extLst>
      <p:ext uri="{BB962C8B-B14F-4D97-AF65-F5344CB8AC3E}">
        <p14:creationId xmlns:p14="http://schemas.microsoft.com/office/powerpoint/2010/main" val="17850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DBDD-B0AE-2946-917E-FC194ADA4E7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1EC6483-047E-3249-A7CA-047CE80006D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075E3CB-7F0F-0448-8EDA-039BC40913ED}"/>
              </a:ext>
            </a:extLst>
          </p:cNvPr>
          <p:cNvSpPr>
            <a:spLocks noGrp="1"/>
          </p:cNvSpPr>
          <p:nvPr>
            <p:ph type="dt" sz="half" idx="10"/>
          </p:nvPr>
        </p:nvSpPr>
        <p:spPr/>
        <p:txBody>
          <a:bodyPr/>
          <a:lstStyle/>
          <a:p>
            <a:fld id="{0FB1A271-F3D7-6D42-92BE-B396E048B55C}" type="datetimeFigureOut">
              <a:rPr lang="en-US" smtClean="0"/>
              <a:t>3/2/21</a:t>
            </a:fld>
            <a:endParaRPr lang="en-US"/>
          </a:p>
        </p:txBody>
      </p:sp>
      <p:sp>
        <p:nvSpPr>
          <p:cNvPr id="5" name="Footer Placeholder 4">
            <a:extLst>
              <a:ext uri="{FF2B5EF4-FFF2-40B4-BE49-F238E27FC236}">
                <a16:creationId xmlns:a16="http://schemas.microsoft.com/office/drawing/2014/main" id="{B4C70682-2946-3F41-9568-02F1F7E32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D8D81-3BFA-4F40-AEE7-13AB06EAE57C}"/>
              </a:ext>
            </a:extLst>
          </p:cNvPr>
          <p:cNvSpPr>
            <a:spLocks noGrp="1"/>
          </p:cNvSpPr>
          <p:nvPr>
            <p:ph type="sldNum" sz="quarter" idx="12"/>
          </p:nvPr>
        </p:nvSpPr>
        <p:spPr/>
        <p:txBody>
          <a:bodyPr/>
          <a:lstStyle/>
          <a:p>
            <a:fld id="{399E0618-4932-2347-8EBC-BF3429CDEE9D}" type="slidenum">
              <a:rPr lang="en-US" smtClean="0"/>
              <a:t>‹#›</a:t>
            </a:fld>
            <a:endParaRPr lang="en-US"/>
          </a:p>
        </p:txBody>
      </p:sp>
    </p:spTree>
    <p:extLst>
      <p:ext uri="{BB962C8B-B14F-4D97-AF65-F5344CB8AC3E}">
        <p14:creationId xmlns:p14="http://schemas.microsoft.com/office/powerpoint/2010/main" val="3150652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5E66-5956-CC40-8280-BFF10F9081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43ED011-B3E1-734C-B1DF-A2178A114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E606A3C-89CD-1346-AA24-1779B127BC70}"/>
              </a:ext>
            </a:extLst>
          </p:cNvPr>
          <p:cNvSpPr>
            <a:spLocks noGrp="1"/>
          </p:cNvSpPr>
          <p:nvPr>
            <p:ph type="dt" sz="half" idx="10"/>
          </p:nvPr>
        </p:nvSpPr>
        <p:spPr/>
        <p:txBody>
          <a:bodyPr/>
          <a:lstStyle/>
          <a:p>
            <a:fld id="{0FB1A271-F3D7-6D42-92BE-B396E048B55C}" type="datetimeFigureOut">
              <a:rPr lang="en-US" smtClean="0"/>
              <a:t>3/2/21</a:t>
            </a:fld>
            <a:endParaRPr lang="en-US"/>
          </a:p>
        </p:txBody>
      </p:sp>
      <p:sp>
        <p:nvSpPr>
          <p:cNvPr id="5" name="Footer Placeholder 4">
            <a:extLst>
              <a:ext uri="{FF2B5EF4-FFF2-40B4-BE49-F238E27FC236}">
                <a16:creationId xmlns:a16="http://schemas.microsoft.com/office/drawing/2014/main" id="{B6CAE3F0-32DC-0246-834B-B8FCDCA81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1DF92-E8B7-3443-8015-2A21B345D8F6}"/>
              </a:ext>
            </a:extLst>
          </p:cNvPr>
          <p:cNvSpPr>
            <a:spLocks noGrp="1"/>
          </p:cNvSpPr>
          <p:nvPr>
            <p:ph type="sldNum" sz="quarter" idx="12"/>
          </p:nvPr>
        </p:nvSpPr>
        <p:spPr/>
        <p:txBody>
          <a:bodyPr/>
          <a:lstStyle/>
          <a:p>
            <a:fld id="{399E0618-4932-2347-8EBC-BF3429CDEE9D}" type="slidenum">
              <a:rPr lang="en-US" smtClean="0"/>
              <a:t>‹#›</a:t>
            </a:fld>
            <a:endParaRPr lang="en-US"/>
          </a:p>
        </p:txBody>
      </p:sp>
    </p:spTree>
    <p:extLst>
      <p:ext uri="{BB962C8B-B14F-4D97-AF65-F5344CB8AC3E}">
        <p14:creationId xmlns:p14="http://schemas.microsoft.com/office/powerpoint/2010/main" val="261775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976E-6B0B-884D-8C44-013CBD4CD4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B13D022-6B28-894D-A2BB-9C5D586C228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A98EFBD-F787-6D4A-9BF8-3C0BAAE6FE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6355F2E-2355-7545-BDE8-8C1B90D19FA0}"/>
              </a:ext>
            </a:extLst>
          </p:cNvPr>
          <p:cNvSpPr>
            <a:spLocks noGrp="1"/>
          </p:cNvSpPr>
          <p:nvPr>
            <p:ph type="dt" sz="half" idx="10"/>
          </p:nvPr>
        </p:nvSpPr>
        <p:spPr/>
        <p:txBody>
          <a:bodyPr/>
          <a:lstStyle/>
          <a:p>
            <a:fld id="{0FB1A271-F3D7-6D42-92BE-B396E048B55C}" type="datetimeFigureOut">
              <a:rPr lang="en-US" smtClean="0"/>
              <a:t>3/2/21</a:t>
            </a:fld>
            <a:endParaRPr lang="en-US"/>
          </a:p>
        </p:txBody>
      </p:sp>
      <p:sp>
        <p:nvSpPr>
          <p:cNvPr id="6" name="Footer Placeholder 5">
            <a:extLst>
              <a:ext uri="{FF2B5EF4-FFF2-40B4-BE49-F238E27FC236}">
                <a16:creationId xmlns:a16="http://schemas.microsoft.com/office/drawing/2014/main" id="{C1397738-03A5-6D48-833E-1F9E1931B0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754E9-ECAB-3840-9F84-3831B4648504}"/>
              </a:ext>
            </a:extLst>
          </p:cNvPr>
          <p:cNvSpPr>
            <a:spLocks noGrp="1"/>
          </p:cNvSpPr>
          <p:nvPr>
            <p:ph type="sldNum" sz="quarter" idx="12"/>
          </p:nvPr>
        </p:nvSpPr>
        <p:spPr/>
        <p:txBody>
          <a:bodyPr/>
          <a:lstStyle/>
          <a:p>
            <a:fld id="{399E0618-4932-2347-8EBC-BF3429CDEE9D}" type="slidenum">
              <a:rPr lang="en-US" smtClean="0"/>
              <a:t>‹#›</a:t>
            </a:fld>
            <a:endParaRPr lang="en-US"/>
          </a:p>
        </p:txBody>
      </p:sp>
    </p:spTree>
    <p:extLst>
      <p:ext uri="{BB962C8B-B14F-4D97-AF65-F5344CB8AC3E}">
        <p14:creationId xmlns:p14="http://schemas.microsoft.com/office/powerpoint/2010/main" val="183469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3F8F-680D-3241-98FE-7802996B74E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59C0954-EA59-DB45-BC4B-2B6E0B7FA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DD46EF6-54B6-914B-8637-9CB61F4650C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39F6731-3B90-0045-B3C9-61CCB8121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357F8D1-310D-B147-81A9-E9384B983E8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16F1693-DBF4-624A-8D31-7BA93575AA2D}"/>
              </a:ext>
            </a:extLst>
          </p:cNvPr>
          <p:cNvSpPr>
            <a:spLocks noGrp="1"/>
          </p:cNvSpPr>
          <p:nvPr>
            <p:ph type="dt" sz="half" idx="10"/>
          </p:nvPr>
        </p:nvSpPr>
        <p:spPr/>
        <p:txBody>
          <a:bodyPr/>
          <a:lstStyle/>
          <a:p>
            <a:fld id="{0FB1A271-F3D7-6D42-92BE-B396E048B55C}" type="datetimeFigureOut">
              <a:rPr lang="en-US" smtClean="0"/>
              <a:t>3/2/21</a:t>
            </a:fld>
            <a:endParaRPr lang="en-US"/>
          </a:p>
        </p:txBody>
      </p:sp>
      <p:sp>
        <p:nvSpPr>
          <p:cNvPr id="8" name="Footer Placeholder 7">
            <a:extLst>
              <a:ext uri="{FF2B5EF4-FFF2-40B4-BE49-F238E27FC236}">
                <a16:creationId xmlns:a16="http://schemas.microsoft.com/office/drawing/2014/main" id="{A732628B-794D-4345-8DD4-E338950C72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83C86A-1329-EE45-9175-827BFDE78DF2}"/>
              </a:ext>
            </a:extLst>
          </p:cNvPr>
          <p:cNvSpPr>
            <a:spLocks noGrp="1"/>
          </p:cNvSpPr>
          <p:nvPr>
            <p:ph type="sldNum" sz="quarter" idx="12"/>
          </p:nvPr>
        </p:nvSpPr>
        <p:spPr/>
        <p:txBody>
          <a:bodyPr/>
          <a:lstStyle/>
          <a:p>
            <a:fld id="{399E0618-4932-2347-8EBC-BF3429CDEE9D}" type="slidenum">
              <a:rPr lang="en-US" smtClean="0"/>
              <a:t>‹#›</a:t>
            </a:fld>
            <a:endParaRPr lang="en-US"/>
          </a:p>
        </p:txBody>
      </p:sp>
    </p:spTree>
    <p:extLst>
      <p:ext uri="{BB962C8B-B14F-4D97-AF65-F5344CB8AC3E}">
        <p14:creationId xmlns:p14="http://schemas.microsoft.com/office/powerpoint/2010/main" val="1987968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C873-BC2C-4F45-AF6B-2EEFD4AA318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50D1997-65AC-424F-A159-1DB61173407A}"/>
              </a:ext>
            </a:extLst>
          </p:cNvPr>
          <p:cNvSpPr>
            <a:spLocks noGrp="1"/>
          </p:cNvSpPr>
          <p:nvPr>
            <p:ph type="dt" sz="half" idx="10"/>
          </p:nvPr>
        </p:nvSpPr>
        <p:spPr/>
        <p:txBody>
          <a:bodyPr/>
          <a:lstStyle/>
          <a:p>
            <a:fld id="{0FB1A271-F3D7-6D42-92BE-B396E048B55C}" type="datetimeFigureOut">
              <a:rPr lang="en-US" smtClean="0"/>
              <a:t>3/2/21</a:t>
            </a:fld>
            <a:endParaRPr lang="en-US"/>
          </a:p>
        </p:txBody>
      </p:sp>
      <p:sp>
        <p:nvSpPr>
          <p:cNvPr id="4" name="Footer Placeholder 3">
            <a:extLst>
              <a:ext uri="{FF2B5EF4-FFF2-40B4-BE49-F238E27FC236}">
                <a16:creationId xmlns:a16="http://schemas.microsoft.com/office/drawing/2014/main" id="{D6B1563D-F913-F84B-923E-71CA1F79E6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BE831A-4BB4-8B4F-AB4B-D88B220145FB}"/>
              </a:ext>
            </a:extLst>
          </p:cNvPr>
          <p:cNvSpPr>
            <a:spLocks noGrp="1"/>
          </p:cNvSpPr>
          <p:nvPr>
            <p:ph type="sldNum" sz="quarter" idx="12"/>
          </p:nvPr>
        </p:nvSpPr>
        <p:spPr/>
        <p:txBody>
          <a:bodyPr/>
          <a:lstStyle/>
          <a:p>
            <a:fld id="{399E0618-4932-2347-8EBC-BF3429CDEE9D}" type="slidenum">
              <a:rPr lang="en-US" smtClean="0"/>
              <a:t>‹#›</a:t>
            </a:fld>
            <a:endParaRPr lang="en-US"/>
          </a:p>
        </p:txBody>
      </p:sp>
    </p:spTree>
    <p:extLst>
      <p:ext uri="{BB962C8B-B14F-4D97-AF65-F5344CB8AC3E}">
        <p14:creationId xmlns:p14="http://schemas.microsoft.com/office/powerpoint/2010/main" val="420148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BA0F1D-E5FB-5942-AF70-049AD5753441}"/>
              </a:ext>
            </a:extLst>
          </p:cNvPr>
          <p:cNvSpPr>
            <a:spLocks noGrp="1"/>
          </p:cNvSpPr>
          <p:nvPr>
            <p:ph type="dt" sz="half" idx="10"/>
          </p:nvPr>
        </p:nvSpPr>
        <p:spPr/>
        <p:txBody>
          <a:bodyPr/>
          <a:lstStyle/>
          <a:p>
            <a:fld id="{0FB1A271-F3D7-6D42-92BE-B396E048B55C}" type="datetimeFigureOut">
              <a:rPr lang="en-US" smtClean="0"/>
              <a:t>3/2/21</a:t>
            </a:fld>
            <a:endParaRPr lang="en-US"/>
          </a:p>
        </p:txBody>
      </p:sp>
      <p:sp>
        <p:nvSpPr>
          <p:cNvPr id="3" name="Footer Placeholder 2">
            <a:extLst>
              <a:ext uri="{FF2B5EF4-FFF2-40B4-BE49-F238E27FC236}">
                <a16:creationId xmlns:a16="http://schemas.microsoft.com/office/drawing/2014/main" id="{F538F7B8-9C51-884F-AB99-68D383D667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FB1BA3-F8D8-734D-9CF3-8EEEDC08DDC4}"/>
              </a:ext>
            </a:extLst>
          </p:cNvPr>
          <p:cNvSpPr>
            <a:spLocks noGrp="1"/>
          </p:cNvSpPr>
          <p:nvPr>
            <p:ph type="sldNum" sz="quarter" idx="12"/>
          </p:nvPr>
        </p:nvSpPr>
        <p:spPr/>
        <p:txBody>
          <a:bodyPr/>
          <a:lstStyle/>
          <a:p>
            <a:fld id="{399E0618-4932-2347-8EBC-BF3429CDEE9D}" type="slidenum">
              <a:rPr lang="en-US" smtClean="0"/>
              <a:t>‹#›</a:t>
            </a:fld>
            <a:endParaRPr lang="en-US"/>
          </a:p>
        </p:txBody>
      </p:sp>
    </p:spTree>
    <p:extLst>
      <p:ext uri="{BB962C8B-B14F-4D97-AF65-F5344CB8AC3E}">
        <p14:creationId xmlns:p14="http://schemas.microsoft.com/office/powerpoint/2010/main" val="694155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0B64-8EC2-0449-A2DF-D42A1E626FF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B8C1656-B815-C241-BF16-66BEDEBE2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BE51CBE-CB91-9C49-BABF-30D88B4E8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2A6DD5-E2DE-6E4B-9484-BCBAE72D1C39}"/>
              </a:ext>
            </a:extLst>
          </p:cNvPr>
          <p:cNvSpPr>
            <a:spLocks noGrp="1"/>
          </p:cNvSpPr>
          <p:nvPr>
            <p:ph type="dt" sz="half" idx="10"/>
          </p:nvPr>
        </p:nvSpPr>
        <p:spPr/>
        <p:txBody>
          <a:bodyPr/>
          <a:lstStyle/>
          <a:p>
            <a:fld id="{0FB1A271-F3D7-6D42-92BE-B396E048B55C}" type="datetimeFigureOut">
              <a:rPr lang="en-US" smtClean="0"/>
              <a:t>3/2/21</a:t>
            </a:fld>
            <a:endParaRPr lang="en-US"/>
          </a:p>
        </p:txBody>
      </p:sp>
      <p:sp>
        <p:nvSpPr>
          <p:cNvPr id="6" name="Footer Placeholder 5">
            <a:extLst>
              <a:ext uri="{FF2B5EF4-FFF2-40B4-BE49-F238E27FC236}">
                <a16:creationId xmlns:a16="http://schemas.microsoft.com/office/drawing/2014/main" id="{1835C98A-F2EB-0441-BFDA-A156039B5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C89C68-28CA-E54D-84A3-63BC8430D875}"/>
              </a:ext>
            </a:extLst>
          </p:cNvPr>
          <p:cNvSpPr>
            <a:spLocks noGrp="1"/>
          </p:cNvSpPr>
          <p:nvPr>
            <p:ph type="sldNum" sz="quarter" idx="12"/>
          </p:nvPr>
        </p:nvSpPr>
        <p:spPr/>
        <p:txBody>
          <a:bodyPr/>
          <a:lstStyle/>
          <a:p>
            <a:fld id="{399E0618-4932-2347-8EBC-BF3429CDEE9D}" type="slidenum">
              <a:rPr lang="en-US" smtClean="0"/>
              <a:t>‹#›</a:t>
            </a:fld>
            <a:endParaRPr lang="en-US"/>
          </a:p>
        </p:txBody>
      </p:sp>
    </p:spTree>
    <p:extLst>
      <p:ext uri="{BB962C8B-B14F-4D97-AF65-F5344CB8AC3E}">
        <p14:creationId xmlns:p14="http://schemas.microsoft.com/office/powerpoint/2010/main" val="276984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8072-FADB-334E-AC56-90DD1ADC03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7099CB3-00FB-2048-A944-7F5A3ADADC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5D839-B80A-AF44-A8F2-F8A84A57A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C241C27-A2DF-6348-810A-CC548C05AFF0}"/>
              </a:ext>
            </a:extLst>
          </p:cNvPr>
          <p:cNvSpPr>
            <a:spLocks noGrp="1"/>
          </p:cNvSpPr>
          <p:nvPr>
            <p:ph type="dt" sz="half" idx="10"/>
          </p:nvPr>
        </p:nvSpPr>
        <p:spPr/>
        <p:txBody>
          <a:bodyPr/>
          <a:lstStyle/>
          <a:p>
            <a:fld id="{0FB1A271-F3D7-6D42-92BE-B396E048B55C}" type="datetimeFigureOut">
              <a:rPr lang="en-US" smtClean="0"/>
              <a:t>3/2/21</a:t>
            </a:fld>
            <a:endParaRPr lang="en-US"/>
          </a:p>
        </p:txBody>
      </p:sp>
      <p:sp>
        <p:nvSpPr>
          <p:cNvPr id="6" name="Footer Placeholder 5">
            <a:extLst>
              <a:ext uri="{FF2B5EF4-FFF2-40B4-BE49-F238E27FC236}">
                <a16:creationId xmlns:a16="http://schemas.microsoft.com/office/drawing/2014/main" id="{A7C00E9C-FBA3-D74A-985C-B0C312985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57766-B699-344A-A5C2-1DD4F62F914E}"/>
              </a:ext>
            </a:extLst>
          </p:cNvPr>
          <p:cNvSpPr>
            <a:spLocks noGrp="1"/>
          </p:cNvSpPr>
          <p:nvPr>
            <p:ph type="sldNum" sz="quarter" idx="12"/>
          </p:nvPr>
        </p:nvSpPr>
        <p:spPr/>
        <p:txBody>
          <a:bodyPr/>
          <a:lstStyle/>
          <a:p>
            <a:fld id="{399E0618-4932-2347-8EBC-BF3429CDEE9D}" type="slidenum">
              <a:rPr lang="en-US" smtClean="0"/>
              <a:t>‹#›</a:t>
            </a:fld>
            <a:endParaRPr lang="en-US"/>
          </a:p>
        </p:txBody>
      </p:sp>
    </p:spTree>
    <p:extLst>
      <p:ext uri="{BB962C8B-B14F-4D97-AF65-F5344CB8AC3E}">
        <p14:creationId xmlns:p14="http://schemas.microsoft.com/office/powerpoint/2010/main" val="420325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CD627B-6163-AC42-8C76-13FF33AE8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C0FB224-0361-6346-A40E-1FF38F9F2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A78428-6E41-2542-AD13-34DB5108E3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1A271-F3D7-6D42-92BE-B396E048B55C}" type="datetimeFigureOut">
              <a:rPr lang="en-US" smtClean="0"/>
              <a:t>3/2/21</a:t>
            </a:fld>
            <a:endParaRPr lang="en-US"/>
          </a:p>
        </p:txBody>
      </p:sp>
      <p:sp>
        <p:nvSpPr>
          <p:cNvPr id="5" name="Footer Placeholder 4">
            <a:extLst>
              <a:ext uri="{FF2B5EF4-FFF2-40B4-BE49-F238E27FC236}">
                <a16:creationId xmlns:a16="http://schemas.microsoft.com/office/drawing/2014/main" id="{5C450B85-2522-9049-9C45-B929340629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631394-2DA8-E64E-B802-3566BC84CB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E0618-4932-2347-8EBC-BF3429CDEE9D}" type="slidenum">
              <a:rPr lang="en-US" smtClean="0"/>
              <a:t>‹#›</a:t>
            </a:fld>
            <a:endParaRPr lang="en-US"/>
          </a:p>
        </p:txBody>
      </p:sp>
    </p:spTree>
    <p:extLst>
      <p:ext uri="{BB962C8B-B14F-4D97-AF65-F5344CB8AC3E}">
        <p14:creationId xmlns:p14="http://schemas.microsoft.com/office/powerpoint/2010/main" val="659470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557C-4646-B149-82BE-B7036E4AFA96}"/>
              </a:ext>
            </a:extLst>
          </p:cNvPr>
          <p:cNvSpPr>
            <a:spLocks noGrp="1"/>
          </p:cNvSpPr>
          <p:nvPr>
            <p:ph type="ctrTitle"/>
          </p:nvPr>
        </p:nvSpPr>
        <p:spPr/>
        <p:txBody>
          <a:bodyPr/>
          <a:lstStyle/>
          <a:p>
            <a:r>
              <a:rPr lang="en-US" dirty="0"/>
              <a:t>Twitter-Data-Extraction</a:t>
            </a:r>
          </a:p>
        </p:txBody>
      </p:sp>
      <p:sp>
        <p:nvSpPr>
          <p:cNvPr id="3" name="Subtitle 2">
            <a:extLst>
              <a:ext uri="{FF2B5EF4-FFF2-40B4-BE49-F238E27FC236}">
                <a16:creationId xmlns:a16="http://schemas.microsoft.com/office/drawing/2014/main" id="{6C6B4133-4E05-664A-8A1E-4CAA4E78FB7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6769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4EFF-22C5-0940-8314-04BAE16EEB0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D424356-380D-DA4D-903C-CA59DF27B9B6}"/>
              </a:ext>
            </a:extLst>
          </p:cNvPr>
          <p:cNvSpPr>
            <a:spLocks noGrp="1"/>
          </p:cNvSpPr>
          <p:nvPr>
            <p:ph idx="1"/>
          </p:nvPr>
        </p:nvSpPr>
        <p:spPr/>
        <p:txBody>
          <a:bodyPr>
            <a:normAutofit/>
          </a:bodyPr>
          <a:lstStyle/>
          <a:p>
            <a:r>
              <a:rPr lang="en-US" sz="1800" dirty="0">
                <a:latin typeface="Times" pitchFamily="2" charset="0"/>
              </a:rPr>
              <a:t>Sentiment analysis on social media:-The internet is a place where several users can share their opinions. These opinions can be expressed as sentiments.</a:t>
            </a:r>
            <a:r>
              <a:rPr lang="en-IN" sz="1800" dirty="0">
                <a:effectLst/>
                <a:latin typeface="Times" pitchFamily="2" charset="0"/>
              </a:rPr>
              <a:t> Sentiment Analysis can be referred to as the computational investigation of individuals' suppositions, attitudes and feelings towards an element that utilize data mining procedures and methods to extricate information for investigation to perceive the subjective sentiment of a record, like blog entries, audits, news articles and online networking posts like tweets and notices. The element may be people, occasions or subjects[1]. </a:t>
            </a:r>
            <a:r>
              <a:rPr lang="en-IN" sz="1800" dirty="0">
                <a:latin typeface="Times" pitchFamily="2" charset="0"/>
              </a:rPr>
              <a:t>There are three fundamental order levels in sentiment analysis such as document level, sentence level and aspect level[2]. Our project focuses using sentence level sentiment analysis. Sentiment analysis distinguishes a user’s opinion as a positive or negative sentiment. This allows businesses to use this result to decide whether a product is viable in the market or not, it also enables them to price their product appropriate to the market. Sentence-level Sentiment Analysis expects to make conclusions in each sentence </a:t>
            </a:r>
          </a:p>
          <a:p>
            <a:endParaRPr lang="en-IN" sz="1400" dirty="0">
              <a:latin typeface="Times" pitchFamily="2" charset="0"/>
            </a:endParaRPr>
          </a:p>
          <a:p>
            <a:pPr marL="0" indent="0">
              <a:buNone/>
            </a:pPr>
            <a:endParaRPr lang="en-IN" sz="1400" dirty="0">
              <a:effectLst/>
              <a:latin typeface="Times" pitchFamily="2" charset="0"/>
            </a:endParaRPr>
          </a:p>
          <a:p>
            <a:endParaRPr lang="en-IN" sz="1400" dirty="0">
              <a:effectLst/>
              <a:latin typeface="Times" pitchFamily="2" charset="0"/>
            </a:endParaRPr>
          </a:p>
          <a:p>
            <a:endParaRPr lang="en-US" sz="1400" dirty="0">
              <a:latin typeface="Times" pitchFamily="2" charset="0"/>
            </a:endParaRPr>
          </a:p>
        </p:txBody>
      </p:sp>
    </p:spTree>
    <p:extLst>
      <p:ext uri="{BB962C8B-B14F-4D97-AF65-F5344CB8AC3E}">
        <p14:creationId xmlns:p14="http://schemas.microsoft.com/office/powerpoint/2010/main" val="3996315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BE744-EB17-074C-94B2-21562E694432}"/>
              </a:ext>
            </a:extLst>
          </p:cNvPr>
          <p:cNvSpPr>
            <a:spLocks noGrp="1"/>
          </p:cNvSpPr>
          <p:nvPr>
            <p:ph type="title"/>
          </p:nvPr>
        </p:nvSpPr>
        <p:spPr/>
        <p:txBody>
          <a:bodyPr/>
          <a:lstStyle/>
          <a:p>
            <a:r>
              <a:rPr lang="en-IN" dirty="0"/>
              <a:t>SENTIMENT ANALYSIS ON SOCIAL MEDIA </a:t>
            </a:r>
            <a:endParaRPr lang="en-US" dirty="0"/>
          </a:p>
        </p:txBody>
      </p:sp>
      <p:sp>
        <p:nvSpPr>
          <p:cNvPr id="3" name="Content Placeholder 2">
            <a:extLst>
              <a:ext uri="{FF2B5EF4-FFF2-40B4-BE49-F238E27FC236}">
                <a16:creationId xmlns:a16="http://schemas.microsoft.com/office/drawing/2014/main" id="{DB9CBFE1-3AFC-D14C-B755-90CFE4193F55}"/>
              </a:ext>
            </a:extLst>
          </p:cNvPr>
          <p:cNvSpPr>
            <a:spLocks noGrp="1"/>
          </p:cNvSpPr>
          <p:nvPr>
            <p:ph idx="1"/>
          </p:nvPr>
        </p:nvSpPr>
        <p:spPr/>
        <p:txBody>
          <a:bodyPr/>
          <a:lstStyle/>
          <a:p>
            <a:r>
              <a:rPr lang="en-IN" sz="2000" dirty="0">
                <a:latin typeface="Times" pitchFamily="2" charset="0"/>
              </a:rPr>
              <a:t>The web acts as a big platform where the users can share their opinions. Their reviews are very significant for giving credits over good products and efficient plans. This paper proposes a system that uses Twitter as a social media site to gather the opinion of the public through trending tweets.</a:t>
            </a:r>
          </a:p>
          <a:p>
            <a:r>
              <a:rPr lang="en-IN" sz="2000" dirty="0">
                <a:latin typeface="Times" pitchFamily="2" charset="0"/>
              </a:rPr>
              <a:t>Each sentence is analysed to assign the context with the appropriate meaning to provide accurate result. </a:t>
            </a:r>
          </a:p>
          <a:p>
            <a:r>
              <a:rPr lang="en-IN" sz="2000" dirty="0">
                <a:latin typeface="Times" pitchFamily="2" charset="0"/>
              </a:rPr>
              <a:t> The tweets are converted into text (string). Then the text is pre-processed by removing nouns, verbs, adjectives, etc. The Bayesian learning method is used for classification process [1]. Recall  and precision is used as the evaluation metrics for computing the performance of the system[1]. Our system performs sentiment prediction on news articles by collecting data from tweets based on trending hashtags on particular topics. </a:t>
            </a:r>
          </a:p>
          <a:p>
            <a:endParaRPr lang="en-US" dirty="0"/>
          </a:p>
        </p:txBody>
      </p:sp>
    </p:spTree>
    <p:extLst>
      <p:ext uri="{BB962C8B-B14F-4D97-AF65-F5344CB8AC3E}">
        <p14:creationId xmlns:p14="http://schemas.microsoft.com/office/powerpoint/2010/main" val="106409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E671-9A5E-BE4C-B77F-A624A43A6E7F}"/>
              </a:ext>
            </a:extLst>
          </p:cNvPr>
          <p:cNvSpPr>
            <a:spLocks noGrp="1"/>
          </p:cNvSpPr>
          <p:nvPr>
            <p:ph type="title"/>
          </p:nvPr>
        </p:nvSpPr>
        <p:spPr/>
        <p:txBody>
          <a:bodyPr/>
          <a:lstStyle/>
          <a:p>
            <a:r>
              <a:rPr lang="en-US" dirty="0"/>
              <a:t>System implementation</a:t>
            </a:r>
          </a:p>
        </p:txBody>
      </p:sp>
      <p:sp>
        <p:nvSpPr>
          <p:cNvPr id="3" name="Content Placeholder 2">
            <a:extLst>
              <a:ext uri="{FF2B5EF4-FFF2-40B4-BE49-F238E27FC236}">
                <a16:creationId xmlns:a16="http://schemas.microsoft.com/office/drawing/2014/main" id="{DCA19846-D1CE-CE4F-8E9D-2A9F426A9AA9}"/>
              </a:ext>
            </a:extLst>
          </p:cNvPr>
          <p:cNvSpPr>
            <a:spLocks noGrp="1"/>
          </p:cNvSpPr>
          <p:nvPr>
            <p:ph idx="1"/>
          </p:nvPr>
        </p:nvSpPr>
        <p:spPr/>
        <p:txBody>
          <a:bodyPr>
            <a:normAutofit/>
          </a:bodyPr>
          <a:lstStyle/>
          <a:p>
            <a:r>
              <a:rPr lang="en-US" sz="2000" dirty="0">
                <a:latin typeface="Times" pitchFamily="2" charset="0"/>
              </a:rPr>
              <a:t>Data collection:-</a:t>
            </a:r>
          </a:p>
          <a:p>
            <a:pPr lvl="1"/>
            <a:r>
              <a:rPr lang="en-US" sz="1600" dirty="0">
                <a:latin typeface="Times" pitchFamily="2" charset="0"/>
              </a:rPr>
              <a:t>Data collected is in the form of strings that are got by converting tweets based on trending hashtags related to a particular topic (news articles in this case). The tweets are got by using the </a:t>
            </a:r>
            <a:r>
              <a:rPr lang="en-US" sz="1600" dirty="0" err="1">
                <a:latin typeface="Times" pitchFamily="2" charset="0"/>
              </a:rPr>
              <a:t>tweepy</a:t>
            </a:r>
            <a:r>
              <a:rPr lang="en-US" sz="1600" dirty="0">
                <a:latin typeface="Times" pitchFamily="2" charset="0"/>
              </a:rPr>
              <a:t> </a:t>
            </a:r>
            <a:r>
              <a:rPr lang="en-US" sz="1600" dirty="0" err="1">
                <a:latin typeface="Times" pitchFamily="2" charset="0"/>
              </a:rPr>
              <a:t>api</a:t>
            </a:r>
            <a:r>
              <a:rPr lang="en-US" sz="1600" dirty="0">
                <a:latin typeface="Times" pitchFamily="2" charset="0"/>
              </a:rPr>
              <a:t> (twitter </a:t>
            </a:r>
            <a:r>
              <a:rPr lang="en-US" sz="1600" dirty="0" err="1">
                <a:latin typeface="Times" pitchFamily="2" charset="0"/>
              </a:rPr>
              <a:t>api</a:t>
            </a:r>
            <a:r>
              <a:rPr lang="en-US" sz="1600" dirty="0">
                <a:latin typeface="Times" pitchFamily="2" charset="0"/>
              </a:rPr>
              <a:t>). The final result of the text sentiment (distinguished into positive and negative sentiment) is stored as a CSV in the cloud (s3 buckets).</a:t>
            </a:r>
          </a:p>
          <a:p>
            <a:pPr lvl="1"/>
            <a:endParaRPr lang="en-US" sz="1600" dirty="0">
              <a:latin typeface="Times" pitchFamily="2" charset="0"/>
            </a:endParaRPr>
          </a:p>
          <a:p>
            <a:r>
              <a:rPr lang="en-US" sz="2000" dirty="0">
                <a:latin typeface="Times" pitchFamily="2" charset="0"/>
              </a:rPr>
              <a:t>Tweet Preprocessing:-</a:t>
            </a:r>
          </a:p>
          <a:p>
            <a:pPr lvl="1"/>
            <a:r>
              <a:rPr lang="en-US" sz="1600" dirty="0">
                <a:latin typeface="Times" pitchFamily="2" charset="0"/>
              </a:rPr>
              <a:t>Also referred to as data cleaning. This is done in the following steps[1]:-</a:t>
            </a:r>
          </a:p>
          <a:p>
            <a:pPr lvl="2"/>
            <a:r>
              <a:rPr lang="en-US" sz="1200" dirty="0">
                <a:latin typeface="Times" pitchFamily="2" charset="0"/>
              </a:rPr>
              <a:t>Removal of Digits</a:t>
            </a:r>
          </a:p>
          <a:p>
            <a:pPr lvl="2"/>
            <a:r>
              <a:rPr lang="en-US" sz="1200" dirty="0">
                <a:latin typeface="Times" pitchFamily="2" charset="0"/>
              </a:rPr>
              <a:t>Removal of Expressions</a:t>
            </a:r>
          </a:p>
          <a:p>
            <a:pPr lvl="2"/>
            <a:r>
              <a:rPr lang="en-US" sz="1200" dirty="0">
                <a:latin typeface="Times" pitchFamily="2" charset="0"/>
              </a:rPr>
              <a:t>Removal of links</a:t>
            </a:r>
          </a:p>
          <a:p>
            <a:pPr lvl="2"/>
            <a:r>
              <a:rPr lang="en-US" sz="1200" dirty="0">
                <a:latin typeface="Times" pitchFamily="2" charset="0"/>
              </a:rPr>
              <a:t>Removal of symbols</a:t>
            </a:r>
          </a:p>
          <a:p>
            <a:pPr lvl="2"/>
            <a:r>
              <a:rPr lang="en-US" sz="1200" dirty="0">
                <a:latin typeface="Times" pitchFamily="2" charset="0"/>
              </a:rPr>
              <a:t>Removal of Prepositions</a:t>
            </a:r>
          </a:p>
          <a:p>
            <a:pPr lvl="2"/>
            <a:r>
              <a:rPr lang="en-US" sz="1200" dirty="0">
                <a:latin typeface="Times" pitchFamily="2" charset="0"/>
              </a:rPr>
              <a:t>Removal of Punctuations</a:t>
            </a:r>
          </a:p>
          <a:p>
            <a:pPr lvl="2"/>
            <a:r>
              <a:rPr lang="en-US" sz="1200" dirty="0">
                <a:latin typeface="Times" pitchFamily="2" charset="0"/>
              </a:rPr>
              <a:t>Removal of retweet</a:t>
            </a:r>
          </a:p>
          <a:p>
            <a:pPr lvl="2"/>
            <a:r>
              <a:rPr lang="en-US" sz="1200" dirty="0">
                <a:latin typeface="Times" pitchFamily="2" charset="0"/>
              </a:rPr>
              <a:t>Clean hash tags</a:t>
            </a:r>
          </a:p>
          <a:p>
            <a:pPr lvl="2"/>
            <a:r>
              <a:rPr lang="en-US" sz="1200" dirty="0">
                <a:latin typeface="Times" pitchFamily="2" charset="0"/>
              </a:rPr>
              <a:t>Remove tab</a:t>
            </a:r>
          </a:p>
          <a:p>
            <a:pPr lvl="2"/>
            <a:r>
              <a:rPr lang="en-US" sz="1200" dirty="0">
                <a:latin typeface="Times" pitchFamily="2" charset="0"/>
              </a:rPr>
              <a:t>Convert tweets to lower case.</a:t>
            </a:r>
          </a:p>
        </p:txBody>
      </p:sp>
    </p:spTree>
    <p:extLst>
      <p:ext uri="{BB962C8B-B14F-4D97-AF65-F5344CB8AC3E}">
        <p14:creationId xmlns:p14="http://schemas.microsoft.com/office/powerpoint/2010/main" val="302650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A482-A36D-7C44-83B0-729B322022C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F181D58-3FF5-C044-89BC-48C4363DB6B2}"/>
              </a:ext>
            </a:extLst>
          </p:cNvPr>
          <p:cNvSpPr>
            <a:spLocks noGrp="1"/>
          </p:cNvSpPr>
          <p:nvPr>
            <p:ph idx="1"/>
          </p:nvPr>
        </p:nvSpPr>
        <p:spPr/>
        <p:txBody>
          <a:bodyPr>
            <a:normAutofit/>
          </a:bodyPr>
          <a:lstStyle/>
          <a:p>
            <a:r>
              <a:rPr lang="en-IN" sz="2000" dirty="0">
                <a:latin typeface="Times" pitchFamily="2" charset="0"/>
              </a:rPr>
              <a:t>Twitter sentimental analysis could be a little tedious process because it is very hard to recognize emotional words from tweets[1]. Along with the text being filtered to the English language only, with the other steps given in the system implementation, we also need to take care of emojis as they better represent the sentiment of a particular user. We also produce a system that enables us to represent the tweet transformed into text in a format that recognizes emojis as well which can then be fed into the test model for sentiment analysis or toxicity detection. Therefore, we make sure that pre-processing every tweet that we get real time to meet the constructs that are required for the sentiment analysis model.</a:t>
            </a:r>
          </a:p>
          <a:p>
            <a:endParaRPr lang="en-US" sz="2000" dirty="0">
              <a:latin typeface="Times" pitchFamily="2" charset="0"/>
            </a:endParaRPr>
          </a:p>
        </p:txBody>
      </p:sp>
    </p:spTree>
    <p:extLst>
      <p:ext uri="{BB962C8B-B14F-4D97-AF65-F5344CB8AC3E}">
        <p14:creationId xmlns:p14="http://schemas.microsoft.com/office/powerpoint/2010/main" val="278055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B0D2-7D63-D348-8ACF-B05BFD64BEA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F7A82BE-9207-684C-88CC-A3FF2FA76079}"/>
              </a:ext>
            </a:extLst>
          </p:cNvPr>
          <p:cNvSpPr>
            <a:spLocks noGrp="1"/>
          </p:cNvSpPr>
          <p:nvPr>
            <p:ph idx="1"/>
          </p:nvPr>
        </p:nvSpPr>
        <p:spPr/>
        <p:txBody>
          <a:bodyPr/>
          <a:lstStyle/>
          <a:p>
            <a:r>
              <a:rPr lang="en-US" dirty="0"/>
              <a:t>References:</a:t>
            </a:r>
          </a:p>
          <a:p>
            <a:r>
              <a:rPr lang="en-US" dirty="0"/>
              <a:t>[1] </a:t>
            </a:r>
            <a:r>
              <a:rPr lang="en-US" dirty="0" err="1"/>
              <a:t>Avudaiappan.T</a:t>
            </a:r>
            <a:r>
              <a:rPr lang="en-US" dirty="0"/>
              <a:t>, Jenifer, </a:t>
            </a:r>
            <a:r>
              <a:rPr lang="en-US" dirty="0" err="1"/>
              <a:t>Sisay</a:t>
            </a:r>
            <a:r>
              <a:rPr lang="en-US" dirty="0"/>
              <a:t> </a:t>
            </a:r>
            <a:r>
              <a:rPr lang="en-US" dirty="0" err="1"/>
              <a:t>tumsa</a:t>
            </a:r>
            <a:r>
              <a:rPr lang="en-US" dirty="0"/>
              <a:t>, </a:t>
            </a:r>
            <a:r>
              <a:rPr lang="en-US" dirty="0" err="1"/>
              <a:t>Subashrree</a:t>
            </a:r>
            <a:r>
              <a:rPr lang="en-US" dirty="0"/>
              <a:t> </a:t>
            </a:r>
            <a:r>
              <a:rPr lang="en-US" dirty="0" err="1"/>
              <a:t>T.Jayansankar</a:t>
            </a:r>
            <a:r>
              <a:rPr lang="en-US" dirty="0"/>
              <a:t> “Twitter sentiment analysis using neural network”</a:t>
            </a:r>
          </a:p>
          <a:p>
            <a:r>
              <a:rPr lang="en-US" dirty="0"/>
              <a:t>[2]</a:t>
            </a:r>
            <a:r>
              <a:rPr lang="en-IN" dirty="0"/>
              <a:t> Carlo </a:t>
            </a:r>
            <a:r>
              <a:rPr lang="en-IN" dirty="0" err="1"/>
              <a:t>Aliprandi</a:t>
            </a:r>
            <a:r>
              <a:rPr lang="en-IN" dirty="0"/>
              <a:t>, Federico </a:t>
            </a:r>
            <a:r>
              <a:rPr lang="en-IN" dirty="0" err="1"/>
              <a:t>Neri</a:t>
            </a:r>
            <a:r>
              <a:rPr lang="en-IN" dirty="0"/>
              <a:t>, Federico </a:t>
            </a:r>
            <a:r>
              <a:rPr lang="en-IN" dirty="0" err="1"/>
              <a:t>Capeci</a:t>
            </a:r>
            <a:r>
              <a:rPr lang="en-IN" dirty="0"/>
              <a:t> ,</a:t>
            </a:r>
            <a:r>
              <a:rPr lang="en-IN" dirty="0" err="1"/>
              <a:t>et.al</a:t>
            </a:r>
            <a:r>
              <a:rPr lang="en-IN" dirty="0"/>
              <a:t>, "Sentiment Analysis on Social Media." IEEE Computer Society Washington, 2012 </a:t>
            </a:r>
            <a:endParaRPr lang="en-IN" dirty="0">
              <a:effectLst/>
            </a:endParaRPr>
          </a:p>
          <a:p>
            <a:endParaRPr lang="en-US" dirty="0"/>
          </a:p>
        </p:txBody>
      </p:sp>
    </p:spTree>
    <p:extLst>
      <p:ext uri="{BB962C8B-B14F-4D97-AF65-F5344CB8AC3E}">
        <p14:creationId xmlns:p14="http://schemas.microsoft.com/office/powerpoint/2010/main" val="893603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653</Words>
  <Application>Microsoft Macintosh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vt:lpstr>
      <vt:lpstr>Office Theme</vt:lpstr>
      <vt:lpstr>Twitter-Data-Extraction</vt:lpstr>
      <vt:lpstr>Introduction</vt:lpstr>
      <vt:lpstr>SENTIMENT ANALYSIS ON SOCIAL MEDIA </vt:lpstr>
      <vt:lpstr>System implementation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Twitter-Sentimental-Analysis-Using-Neural-Network</dc:title>
  <dc:creator>gagan hebbar</dc:creator>
  <cp:lastModifiedBy>gagan hebbar</cp:lastModifiedBy>
  <cp:revision>5</cp:revision>
  <dcterms:created xsi:type="dcterms:W3CDTF">2021-03-02T13:38:01Z</dcterms:created>
  <dcterms:modified xsi:type="dcterms:W3CDTF">2021-03-02T14:26:15Z</dcterms:modified>
</cp:coreProperties>
</file>