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6"/>
  </p:notesMasterIdLst>
  <p:handoutMasterIdLst>
    <p:handoutMasterId r:id="rId27"/>
  </p:handoutMasterIdLst>
  <p:sldIdLst>
    <p:sldId id="270" r:id="rId2"/>
    <p:sldId id="271" r:id="rId3"/>
    <p:sldId id="272" r:id="rId4"/>
    <p:sldId id="277" r:id="rId5"/>
    <p:sldId id="280" r:id="rId6"/>
    <p:sldId id="289" r:id="rId7"/>
    <p:sldId id="279" r:id="rId8"/>
    <p:sldId id="281" r:id="rId9"/>
    <p:sldId id="290" r:id="rId10"/>
    <p:sldId id="274" r:id="rId11"/>
    <p:sldId id="273" r:id="rId12"/>
    <p:sldId id="278" r:id="rId13"/>
    <p:sldId id="275" r:id="rId14"/>
    <p:sldId id="282" r:id="rId15"/>
    <p:sldId id="283" r:id="rId16"/>
    <p:sldId id="291" r:id="rId17"/>
    <p:sldId id="292" r:id="rId18"/>
    <p:sldId id="293" r:id="rId19"/>
    <p:sldId id="276" r:id="rId20"/>
    <p:sldId id="284" r:id="rId21"/>
    <p:sldId id="285" r:id="rId22"/>
    <p:sldId id="286" r:id="rId23"/>
    <p:sldId id="287" r:id="rId24"/>
    <p:sldId id="28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9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jit" initials="A" lastIdx="1" clrIdx="0">
    <p:extLst>
      <p:ext uri="{19B8F6BF-5375-455C-9EA6-DF929625EA0E}">
        <p15:presenceInfo xmlns:p15="http://schemas.microsoft.com/office/powerpoint/2012/main" userId="Abhij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96" d="100"/>
          <a:sy n="96" d="100"/>
        </p:scale>
        <p:origin x="125" y="72"/>
      </p:cViewPr>
      <p:guideLst>
        <p:guide orient="horz" pos="2160"/>
        <p:guide pos="3840"/>
        <p:guide orient="horz" pos="3960"/>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DC3787-D225-4F78-8E71-4DD8FC1EC8F1}" type="datetimeFigureOut">
              <a:rPr lang="en-US" smtClean="0"/>
              <a:t>5/25/2020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6B2D29-8AC0-4FB1-933D-AD24ECC4354D}" type="slidenum">
              <a:rPr lang="en-US" smtClean="0"/>
              <a:t>‹#›</a:t>
            </a:fld>
            <a:endParaRPr lang="en-US"/>
          </a:p>
        </p:txBody>
      </p:sp>
    </p:spTree>
    <p:extLst>
      <p:ext uri="{BB962C8B-B14F-4D97-AF65-F5344CB8AC3E}">
        <p14:creationId xmlns:p14="http://schemas.microsoft.com/office/powerpoint/2010/main" val="1973540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E625E-096F-494B-B7CE-A49E276A3A39}" type="datetimeFigureOut">
              <a:rPr lang="en-US" smtClean="0"/>
              <a:t>5/25/2020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2C895-EB1C-4157-9E46-0DF3298BA9C2}" type="slidenum">
              <a:rPr lang="en-US" smtClean="0"/>
              <a:t>‹#›</a:t>
            </a:fld>
            <a:endParaRPr lang="en-US"/>
          </a:p>
        </p:txBody>
      </p:sp>
    </p:spTree>
    <p:extLst>
      <p:ext uri="{BB962C8B-B14F-4D97-AF65-F5344CB8AC3E}">
        <p14:creationId xmlns:p14="http://schemas.microsoft.com/office/powerpoint/2010/main" val="216766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A2C895-EB1C-4157-9E46-0DF3298BA9C2}" type="slidenum">
              <a:rPr lang="en-US" smtClean="0"/>
              <a:t>2</a:t>
            </a:fld>
            <a:endParaRPr lang="en-US"/>
          </a:p>
        </p:txBody>
      </p:sp>
    </p:spTree>
    <p:extLst>
      <p:ext uri="{BB962C8B-B14F-4D97-AF65-F5344CB8AC3E}">
        <p14:creationId xmlns:p14="http://schemas.microsoft.com/office/powerpoint/2010/main" val="393823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A2C895-EB1C-4157-9E46-0DF3298BA9C2}" type="slidenum">
              <a:rPr lang="en-US" smtClean="0"/>
              <a:t>19</a:t>
            </a:fld>
            <a:endParaRPr lang="en-US"/>
          </a:p>
        </p:txBody>
      </p:sp>
    </p:spTree>
    <p:extLst>
      <p:ext uri="{BB962C8B-B14F-4D97-AF65-F5344CB8AC3E}">
        <p14:creationId xmlns:p14="http://schemas.microsoft.com/office/powerpoint/2010/main" val="1639685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A2C895-EB1C-4157-9E46-0DF3298BA9C2}" type="slidenum">
              <a:rPr lang="en-US" smtClean="0"/>
              <a:t>20</a:t>
            </a:fld>
            <a:endParaRPr lang="en-US"/>
          </a:p>
        </p:txBody>
      </p:sp>
    </p:spTree>
    <p:extLst>
      <p:ext uri="{BB962C8B-B14F-4D97-AF65-F5344CB8AC3E}">
        <p14:creationId xmlns:p14="http://schemas.microsoft.com/office/powerpoint/2010/main" val="4078075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rotWithShape="1">
          <a:gsLst>
            <a:gs pos="0">
              <a:schemeClr val="bg2"/>
            </a:gs>
            <a:gs pos="62000">
              <a:schemeClr val="bg2">
                <a:tint val="92000"/>
                <a:shade val="66000"/>
                <a:satMod val="110000"/>
                <a:lumMod val="80000"/>
              </a:schemeClr>
            </a:gs>
            <a:gs pos="100000">
              <a:schemeClr val="accent3"/>
            </a:gs>
          </a:gsLst>
          <a:lin ang="5400000" scaled="0"/>
        </a:gradFill>
        <a:effectLst/>
      </p:bgPr>
    </p:bg>
    <p:spTree>
      <p:nvGrpSpPr>
        <p:cNvPr id="1" name=""/>
        <p:cNvGrpSpPr/>
        <p:nvPr/>
      </p:nvGrpSpPr>
      <p:grpSpPr>
        <a:xfrm>
          <a:off x="0" y="0"/>
          <a:ext cx="0" cy="0"/>
          <a:chOff x="0" y="0"/>
          <a:chExt cx="0" cy="0"/>
        </a:xfrm>
      </p:grpSpPr>
      <p:grpSp>
        <p:nvGrpSpPr>
          <p:cNvPr id="43" name="Group 42"/>
          <p:cNvGrpSpPr/>
          <p:nvPr/>
        </p:nvGrpSpPr>
        <p:grpSpPr bwMode="invGray">
          <a:xfrm>
            <a:off x="-509872" y="0"/>
            <a:ext cx="13243109" cy="6858000"/>
            <a:chOff x="-382404" y="0"/>
            <a:chExt cx="9932332" cy="6858000"/>
          </a:xfrm>
        </p:grpSpPr>
        <p:grpSp>
          <p:nvGrpSpPr>
            <p:cNvPr id="44" name="Group 44"/>
            <p:cNvGrpSpPr/>
            <p:nvPr/>
          </p:nvGrpSpPr>
          <p:grpSpPr bwMode="invGray">
            <a:xfrm>
              <a:off x="0" y="0"/>
              <a:ext cx="9144000" cy="6858000"/>
              <a:chOff x="0" y="0"/>
              <a:chExt cx="9144000" cy="6858000"/>
            </a:xfrm>
          </p:grpSpPr>
          <p:grpSp>
            <p:nvGrpSpPr>
              <p:cNvPr id="70" name="Group 4"/>
              <p:cNvGrpSpPr/>
              <p:nvPr/>
            </p:nvGrpSpPr>
            <p:grpSpPr bwMode="invGray">
              <a:xfrm>
                <a:off x="0" y="0"/>
                <a:ext cx="2514600" cy="6858000"/>
                <a:chOff x="0" y="0"/>
                <a:chExt cx="2514600" cy="6858000"/>
              </a:xfrm>
            </p:grpSpPr>
            <p:sp>
              <p:nvSpPr>
                <p:cNvPr id="115" name="Rectangle 114"/>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6"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7"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1" name="Group 5"/>
              <p:cNvGrpSpPr/>
              <p:nvPr/>
            </p:nvGrpSpPr>
            <p:grpSpPr bwMode="invGray">
              <a:xfrm>
                <a:off x="422910" y="0"/>
                <a:ext cx="2514600" cy="6858000"/>
                <a:chOff x="0" y="0"/>
                <a:chExt cx="2514600" cy="6858000"/>
              </a:xfrm>
            </p:grpSpPr>
            <p:sp>
              <p:nvSpPr>
                <p:cNvPr id="85" name="Rectangle 84"/>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85"/>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4" name="Rectangle 11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3" name="Group 9"/>
              <p:cNvGrpSpPr/>
              <p:nvPr/>
            </p:nvGrpSpPr>
            <p:grpSpPr bwMode="invGray">
              <a:xfrm rot="10800000">
                <a:off x="6629400" y="0"/>
                <a:ext cx="2514600" cy="6858000"/>
                <a:chOff x="0" y="0"/>
                <a:chExt cx="2514600" cy="6858000"/>
              </a:xfrm>
            </p:grpSpPr>
            <p:sp>
              <p:nvSpPr>
                <p:cNvPr id="78" name="Rectangle 77"/>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1" name="Rectangle 80"/>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5" name="Rectangle 74"/>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6" name="Rectangle 75"/>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Rectangle 76"/>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5" name="Freeform 44"/>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Freeform 50"/>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2" name="Freeform 51"/>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3" name="Hexagon 52"/>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Hexagon 54"/>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Hexagon 56"/>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Freeform 57"/>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Hexagon 58"/>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Hexagon 60"/>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Hexagon 62"/>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Freeform 67"/>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Freeform 68"/>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Rectangle 45"/>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9" name="Rectangle 88"/>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p:nvSpPr>
        <p:spPr bwMode="ltGray">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a:t>Click to edit Master title style</a:t>
            </a:r>
            <a:endParaRPr lang="en-US" dirty="0"/>
          </a:p>
        </p:txBody>
      </p:sp>
      <p:sp>
        <p:nvSpPr>
          <p:cNvPr id="8" name="Picture Placeholder 7" descr="An empty placeholder to add an image. Click on the placeholder and select the image that you wish to add"/>
          <p:cNvSpPr>
            <a:spLocks noGrp="1"/>
          </p:cNvSpPr>
          <p:nvPr>
            <p:ph type="pic" sz="quarter" idx="13" hasCustomPrompt="1"/>
          </p:nvPr>
        </p:nvSpPr>
        <p:spPr>
          <a:xfrm>
            <a:off x="1195939" y="2695635"/>
            <a:ext cx="4414838" cy="3551578"/>
          </a:xfrm>
        </p:spPr>
        <p:txBody>
          <a:bodyPr/>
          <a:lstStyle>
            <a:lvl1pPr marL="68580" indent="0">
              <a:buNone/>
              <a:defRPr/>
            </a:lvl1pPr>
          </a:lstStyle>
          <a:p>
            <a:r>
              <a:rPr lang="en-US" dirty="0"/>
              <a:t>Insert product photo here</a:t>
            </a:r>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lumMod val="50000"/>
                  </a:schemeClr>
                </a:solidFill>
              </a:defRPr>
            </a:lvl1pPr>
          </a:lstStyle>
          <a:p>
            <a:fld id="{401CF334-2D5C-4859-84A6-CA7E6E43FAEB}" type="slidenum">
              <a:rPr lang="en-US" smtClean="0"/>
              <a:pPr/>
              <a:t>‹#›</a:t>
            </a:fld>
            <a:endParaRPr lang="en-US"/>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lumMod val="50000"/>
                  </a:schemeClr>
                </a:solidFill>
              </a:defRPr>
            </a:lvl1pPr>
          </a:lstStyle>
          <a:p>
            <a:r>
              <a:rPr lang="en-US"/>
              <a:t>Add a footer</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35FB4A4D-BEB3-42DE-8D0E-DB8F0B5DA3ED}" type="datetime1">
              <a:rPr lang="en-US" smtClean="0"/>
              <a:t>5/25/2020</a:t>
            </a:fld>
            <a:endParaRPr lang="en-US"/>
          </a:p>
        </p:txBody>
      </p:sp>
    </p:spTree>
    <p:extLst>
      <p:ext uri="{BB962C8B-B14F-4D97-AF65-F5344CB8AC3E}">
        <p14:creationId xmlns:p14="http://schemas.microsoft.com/office/powerpoint/2010/main" val="403547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23DA557D-1DB1-46C0-998A-94433545C341}" type="datetime1">
              <a:rPr lang="en-US" smtClean="0"/>
              <a:t>5/25/2020</a:t>
            </a:fld>
            <a:endParaRPr lang="en-US"/>
          </a:p>
        </p:txBody>
      </p:sp>
    </p:spTree>
    <p:extLst>
      <p:ext uri="{BB962C8B-B14F-4D97-AF65-F5344CB8AC3E}">
        <p14:creationId xmlns:p14="http://schemas.microsoft.com/office/powerpoint/2010/main" val="385731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979A610B-0B0E-4C6C-A7A6-0853CA34DDCA}" type="datetime1">
              <a:rPr lang="en-US" smtClean="0"/>
              <a:t>5/25/2020</a:t>
            </a:fld>
            <a:endParaRPr lang="en-US"/>
          </a:p>
        </p:txBody>
      </p:sp>
    </p:spTree>
    <p:extLst>
      <p:ext uri="{BB962C8B-B14F-4D97-AF65-F5344CB8AC3E}">
        <p14:creationId xmlns:p14="http://schemas.microsoft.com/office/powerpoint/2010/main" val="378123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2FF0C144-8206-4C57-B7F2-12168FDC6C23}" type="datetime1">
              <a:rPr lang="en-US" smtClean="0"/>
              <a:t>5/25/2020</a:t>
            </a:fld>
            <a:endParaRPr lang="en-US"/>
          </a:p>
        </p:txBody>
      </p:sp>
    </p:spTree>
    <p:extLst>
      <p:ext uri="{BB962C8B-B14F-4D97-AF65-F5344CB8AC3E}">
        <p14:creationId xmlns:p14="http://schemas.microsoft.com/office/powerpoint/2010/main" val="196381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664C8FB8-1142-402E-8BCA-4DC30F103E56}" type="datetime1">
              <a:rPr lang="en-US" smtClean="0"/>
              <a:t>5/25/2020</a:t>
            </a:fld>
            <a:endParaRPr lang="en-US"/>
          </a:p>
        </p:txBody>
      </p:sp>
    </p:spTree>
    <p:extLst>
      <p:ext uri="{BB962C8B-B14F-4D97-AF65-F5344CB8AC3E}">
        <p14:creationId xmlns:p14="http://schemas.microsoft.com/office/powerpoint/2010/main" val="399303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389888" y="2313432"/>
            <a:ext cx="4559808"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 name="Date Placeholder 4"/>
          <p:cNvSpPr>
            <a:spLocks noGrp="1"/>
          </p:cNvSpPr>
          <p:nvPr>
            <p:ph type="dt" sz="half" idx="10"/>
          </p:nvPr>
        </p:nvSpPr>
        <p:spPr/>
        <p:txBody>
          <a:bodyPr/>
          <a:lstStyle/>
          <a:p>
            <a:fld id="{065BCBAD-D360-40D3-A33A-B189CE27C2FB}" type="datetime1">
              <a:rPr lang="en-US" smtClean="0"/>
              <a:t>5/25/2020</a:t>
            </a:fld>
            <a:endParaRPr lang="en-US"/>
          </a:p>
        </p:txBody>
      </p:sp>
    </p:spTree>
    <p:extLst>
      <p:ext uri="{BB962C8B-B14F-4D97-AF65-F5344CB8AC3E}">
        <p14:creationId xmlns:p14="http://schemas.microsoft.com/office/powerpoint/2010/main" val="56945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7" name="Date Placeholder 6"/>
          <p:cNvSpPr>
            <a:spLocks noGrp="1"/>
          </p:cNvSpPr>
          <p:nvPr>
            <p:ph type="dt" sz="half" idx="10"/>
          </p:nvPr>
        </p:nvSpPr>
        <p:spPr/>
        <p:txBody>
          <a:bodyPr/>
          <a:lstStyle/>
          <a:p>
            <a:fld id="{6A93471D-48A1-4899-AFFF-8ACC56D03BF3}" type="datetime1">
              <a:rPr lang="en-US" smtClean="0"/>
              <a:t>5/25/2020</a:t>
            </a:fld>
            <a:endParaRPr lang="en-US"/>
          </a:p>
        </p:txBody>
      </p:sp>
    </p:spTree>
    <p:extLst>
      <p:ext uri="{BB962C8B-B14F-4D97-AF65-F5344CB8AC3E}">
        <p14:creationId xmlns:p14="http://schemas.microsoft.com/office/powerpoint/2010/main" val="42415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3" name="Date Placeholder 2"/>
          <p:cNvSpPr>
            <a:spLocks noGrp="1"/>
          </p:cNvSpPr>
          <p:nvPr>
            <p:ph type="dt" sz="half" idx="10"/>
          </p:nvPr>
        </p:nvSpPr>
        <p:spPr/>
        <p:txBody>
          <a:bodyPr/>
          <a:lstStyle/>
          <a:p>
            <a:fld id="{44400513-7D68-4635-8489-06A9AFAAD13D}" type="datetime1">
              <a:rPr lang="en-US" smtClean="0"/>
              <a:t>5/25/2020</a:t>
            </a:fld>
            <a:endParaRPr lang="en-US"/>
          </a:p>
        </p:txBody>
      </p:sp>
    </p:spTree>
    <p:extLst>
      <p:ext uri="{BB962C8B-B14F-4D97-AF65-F5344CB8AC3E}">
        <p14:creationId xmlns:p14="http://schemas.microsoft.com/office/powerpoint/2010/main" val="188221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
        <p:nvSpPr>
          <p:cNvPr id="2" name="Date Placeholder 1"/>
          <p:cNvSpPr>
            <a:spLocks noGrp="1"/>
          </p:cNvSpPr>
          <p:nvPr>
            <p:ph type="dt" sz="half" idx="10"/>
          </p:nvPr>
        </p:nvSpPr>
        <p:spPr/>
        <p:txBody>
          <a:bodyPr/>
          <a:lstStyle/>
          <a:p>
            <a:fld id="{746736AC-4807-4E91-B671-F9B91617C7B3}" type="datetime1">
              <a:rPr lang="en-US" smtClean="0"/>
              <a:t>5/25/2020</a:t>
            </a:fld>
            <a:endParaRPr lang="en-US"/>
          </a:p>
        </p:txBody>
      </p:sp>
    </p:spTree>
    <p:extLst>
      <p:ext uri="{BB962C8B-B14F-4D97-AF65-F5344CB8AC3E}">
        <p14:creationId xmlns:p14="http://schemas.microsoft.com/office/powerpoint/2010/main" val="169213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bwMode="invGray">
          <a:xfrm>
            <a:off x="-509872" y="0"/>
            <a:ext cx="13243109" cy="6858000"/>
            <a:chOff x="-382404" y="0"/>
            <a:chExt cx="9932332" cy="6858000"/>
          </a:xfrm>
        </p:grpSpPr>
        <p:grpSp>
          <p:nvGrpSpPr>
            <p:cNvPr id="45" name="Group 44"/>
            <p:cNvGrpSpPr/>
            <p:nvPr/>
          </p:nvGrpSpPr>
          <p:grpSpPr bwMode="invGray">
            <a:xfrm>
              <a:off x="0" y="0"/>
              <a:ext cx="9144000" cy="6858000"/>
              <a:chOff x="0" y="0"/>
              <a:chExt cx="9144000" cy="6858000"/>
            </a:xfrm>
          </p:grpSpPr>
          <p:grpSp>
            <p:nvGrpSpPr>
              <p:cNvPr id="72" name="Group 4"/>
              <p:cNvGrpSpPr/>
              <p:nvPr/>
            </p:nvGrpSpPr>
            <p:grpSpPr bwMode="invGray">
              <a:xfrm>
                <a:off x="0" y="0"/>
                <a:ext cx="2514600" cy="6858000"/>
                <a:chOff x="0" y="0"/>
                <a:chExt cx="2514600" cy="6858000"/>
              </a:xfrm>
            </p:grpSpPr>
            <p:sp>
              <p:nvSpPr>
                <p:cNvPr id="84" name="Rectangle 83"/>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3" name="Group 5"/>
              <p:cNvGrpSpPr/>
              <p:nvPr/>
            </p:nvGrpSpPr>
            <p:grpSpPr bwMode="invGray">
              <a:xfrm>
                <a:off x="422910" y="0"/>
                <a:ext cx="2514600" cy="6858000"/>
                <a:chOff x="0" y="0"/>
                <a:chExt cx="2514600" cy="6858000"/>
              </a:xfrm>
            </p:grpSpPr>
            <p:sp>
              <p:nvSpPr>
                <p:cNvPr id="81" name="Rectangle 80"/>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2" name="Rectangle 81"/>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Rectangle 82"/>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4" name="Group 9"/>
              <p:cNvGrpSpPr/>
              <p:nvPr/>
            </p:nvGrpSpPr>
            <p:grpSpPr bwMode="invGray">
              <a:xfrm rot="10800000">
                <a:off x="6629400" y="0"/>
                <a:ext cx="2514600" cy="6858000"/>
                <a:chOff x="0" y="0"/>
                <a:chExt cx="2514600" cy="6858000"/>
              </a:xfrm>
            </p:grpSpPr>
            <p:sp>
              <p:nvSpPr>
                <p:cNvPr id="78" name="Rectangle 77"/>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0" name="Rectangle 79"/>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5" name="Rectangle 74"/>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6" name="Rectangle 75"/>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Rectangle 76"/>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7" name="Freeform 46"/>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Freeform 49"/>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Freeform 50"/>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2" name="Hexagon 51"/>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Hexagon 52"/>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Hexagon 54"/>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Freeform 58"/>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Hexagon 62"/>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Hexagon 67"/>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Hexagon 68"/>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Freeform 69"/>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Freeform 70"/>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Rectangle 45"/>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Rectangle 56"/>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Rectangle 60"/>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6188597" y="5724836"/>
            <a:ext cx="4658219" cy="365125"/>
          </a:xfrm>
        </p:spPr>
        <p:txBody>
          <a:bodyPr>
            <a:normAutofit/>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 name="Date Placeholder 4"/>
          <p:cNvSpPr>
            <a:spLocks noGrp="1"/>
          </p:cNvSpPr>
          <p:nvPr>
            <p:ph type="dt" sz="half" idx="10"/>
          </p:nvPr>
        </p:nvSpPr>
        <p:spPr/>
        <p:txBody>
          <a:bodyPr/>
          <a:lstStyle/>
          <a:p>
            <a:fld id="{1222DBCC-10C7-4CB5-9734-C5542D870FBB}" type="datetime1">
              <a:rPr lang="en-US" smtClean="0"/>
              <a:t>5/25/2020</a:t>
            </a:fld>
            <a:endParaRPr lang="en-US"/>
          </a:p>
        </p:txBody>
      </p:sp>
    </p:spTree>
    <p:extLst>
      <p:ext uri="{BB962C8B-B14F-4D97-AF65-F5344CB8AC3E}">
        <p14:creationId xmlns:p14="http://schemas.microsoft.com/office/powerpoint/2010/main" val="121196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bwMode="invGray">
          <a:xfrm>
            <a:off x="-509872" y="0"/>
            <a:ext cx="13243109" cy="6858000"/>
            <a:chOff x="-382404" y="0"/>
            <a:chExt cx="9932332" cy="6858000"/>
          </a:xfrm>
        </p:grpSpPr>
        <p:grpSp>
          <p:nvGrpSpPr>
            <p:cNvPr id="45" name="Group 44"/>
            <p:cNvGrpSpPr/>
            <p:nvPr/>
          </p:nvGrpSpPr>
          <p:grpSpPr bwMode="invGray">
            <a:xfrm>
              <a:off x="0" y="0"/>
              <a:ext cx="9144000" cy="6858000"/>
              <a:chOff x="0" y="0"/>
              <a:chExt cx="9144000" cy="6858000"/>
            </a:xfrm>
          </p:grpSpPr>
          <p:grpSp>
            <p:nvGrpSpPr>
              <p:cNvPr id="75" name="Group 4"/>
              <p:cNvGrpSpPr/>
              <p:nvPr/>
            </p:nvGrpSpPr>
            <p:grpSpPr bwMode="invGray">
              <a:xfrm>
                <a:off x="0" y="0"/>
                <a:ext cx="2514600" cy="6858000"/>
                <a:chOff x="0" y="0"/>
                <a:chExt cx="2514600" cy="6858000"/>
              </a:xfrm>
            </p:grpSpPr>
            <p:sp>
              <p:nvSpPr>
                <p:cNvPr id="87" name="Rectangle 86"/>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8"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9"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6" name="Group 5"/>
              <p:cNvGrpSpPr/>
              <p:nvPr/>
            </p:nvGrpSpPr>
            <p:grpSpPr bwMode="invGray">
              <a:xfrm>
                <a:off x="422910" y="0"/>
                <a:ext cx="2514600" cy="6858000"/>
                <a:chOff x="0" y="0"/>
                <a:chExt cx="2514600" cy="6858000"/>
              </a:xfrm>
            </p:grpSpPr>
            <p:sp>
              <p:nvSpPr>
                <p:cNvPr id="84" name="Rectangle 83"/>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Rectangle 84"/>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85"/>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7" name="Group 9"/>
              <p:cNvGrpSpPr/>
              <p:nvPr/>
            </p:nvGrpSpPr>
            <p:grpSpPr bwMode="invGray">
              <a:xfrm rot="10800000">
                <a:off x="6629400" y="0"/>
                <a:ext cx="2514600" cy="6858000"/>
                <a:chOff x="0" y="0"/>
                <a:chExt cx="2514600" cy="6858000"/>
              </a:xfrm>
            </p:grpSpPr>
            <p:sp>
              <p:nvSpPr>
                <p:cNvPr id="81" name="Rectangle 80"/>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2" name="Rectangle 81"/>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Rectangle 82"/>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8" name="Rectangle 77"/>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0" name="Rectangle 79"/>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Freeform 45"/>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7" name="Freeform 46"/>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Freeform 49"/>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Hexagon 50"/>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Hexagon 51"/>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Hexagon 60"/>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Freeform 62"/>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Hexagon 67"/>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Hexagon 68"/>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Hexagon 69"/>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Hexagon 70"/>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 name="Hexagon 71"/>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3" name="Freeform 72"/>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4" name="Freeform 73"/>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94" name="Rectangle 93"/>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1" name="Rectangle 100"/>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Rectangle 104"/>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340278" y="693795"/>
            <a:ext cx="4479497" cy="5468112"/>
          </a:xfrm>
        </p:spPr>
        <p:txBody>
          <a:bodyPr/>
          <a:lstStyle>
            <a:lvl1pPr marL="0" indent="0">
              <a:buNone/>
              <a:defRPr sz="3200">
                <a:solidFill>
                  <a:schemeClr val="accent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 name="Date Placeholder 4"/>
          <p:cNvSpPr>
            <a:spLocks noGrp="1"/>
          </p:cNvSpPr>
          <p:nvPr>
            <p:ph type="dt" sz="half" idx="10"/>
          </p:nvPr>
        </p:nvSpPr>
        <p:spPr/>
        <p:txBody>
          <a:bodyPr/>
          <a:lstStyle/>
          <a:p>
            <a:fld id="{223346AD-5C1D-4E35-A3CE-CF8952DE9936}" type="datetime1">
              <a:rPr lang="en-US" smtClean="0"/>
              <a:t>5/25/2020</a:t>
            </a:fld>
            <a:endParaRPr lang="en-US"/>
          </a:p>
        </p:txBody>
      </p:sp>
    </p:spTree>
    <p:extLst>
      <p:ext uri="{BB962C8B-B14F-4D97-AF65-F5344CB8AC3E}">
        <p14:creationId xmlns:p14="http://schemas.microsoft.com/office/powerpoint/2010/main" val="329215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bwMode="invGray">
          <a:xfrm>
            <a:off x="-506608" y="0"/>
            <a:ext cx="13243109" cy="6858000"/>
            <a:chOff x="-382404" y="0"/>
            <a:chExt cx="9932332" cy="6858000"/>
          </a:xfrm>
        </p:grpSpPr>
        <p:grpSp>
          <p:nvGrpSpPr>
            <p:cNvPr id="43" name="Group 44"/>
            <p:cNvGrpSpPr/>
            <p:nvPr/>
          </p:nvGrpSpPr>
          <p:grpSpPr bwMode="invGray">
            <a:xfrm>
              <a:off x="0" y="0"/>
              <a:ext cx="9144000" cy="6858000"/>
              <a:chOff x="0" y="0"/>
              <a:chExt cx="9144000" cy="6858000"/>
            </a:xfrm>
          </p:grpSpPr>
          <p:grpSp>
            <p:nvGrpSpPr>
              <p:cNvPr id="101" name="Group 4"/>
              <p:cNvGrpSpPr/>
              <p:nvPr/>
            </p:nvGrpSpPr>
            <p:grpSpPr bwMode="invGray">
              <a:xfrm>
                <a:off x="0" y="0"/>
                <a:ext cx="2514600" cy="6858000"/>
                <a:chOff x="0" y="0"/>
                <a:chExt cx="2514600" cy="6858000"/>
              </a:xfrm>
            </p:grpSpPr>
            <p:sp>
              <p:nvSpPr>
                <p:cNvPr id="113" name="Rectangle 112"/>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4"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5"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2" name="Group 5"/>
              <p:cNvGrpSpPr/>
              <p:nvPr/>
            </p:nvGrpSpPr>
            <p:grpSpPr bwMode="invGray">
              <a:xfrm>
                <a:off x="422910" y="0"/>
                <a:ext cx="2514600" cy="6858000"/>
                <a:chOff x="0" y="0"/>
                <a:chExt cx="2514600" cy="6858000"/>
              </a:xfrm>
            </p:grpSpPr>
            <p:sp>
              <p:nvSpPr>
                <p:cNvPr id="110" name="Rectangle 109"/>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1" name="Rectangle 110"/>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2" name="Rectangle 111"/>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3" name="Group 9"/>
              <p:cNvGrpSpPr/>
              <p:nvPr/>
            </p:nvGrpSpPr>
            <p:grpSpPr bwMode="invGray">
              <a:xfrm rot="10800000">
                <a:off x="6629400" y="0"/>
                <a:ext cx="2514600" cy="6858000"/>
                <a:chOff x="0" y="0"/>
                <a:chExt cx="2514600" cy="6858000"/>
              </a:xfrm>
            </p:grpSpPr>
            <p:sp>
              <p:nvSpPr>
                <p:cNvPr id="107" name="Rectangle 106"/>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8" name="Rectangle 107"/>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9" name="Rectangle 108"/>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04" name="Rectangle 103"/>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Rectangle 104"/>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6" name="Rectangle 105"/>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4" name="Freeform 43"/>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5" name="Freeform 44"/>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6" name="Freeform 45"/>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7" name="Freeform 46"/>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Hexagon 49"/>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Hexagon 50"/>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Hexagon 51"/>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Hexagon 52"/>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Freeform 54"/>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Hexagon 56"/>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Hexagon 57"/>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Hexagon 58"/>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5" name="Hexagon 94"/>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6" name="Hexagon 95"/>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7" name="Hexagon 96"/>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8" name="Hexagon 97"/>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9" name="Freeform 98"/>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0" name="Freeform 99"/>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Rectangle 70"/>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391323" y="2323652"/>
            <a:ext cx="939097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100">
                <a:solidFill>
                  <a:schemeClr val="accent1">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100">
                <a:solidFill>
                  <a:srgbClr val="FEFEFE"/>
                </a:solidFill>
              </a:defRPr>
            </a:lvl1pPr>
          </a:lstStyle>
          <a:p>
            <a:fld id="{401CF334-2D5C-4859-84A6-CA7E6E43FAEB}" type="slidenum">
              <a:rPr lang="en-US" smtClean="0"/>
              <a:pPr/>
              <a:t>‹#›</a:t>
            </a:fld>
            <a:endParaRPr lang="en-US"/>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100">
                <a:solidFill>
                  <a:srgbClr val="FEFEFE"/>
                </a:solidFill>
              </a:defRPr>
            </a:lvl1pPr>
          </a:lstStyle>
          <a:p>
            <a:fld id="{EED287B1-10B2-498E-AB88-8F08CA169E5C}" type="datetime1">
              <a:rPr lang="en-US" smtClean="0"/>
              <a:pPr/>
              <a:t>5/25/2020</a:t>
            </a:fld>
            <a:endParaRPr lang="en-US" dirty="0"/>
          </a:p>
        </p:txBody>
      </p:sp>
    </p:spTree>
    <p:extLst>
      <p:ext uri="{BB962C8B-B14F-4D97-AF65-F5344CB8AC3E}">
        <p14:creationId xmlns:p14="http://schemas.microsoft.com/office/powerpoint/2010/main" val="20085597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lumMod val="50000"/>
          </a:schemeClr>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lumMod val="50000"/>
          </a:schemeClr>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lumMod val="50000"/>
          </a:schemeClr>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lumMod val="50000"/>
          </a:schemeClr>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lumMod val="50000"/>
          </a:schemeClr>
        </a:buClr>
        <a:buSzPct val="76000"/>
        <a:buFont typeface="Wingdings 2" pitchFamily="18" charset="2"/>
        <a:buChar char=""/>
        <a:defRPr sz="1600" kern="1200" baseline="0">
          <a:solidFill>
            <a:schemeClr val="tx2"/>
          </a:solidFill>
          <a:latin typeface="+mn-lt"/>
          <a:ea typeface="+mn-ea"/>
          <a:cs typeface="+mn-cs"/>
        </a:defRPr>
      </a:lvl5pPr>
      <a:lvl6pPr marL="1575054" indent="-285750" algn="l" defTabSz="914400" rtl="0" eaLnBrk="1" latinLnBrk="0" hangingPunct="1">
        <a:spcBef>
          <a:spcPct val="20000"/>
        </a:spcBef>
        <a:buClr>
          <a:schemeClr val="accent1">
            <a:lumMod val="50000"/>
          </a:schemeClr>
        </a:buClr>
        <a:buSzPct val="76000"/>
        <a:buFont typeface="Wingdings 2" panose="05020102010507070707"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8pPr>
      <a:lvl9pPr marL="1892808" indent="0" algn="l" defTabSz="914400" rtl="0" eaLnBrk="1" latinLnBrk="0" hangingPunct="1">
        <a:spcBef>
          <a:spcPct val="20000"/>
        </a:spcBef>
        <a:buClr>
          <a:schemeClr val="accent1">
            <a:lumMod val="50000"/>
          </a:schemeClr>
        </a:buClr>
        <a:buSzPct val="76000"/>
        <a:buFont typeface="Wingdings 2" pitchFamily="18" charset="2"/>
        <a:buNone/>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864" userDrawn="1">
          <p15:clr>
            <a:srgbClr val="F26B43"/>
          </p15:clr>
        </p15:guide>
        <p15:guide id="3" pos="67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localhost/phpmyadmin/url.php?url=https://dev.mysql.com/doc/refman/5.5/en/select.html"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DATABASE MANAGEMENT SYSTEMS</a:t>
            </a:r>
          </a:p>
        </p:txBody>
      </p:sp>
      <p:sp>
        <p:nvSpPr>
          <p:cNvPr id="3" name="Subtitle 2"/>
          <p:cNvSpPr>
            <a:spLocks noGrp="1"/>
          </p:cNvSpPr>
          <p:nvPr>
            <p:ph type="subTitle" idx="1"/>
          </p:nvPr>
        </p:nvSpPr>
        <p:spPr/>
        <p:txBody>
          <a:bodyPr>
            <a:normAutofit lnSpcReduction="10000"/>
          </a:bodyPr>
          <a:lstStyle/>
          <a:p>
            <a:r>
              <a:rPr lang="en-US" dirty="0">
                <a:solidFill>
                  <a:schemeClr val="tx1"/>
                </a:solidFill>
                <a:latin typeface="Algerian" panose="04020705040A02060702" pitchFamily="82" charset="0"/>
              </a:rPr>
              <a:t>TITLE: FOOD ORDERING SYSTEM</a:t>
            </a:r>
          </a:p>
          <a:p>
            <a:r>
              <a:rPr lang="en-US" dirty="0"/>
              <a:t>NAME:ABHIJIT MOHANTY</a:t>
            </a:r>
          </a:p>
          <a:p>
            <a:r>
              <a:rPr lang="en-US" dirty="0"/>
              <a:t>SRN:PES1201801293</a:t>
            </a:r>
          </a:p>
          <a:p>
            <a:r>
              <a:rPr lang="en-US" dirty="0"/>
              <a:t>SECTION : C</a:t>
            </a:r>
          </a:p>
        </p:txBody>
      </p:sp>
      <p:pic>
        <p:nvPicPr>
          <p:cNvPr id="11" name="Picture Placeholder 10">
            <a:extLst>
              <a:ext uri="{FF2B5EF4-FFF2-40B4-BE49-F238E27FC236}">
                <a16:creationId xmlns:a16="http://schemas.microsoft.com/office/drawing/2014/main" id="{A0DB529C-28F0-4691-A029-8FD251D120F1}"/>
              </a:ext>
            </a:extLst>
          </p:cNvPr>
          <p:cNvPicPr>
            <a:picLocks noGrp="1" noChangeAspect="1"/>
          </p:cNvPicPr>
          <p:nvPr>
            <p:ph type="pic" sz="quarter" idx="13"/>
          </p:nvPr>
        </p:nvPicPr>
        <p:blipFill>
          <a:blip r:embed="rId2"/>
          <a:srcRect l="15467" r="15467"/>
          <a:stretch>
            <a:fillRect/>
          </a:stretch>
        </p:blipFill>
        <p:spPr/>
      </p:pic>
      <p:pic>
        <p:nvPicPr>
          <p:cNvPr id="12" name="Picture 11">
            <a:extLst>
              <a:ext uri="{FF2B5EF4-FFF2-40B4-BE49-F238E27FC236}">
                <a16:creationId xmlns:a16="http://schemas.microsoft.com/office/drawing/2014/main" id="{8EF84229-38EB-4208-8269-9652C42A7F9B}"/>
              </a:ext>
            </a:extLst>
          </p:cNvPr>
          <p:cNvPicPr>
            <a:picLocks noChangeAspect="1"/>
          </p:cNvPicPr>
          <p:nvPr/>
        </p:nvPicPr>
        <p:blipFill>
          <a:blip r:embed="rId3"/>
          <a:stretch>
            <a:fillRect/>
          </a:stretch>
        </p:blipFill>
        <p:spPr>
          <a:xfrm>
            <a:off x="1195939" y="381000"/>
            <a:ext cx="4414838" cy="2168692"/>
          </a:xfrm>
          <a:prstGeom prst="rect">
            <a:avLst/>
          </a:prstGeom>
        </p:spPr>
      </p:pic>
    </p:spTree>
    <p:extLst>
      <p:ext uri="{BB962C8B-B14F-4D97-AF65-F5344CB8AC3E}">
        <p14:creationId xmlns:p14="http://schemas.microsoft.com/office/powerpoint/2010/main" val="228929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Normalizations</a:t>
            </a:r>
          </a:p>
        </p:txBody>
      </p:sp>
      <p:sp>
        <p:nvSpPr>
          <p:cNvPr id="3" name="Content Placeholder 2"/>
          <p:cNvSpPr>
            <a:spLocks noGrp="1"/>
          </p:cNvSpPr>
          <p:nvPr>
            <p:ph idx="1"/>
          </p:nvPr>
        </p:nvSpPr>
        <p:spPr/>
        <p:txBody>
          <a:bodyPr>
            <a:normAutofit fontScale="92500" lnSpcReduction="20000"/>
          </a:bodyPr>
          <a:lstStyle/>
          <a:p>
            <a:pPr lvl="0"/>
            <a:r>
              <a:rPr lang="en-US" dirty="0" err="1"/>
              <a:t>cid</a:t>
            </a:r>
            <a:r>
              <a:rPr lang="en-US" dirty="0"/>
              <a:t>-&gt;{</a:t>
            </a:r>
            <a:r>
              <a:rPr lang="en-US" dirty="0" err="1"/>
              <a:t>Cname,Cphone,Cemail,Caddress</a:t>
            </a:r>
            <a:r>
              <a:rPr lang="en-US" i="1" dirty="0"/>
              <a:t>}</a:t>
            </a:r>
          </a:p>
          <a:p>
            <a:pPr lvl="0"/>
            <a:r>
              <a:rPr lang="en-US" dirty="0"/>
              <a:t>Rid-&gt;{</a:t>
            </a:r>
            <a:r>
              <a:rPr lang="en-US" dirty="0" err="1"/>
              <a:t>Rname,Rhone,Remail,Rlocality</a:t>
            </a:r>
            <a:r>
              <a:rPr lang="en-US" dirty="0"/>
              <a:t>}</a:t>
            </a:r>
          </a:p>
          <a:p>
            <a:pPr lvl="0"/>
            <a:r>
              <a:rPr lang="en-US" dirty="0"/>
              <a:t>{</a:t>
            </a:r>
            <a:r>
              <a:rPr lang="en-US" dirty="0" err="1"/>
              <a:t>Fid,OrderId,FoodId,Rid</a:t>
            </a:r>
            <a:r>
              <a:rPr lang="en-US" dirty="0"/>
              <a:t>}-&gt;{</a:t>
            </a:r>
            <a:r>
              <a:rPr lang="en-US" dirty="0" err="1"/>
              <a:t>Fname,Ftype,Price,Quantity</a:t>
            </a:r>
            <a:r>
              <a:rPr lang="en-US" dirty="0"/>
              <a:t>}</a:t>
            </a:r>
          </a:p>
          <a:p>
            <a:pPr lvl="0"/>
            <a:r>
              <a:rPr lang="en-US" dirty="0"/>
              <a:t>Eid-&gt;{</a:t>
            </a:r>
            <a:r>
              <a:rPr lang="en-US" dirty="0" err="1"/>
              <a:t>Ename,Eage,Ephone</a:t>
            </a:r>
            <a:r>
              <a:rPr lang="en-US" dirty="0"/>
              <a:t>}</a:t>
            </a:r>
          </a:p>
          <a:p>
            <a:pPr lvl="0"/>
            <a:r>
              <a:rPr lang="en-US" dirty="0"/>
              <a:t>{</a:t>
            </a:r>
            <a:r>
              <a:rPr lang="en-US" dirty="0" err="1"/>
              <a:t>FoodId,Rid</a:t>
            </a:r>
            <a:r>
              <a:rPr lang="en-US" dirty="0"/>
              <a:t>}-&gt;{</a:t>
            </a:r>
            <a:r>
              <a:rPr lang="en-US" dirty="0" err="1"/>
              <a:t>Foodname,FoodType,FoodPrice</a:t>
            </a:r>
            <a:r>
              <a:rPr lang="en-US" dirty="0"/>
              <a:t>}</a:t>
            </a:r>
          </a:p>
          <a:p>
            <a:pPr lvl="0"/>
            <a:r>
              <a:rPr lang="en-US" dirty="0" err="1"/>
              <a:t>OrderId</a:t>
            </a:r>
            <a:r>
              <a:rPr lang="en-US" dirty="0"/>
              <a:t>-&gt;{</a:t>
            </a:r>
            <a:r>
              <a:rPr lang="en-US" dirty="0" err="1"/>
              <a:t>TotalPrice,NumberofItems,Cid,Rid,Eid</a:t>
            </a:r>
            <a:r>
              <a:rPr lang="en-US" i="1" dirty="0"/>
              <a:t>}</a:t>
            </a:r>
          </a:p>
          <a:p>
            <a:pPr marL="68580" lvl="0" indent="0">
              <a:buNone/>
            </a:pPr>
            <a:r>
              <a:rPr lang="en-US" dirty="0"/>
              <a:t>All the functional dependency are in 3</a:t>
            </a:r>
            <a:r>
              <a:rPr lang="en-US" baseline="30000" dirty="0"/>
              <a:t>rd</a:t>
            </a:r>
            <a:r>
              <a:rPr lang="en-US" dirty="0"/>
              <a:t> Normal Form as there is no multivalued attribute no partial key dependency and no transitive dependency therefore the resulting Relational model is same as our E-R Diagram. </a:t>
            </a:r>
          </a:p>
        </p:txBody>
      </p:sp>
    </p:spTree>
    <p:extLst>
      <p:ext uri="{BB962C8B-B14F-4D97-AF65-F5344CB8AC3E}">
        <p14:creationId xmlns:p14="http://schemas.microsoft.com/office/powerpoint/2010/main" val="112135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Approach-1</a:t>
            </a:r>
            <a:r>
              <a:rPr lang="en-US" baseline="30000" dirty="0"/>
              <a:t>st</a:t>
            </a:r>
            <a:r>
              <a:rPr lang="en-US" dirty="0"/>
              <a:t> Approach</a:t>
            </a:r>
          </a:p>
        </p:txBody>
      </p:sp>
      <p:sp>
        <p:nvSpPr>
          <p:cNvPr id="3" name="Content Placeholder 2"/>
          <p:cNvSpPr>
            <a:spLocks noGrp="1"/>
          </p:cNvSpPr>
          <p:nvPr>
            <p:ph idx="1"/>
          </p:nvPr>
        </p:nvSpPr>
        <p:spPr/>
        <p:txBody>
          <a:bodyPr/>
          <a:lstStyle/>
          <a:p>
            <a:pPr lvl="0"/>
            <a:r>
              <a:rPr lang="en-US" dirty="0"/>
              <a:t>According to the problem we know that we have to determine the functional dependency and then to create Entity sets and add respective key. Problem is straight forward but in the case of order contains food someone will think to make a relational model as </a:t>
            </a:r>
          </a:p>
          <a:p>
            <a:pPr lvl="0"/>
            <a:r>
              <a:rPr lang="en-US" dirty="0"/>
              <a:t>Order(</a:t>
            </a:r>
            <a:r>
              <a:rPr lang="en-US" u="sng" dirty="0"/>
              <a:t>orderid,FId,</a:t>
            </a:r>
            <a:r>
              <a:rPr lang="en-US" dirty="0"/>
              <a:t>Totalprice,numberofitems,Fquantity,Fname,Ftype,Fprice), now we will try to analyze this and we will see how this will give us wrong answer.</a:t>
            </a:r>
          </a:p>
        </p:txBody>
      </p:sp>
      <p:pic>
        <p:nvPicPr>
          <p:cNvPr id="4" name="Picture 3">
            <a:extLst>
              <a:ext uri="{FF2B5EF4-FFF2-40B4-BE49-F238E27FC236}">
                <a16:creationId xmlns:a16="http://schemas.microsoft.com/office/drawing/2014/main" id="{81E14507-4114-45B5-A06C-449038025A91}"/>
              </a:ext>
            </a:extLst>
          </p:cNvPr>
          <p:cNvPicPr>
            <a:picLocks noChangeAspect="1"/>
          </p:cNvPicPr>
          <p:nvPr/>
        </p:nvPicPr>
        <p:blipFill>
          <a:blip r:embed="rId2"/>
          <a:stretch>
            <a:fillRect/>
          </a:stretch>
        </p:blipFill>
        <p:spPr>
          <a:xfrm>
            <a:off x="9573619" y="961577"/>
            <a:ext cx="1504950" cy="1362075"/>
          </a:xfrm>
          <a:prstGeom prst="rect">
            <a:avLst/>
          </a:prstGeom>
        </p:spPr>
      </p:pic>
    </p:spTree>
    <p:extLst>
      <p:ext uri="{BB962C8B-B14F-4D97-AF65-F5344CB8AC3E}">
        <p14:creationId xmlns:p14="http://schemas.microsoft.com/office/powerpoint/2010/main" val="69950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4E176-9247-4659-A758-7E5942BB0B6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94CE279-7B6D-4569-BEC2-8196ED3FED17}"/>
              </a:ext>
            </a:extLst>
          </p:cNvPr>
          <p:cNvSpPr>
            <a:spLocks noGrp="1"/>
          </p:cNvSpPr>
          <p:nvPr>
            <p:ph idx="1"/>
          </p:nvPr>
        </p:nvSpPr>
        <p:spPr/>
        <p:txBody>
          <a:bodyPr>
            <a:normAutofit fontScale="92500" lnSpcReduction="20000"/>
          </a:bodyPr>
          <a:lstStyle/>
          <a:p>
            <a:r>
              <a:rPr lang="en-US" dirty="0"/>
              <a:t>As you can see the functional dependency from the above diagram it violates or normalization forms. As we can see that the key is defined by combination of </a:t>
            </a:r>
            <a:r>
              <a:rPr lang="en-US" dirty="0" err="1"/>
              <a:t>OrderId</a:t>
            </a:r>
            <a:r>
              <a:rPr lang="en-US" dirty="0"/>
              <a:t> and Fid and the respective functional dependency is shown in the image now we see that it violates the 1</a:t>
            </a:r>
            <a:r>
              <a:rPr lang="en-US" baseline="30000" dirty="0"/>
              <a:t>st</a:t>
            </a:r>
            <a:r>
              <a:rPr lang="en-US" dirty="0"/>
              <a:t> NF as well as 2</a:t>
            </a:r>
            <a:r>
              <a:rPr lang="en-US" baseline="30000" dirty="0"/>
              <a:t>nd</a:t>
            </a:r>
            <a:r>
              <a:rPr lang="en-US" dirty="0"/>
              <a:t> NF(obviously as for 2NF we require 1NF) we see that a customer can order multiple food item and if we keep that with the </a:t>
            </a:r>
            <a:r>
              <a:rPr lang="en-US" dirty="0" err="1"/>
              <a:t>orderEntity</a:t>
            </a:r>
            <a:r>
              <a:rPr lang="en-US" dirty="0"/>
              <a:t> it will violate the rule for 1</a:t>
            </a:r>
            <a:r>
              <a:rPr lang="en-US" baseline="30000" dirty="0"/>
              <a:t>st</a:t>
            </a:r>
            <a:r>
              <a:rPr lang="en-US" dirty="0"/>
              <a:t> NF and if somebody tells that he want only one food item to make it to 1</a:t>
            </a:r>
            <a:r>
              <a:rPr lang="en-US" baseline="30000" dirty="0"/>
              <a:t>st</a:t>
            </a:r>
            <a:r>
              <a:rPr lang="en-US" dirty="0"/>
              <a:t> NF(which is wrong) but he will face another problem, which is violating the rule for 2</a:t>
            </a:r>
            <a:r>
              <a:rPr lang="en-US" baseline="30000" dirty="0"/>
              <a:t>nd</a:t>
            </a:r>
            <a:r>
              <a:rPr lang="en-US" dirty="0"/>
              <a:t> NF </a:t>
            </a:r>
            <a:r>
              <a:rPr lang="en-US" dirty="0" err="1"/>
              <a:t>i.e</a:t>
            </a:r>
            <a:r>
              <a:rPr lang="en-US" dirty="0"/>
              <a:t> partial key dependency and therefore the solution to this is create two separate entity with a relationship between both order and Food. </a:t>
            </a:r>
            <a:endParaRPr lang="en-IN" dirty="0"/>
          </a:p>
        </p:txBody>
      </p:sp>
      <p:pic>
        <p:nvPicPr>
          <p:cNvPr id="6" name="Picture 5">
            <a:extLst>
              <a:ext uri="{FF2B5EF4-FFF2-40B4-BE49-F238E27FC236}">
                <a16:creationId xmlns:a16="http://schemas.microsoft.com/office/drawing/2014/main" id="{A678D9EB-BB29-47E6-B176-65E69B0293E6}"/>
              </a:ext>
            </a:extLst>
          </p:cNvPr>
          <p:cNvPicPr/>
          <p:nvPr/>
        </p:nvPicPr>
        <p:blipFill>
          <a:blip r:embed="rId2"/>
          <a:stretch>
            <a:fillRect/>
          </a:stretch>
        </p:blipFill>
        <p:spPr>
          <a:xfrm>
            <a:off x="1434355" y="787179"/>
            <a:ext cx="6031920" cy="13834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6324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For lossless Join</a:t>
            </a:r>
          </a:p>
        </p:txBody>
      </p:sp>
      <p:sp>
        <p:nvSpPr>
          <p:cNvPr id="3" name="Content Placeholder 2"/>
          <p:cNvSpPr>
            <a:spLocks noGrp="1"/>
          </p:cNvSpPr>
          <p:nvPr>
            <p:ph idx="1"/>
          </p:nvPr>
        </p:nvSpPr>
        <p:spPr/>
        <p:txBody>
          <a:bodyPr/>
          <a:lstStyle/>
          <a:p>
            <a:pPr lvl="0"/>
            <a:r>
              <a:rPr lang="en-US" dirty="0"/>
              <a:t>We Know That if we decompose relation into separate relations without testing the lossless join property then it may lead to the generation of spurious tuples on joining those decomposed relation therefore we have to test it(its most important in </a:t>
            </a:r>
            <a:r>
              <a:rPr lang="en-US" dirty="0" err="1"/>
              <a:t>dbms</a:t>
            </a:r>
            <a:r>
              <a:rPr lang="en-US" dirty="0"/>
              <a:t> perspective)</a:t>
            </a:r>
          </a:p>
          <a:p>
            <a:pPr lvl="0"/>
            <a:r>
              <a:rPr lang="en-US" dirty="0"/>
              <a:t>There are two tests we can perform one is using </a:t>
            </a:r>
            <a:r>
              <a:rPr lang="en-US" b="1" dirty="0"/>
              <a:t>Successive </a:t>
            </a:r>
            <a:r>
              <a:rPr lang="en-US" b="1" dirty="0" err="1"/>
              <a:t>NonAdditive</a:t>
            </a:r>
            <a:r>
              <a:rPr lang="en-US" b="1" dirty="0"/>
              <a:t> Join Decomposition </a:t>
            </a:r>
            <a:r>
              <a:rPr lang="en-US" dirty="0"/>
              <a:t>and another is easier that is do natural join on the decomposed relations and check with the original relation(this will be shown later).</a:t>
            </a:r>
          </a:p>
        </p:txBody>
      </p:sp>
    </p:spTree>
    <p:extLst>
      <p:ext uri="{BB962C8B-B14F-4D97-AF65-F5344CB8AC3E}">
        <p14:creationId xmlns:p14="http://schemas.microsoft.com/office/powerpoint/2010/main" val="82669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1144988"/>
            <a:ext cx="9366325" cy="389614"/>
          </a:xfrm>
        </p:spPr>
        <p:txBody>
          <a:bodyPr>
            <a:noAutofit/>
          </a:bodyPr>
          <a:lstStyle/>
          <a:p>
            <a:r>
              <a:rPr lang="en-US" sz="2800" dirty="0" err="1"/>
              <a:t>FD:cid</a:t>
            </a:r>
            <a:r>
              <a:rPr lang="en-US" sz="2800" dirty="0"/>
              <a:t>-&gt;{</a:t>
            </a:r>
            <a:r>
              <a:rPr lang="en-US" sz="2800" dirty="0" err="1"/>
              <a:t>Cname,CEmail,Cphone,Caddress</a:t>
            </a:r>
            <a:r>
              <a:rPr lang="en-US" sz="2800" i="1" dirty="0"/>
              <a:t>}</a:t>
            </a:r>
            <a:br>
              <a:rPr lang="en-US" sz="2800" i="1" dirty="0"/>
            </a:br>
            <a:r>
              <a:rPr lang="en-US" sz="2800" i="1" dirty="0"/>
              <a:t>(Example)</a:t>
            </a:r>
            <a:endParaRPr lang="en-US" sz="2800" dirty="0"/>
          </a:p>
        </p:txBody>
      </p:sp>
      <p:sp>
        <p:nvSpPr>
          <p:cNvPr id="3" name="Content Placeholder 2"/>
          <p:cNvSpPr>
            <a:spLocks noGrp="1"/>
          </p:cNvSpPr>
          <p:nvPr>
            <p:ph idx="1"/>
          </p:nvPr>
        </p:nvSpPr>
        <p:spPr>
          <a:xfrm>
            <a:off x="1391323" y="1741336"/>
            <a:ext cx="9390977" cy="4091293"/>
          </a:xfrm>
        </p:spPr>
        <p:txBody>
          <a:bodyPr/>
          <a:lstStyle/>
          <a:p>
            <a:pPr lvl="0"/>
            <a:r>
              <a:rPr lang="en-US" dirty="0"/>
              <a:t>We will decompose customer table to two relation R1 and R2</a:t>
            </a:r>
          </a:p>
          <a:p>
            <a:pPr lvl="0"/>
            <a:r>
              <a:rPr lang="en-US" dirty="0"/>
              <a:t>R1:{</a:t>
            </a:r>
            <a:r>
              <a:rPr lang="en-US" dirty="0" err="1"/>
              <a:t>cid,cname,cphone</a:t>
            </a:r>
            <a:r>
              <a:rPr lang="en-US" dirty="0"/>
              <a:t>}</a:t>
            </a:r>
          </a:p>
          <a:p>
            <a:pPr lvl="0"/>
            <a:r>
              <a:rPr lang="en-US" dirty="0"/>
              <a:t>R2:{</a:t>
            </a:r>
            <a:r>
              <a:rPr lang="en-US" dirty="0" err="1"/>
              <a:t>cid,cemail,caddress</a:t>
            </a:r>
            <a:r>
              <a:rPr lang="en-US" dirty="0"/>
              <a:t>}</a:t>
            </a:r>
          </a:p>
          <a:p>
            <a:pPr marL="68580" lvl="0" indent="0">
              <a:buNone/>
            </a:pPr>
            <a:endParaRPr lang="en-US" dirty="0"/>
          </a:p>
        </p:txBody>
      </p:sp>
      <p:pic>
        <p:nvPicPr>
          <p:cNvPr id="4" name="Picture 3">
            <a:extLst>
              <a:ext uri="{FF2B5EF4-FFF2-40B4-BE49-F238E27FC236}">
                <a16:creationId xmlns:a16="http://schemas.microsoft.com/office/drawing/2014/main" id="{0F195B3A-9C1D-4E51-820A-95E217230E70}"/>
              </a:ext>
            </a:extLst>
          </p:cNvPr>
          <p:cNvPicPr>
            <a:picLocks noChangeAspect="1"/>
          </p:cNvPicPr>
          <p:nvPr/>
        </p:nvPicPr>
        <p:blipFill>
          <a:blip r:embed="rId2"/>
          <a:stretch>
            <a:fillRect/>
          </a:stretch>
        </p:blipFill>
        <p:spPr>
          <a:xfrm>
            <a:off x="3002155" y="3518701"/>
            <a:ext cx="4581525" cy="742950"/>
          </a:xfrm>
          <a:prstGeom prst="rect">
            <a:avLst/>
          </a:prstGeom>
        </p:spPr>
      </p:pic>
      <p:pic>
        <p:nvPicPr>
          <p:cNvPr id="5" name="Picture 4">
            <a:extLst>
              <a:ext uri="{FF2B5EF4-FFF2-40B4-BE49-F238E27FC236}">
                <a16:creationId xmlns:a16="http://schemas.microsoft.com/office/drawing/2014/main" id="{FF043540-FD4A-4F7C-8EA3-6AAEE3AB326C}"/>
              </a:ext>
            </a:extLst>
          </p:cNvPr>
          <p:cNvPicPr>
            <a:picLocks noChangeAspect="1"/>
          </p:cNvPicPr>
          <p:nvPr/>
        </p:nvPicPr>
        <p:blipFill>
          <a:blip r:embed="rId3"/>
          <a:stretch>
            <a:fillRect/>
          </a:stretch>
        </p:blipFill>
        <p:spPr>
          <a:xfrm>
            <a:off x="2997392" y="4678274"/>
            <a:ext cx="4591050" cy="714375"/>
          </a:xfrm>
          <a:prstGeom prst="rect">
            <a:avLst/>
          </a:prstGeom>
        </p:spPr>
      </p:pic>
      <p:sp>
        <p:nvSpPr>
          <p:cNvPr id="6" name="TextBox 5">
            <a:extLst>
              <a:ext uri="{FF2B5EF4-FFF2-40B4-BE49-F238E27FC236}">
                <a16:creationId xmlns:a16="http://schemas.microsoft.com/office/drawing/2014/main" id="{B87154B7-6741-4738-AB73-2F9C124517CE}"/>
              </a:ext>
            </a:extLst>
          </p:cNvPr>
          <p:cNvSpPr txBox="1"/>
          <p:nvPr/>
        </p:nvSpPr>
        <p:spPr>
          <a:xfrm>
            <a:off x="7583680" y="3472535"/>
            <a:ext cx="2029447" cy="461665"/>
          </a:xfrm>
          <a:prstGeom prst="rect">
            <a:avLst/>
          </a:prstGeom>
          <a:noFill/>
          <a:ln>
            <a:solidFill>
              <a:schemeClr val="bg2"/>
            </a:solidFill>
          </a:ln>
        </p:spPr>
        <p:txBody>
          <a:bodyPr wrap="square" rtlCol="0" anchor="ctr" anchorCtr="1">
            <a:spAutoFit/>
          </a:bodyPr>
          <a:lstStyle/>
          <a:p>
            <a:r>
              <a:rPr lang="en-US" sz="1200" dirty="0"/>
              <a:t>Original Matrix before start of Algorithm</a:t>
            </a:r>
            <a:endParaRPr lang="en-IN" sz="1200" dirty="0"/>
          </a:p>
        </p:txBody>
      </p:sp>
      <p:sp>
        <p:nvSpPr>
          <p:cNvPr id="7" name="TextBox 6">
            <a:extLst>
              <a:ext uri="{FF2B5EF4-FFF2-40B4-BE49-F238E27FC236}">
                <a16:creationId xmlns:a16="http://schemas.microsoft.com/office/drawing/2014/main" id="{C93B2F57-006F-4C07-BA6B-8B6574AA5DA4}"/>
              </a:ext>
            </a:extLst>
          </p:cNvPr>
          <p:cNvSpPr txBox="1"/>
          <p:nvPr/>
        </p:nvSpPr>
        <p:spPr>
          <a:xfrm flipH="1">
            <a:off x="7694873" y="4652582"/>
            <a:ext cx="1600201" cy="461665"/>
          </a:xfrm>
          <a:prstGeom prst="rect">
            <a:avLst/>
          </a:prstGeom>
          <a:noFill/>
          <a:ln>
            <a:solidFill>
              <a:schemeClr val="bg2"/>
            </a:solidFill>
          </a:ln>
        </p:spPr>
        <p:txBody>
          <a:bodyPr wrap="square" rtlCol="0" anchor="ctr" anchorCtr="1">
            <a:spAutoFit/>
          </a:bodyPr>
          <a:lstStyle/>
          <a:p>
            <a:r>
              <a:rPr lang="en-US" sz="1200" dirty="0"/>
              <a:t>Matrix After Applying Algorithm</a:t>
            </a:r>
            <a:endParaRPr lang="en-IN" sz="1200" dirty="0"/>
          </a:p>
        </p:txBody>
      </p:sp>
    </p:spTree>
    <p:extLst>
      <p:ext uri="{BB962C8B-B14F-4D97-AF65-F5344CB8AC3E}">
        <p14:creationId xmlns:p14="http://schemas.microsoft.com/office/powerpoint/2010/main" val="577378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1144988"/>
            <a:ext cx="9366325" cy="389614"/>
          </a:xfrm>
        </p:spPr>
        <p:txBody>
          <a:bodyPr>
            <a:noAutofit/>
          </a:bodyPr>
          <a:lstStyle/>
          <a:p>
            <a:r>
              <a:rPr lang="en-US" sz="2800" dirty="0" err="1"/>
              <a:t>FD:cid</a:t>
            </a:r>
            <a:r>
              <a:rPr lang="en-US" sz="2800" dirty="0"/>
              <a:t>-&gt;{</a:t>
            </a:r>
            <a:r>
              <a:rPr lang="en-US" sz="2800" dirty="0" err="1"/>
              <a:t>Cname,CEmail,Cphone,Caddress</a:t>
            </a:r>
            <a:r>
              <a:rPr lang="en-US" sz="2800" i="1" dirty="0"/>
              <a:t>}</a:t>
            </a:r>
            <a:br>
              <a:rPr lang="en-US" sz="2800" i="1" dirty="0"/>
            </a:br>
            <a:r>
              <a:rPr lang="en-US" sz="2800" i="1" dirty="0"/>
              <a:t>(Example)</a:t>
            </a:r>
            <a:endParaRPr lang="en-US" sz="2800" dirty="0"/>
          </a:p>
        </p:txBody>
      </p:sp>
      <p:sp>
        <p:nvSpPr>
          <p:cNvPr id="3" name="Content Placeholder 2"/>
          <p:cNvSpPr>
            <a:spLocks noGrp="1"/>
          </p:cNvSpPr>
          <p:nvPr>
            <p:ph idx="1"/>
          </p:nvPr>
        </p:nvSpPr>
        <p:spPr>
          <a:xfrm>
            <a:off x="1391323" y="1741336"/>
            <a:ext cx="9390977" cy="4091293"/>
          </a:xfrm>
        </p:spPr>
        <p:txBody>
          <a:bodyPr/>
          <a:lstStyle/>
          <a:p>
            <a:pPr lvl="0"/>
            <a:r>
              <a:rPr lang="en-US" dirty="0"/>
              <a:t>We will decompose customer table to two relation R1 and R2</a:t>
            </a:r>
          </a:p>
          <a:p>
            <a:pPr lvl="0"/>
            <a:r>
              <a:rPr lang="en-US" dirty="0"/>
              <a:t>R1:{</a:t>
            </a:r>
            <a:r>
              <a:rPr lang="en-US" dirty="0" err="1"/>
              <a:t>cid,cname,cemail</a:t>
            </a:r>
            <a:r>
              <a:rPr lang="en-US" dirty="0"/>
              <a:t>}</a:t>
            </a:r>
          </a:p>
          <a:p>
            <a:pPr lvl="0"/>
            <a:r>
              <a:rPr lang="en-US" dirty="0"/>
              <a:t>R2:{</a:t>
            </a:r>
            <a:r>
              <a:rPr lang="en-US" dirty="0" err="1"/>
              <a:t>cemail,cphone,caddress</a:t>
            </a:r>
            <a:r>
              <a:rPr lang="en-US" dirty="0"/>
              <a:t>}</a:t>
            </a:r>
          </a:p>
          <a:p>
            <a:pPr marL="68580" lvl="0" indent="0">
              <a:buNone/>
            </a:pPr>
            <a:endParaRPr lang="en-US" dirty="0"/>
          </a:p>
        </p:txBody>
      </p:sp>
      <p:sp>
        <p:nvSpPr>
          <p:cNvPr id="6" name="TextBox 5">
            <a:extLst>
              <a:ext uri="{FF2B5EF4-FFF2-40B4-BE49-F238E27FC236}">
                <a16:creationId xmlns:a16="http://schemas.microsoft.com/office/drawing/2014/main" id="{B87154B7-6741-4738-AB73-2F9C124517CE}"/>
              </a:ext>
            </a:extLst>
          </p:cNvPr>
          <p:cNvSpPr txBox="1"/>
          <p:nvPr/>
        </p:nvSpPr>
        <p:spPr>
          <a:xfrm>
            <a:off x="7583680" y="3472535"/>
            <a:ext cx="2029447" cy="461665"/>
          </a:xfrm>
          <a:prstGeom prst="rect">
            <a:avLst/>
          </a:prstGeom>
          <a:noFill/>
          <a:ln>
            <a:solidFill>
              <a:schemeClr val="bg2"/>
            </a:solidFill>
          </a:ln>
        </p:spPr>
        <p:txBody>
          <a:bodyPr wrap="square" rtlCol="0" anchor="ctr" anchorCtr="1">
            <a:spAutoFit/>
          </a:bodyPr>
          <a:lstStyle/>
          <a:p>
            <a:r>
              <a:rPr lang="en-US" sz="1200" dirty="0"/>
              <a:t>Original Matrix before start of Algorithm</a:t>
            </a:r>
            <a:endParaRPr lang="en-IN" sz="1200" dirty="0"/>
          </a:p>
        </p:txBody>
      </p:sp>
      <p:sp>
        <p:nvSpPr>
          <p:cNvPr id="7" name="TextBox 6">
            <a:extLst>
              <a:ext uri="{FF2B5EF4-FFF2-40B4-BE49-F238E27FC236}">
                <a16:creationId xmlns:a16="http://schemas.microsoft.com/office/drawing/2014/main" id="{C93B2F57-006F-4C07-BA6B-8B6574AA5DA4}"/>
              </a:ext>
            </a:extLst>
          </p:cNvPr>
          <p:cNvSpPr txBox="1"/>
          <p:nvPr/>
        </p:nvSpPr>
        <p:spPr>
          <a:xfrm flipH="1">
            <a:off x="7694873" y="4652582"/>
            <a:ext cx="1600201" cy="461665"/>
          </a:xfrm>
          <a:prstGeom prst="rect">
            <a:avLst/>
          </a:prstGeom>
          <a:noFill/>
          <a:ln>
            <a:solidFill>
              <a:schemeClr val="bg2"/>
            </a:solidFill>
          </a:ln>
        </p:spPr>
        <p:txBody>
          <a:bodyPr wrap="square" rtlCol="0" anchor="ctr" anchorCtr="1">
            <a:spAutoFit/>
          </a:bodyPr>
          <a:lstStyle/>
          <a:p>
            <a:r>
              <a:rPr lang="en-US" sz="1200" dirty="0"/>
              <a:t>Matrix After Applying Algorithm</a:t>
            </a:r>
            <a:endParaRPr lang="en-IN" sz="1200" dirty="0"/>
          </a:p>
        </p:txBody>
      </p:sp>
      <p:pic>
        <p:nvPicPr>
          <p:cNvPr id="8" name="Picture 7">
            <a:extLst>
              <a:ext uri="{FF2B5EF4-FFF2-40B4-BE49-F238E27FC236}">
                <a16:creationId xmlns:a16="http://schemas.microsoft.com/office/drawing/2014/main" id="{B050EB49-E196-4A71-BA4A-DF4AB4FD9321}"/>
              </a:ext>
            </a:extLst>
          </p:cNvPr>
          <p:cNvPicPr>
            <a:picLocks noChangeAspect="1"/>
          </p:cNvPicPr>
          <p:nvPr/>
        </p:nvPicPr>
        <p:blipFill>
          <a:blip r:embed="rId2"/>
          <a:stretch>
            <a:fillRect/>
          </a:stretch>
        </p:blipFill>
        <p:spPr>
          <a:xfrm>
            <a:off x="2879739" y="3462793"/>
            <a:ext cx="4619625" cy="742950"/>
          </a:xfrm>
          <a:prstGeom prst="rect">
            <a:avLst/>
          </a:prstGeom>
        </p:spPr>
      </p:pic>
      <p:pic>
        <p:nvPicPr>
          <p:cNvPr id="9" name="Picture 8">
            <a:extLst>
              <a:ext uri="{FF2B5EF4-FFF2-40B4-BE49-F238E27FC236}">
                <a16:creationId xmlns:a16="http://schemas.microsoft.com/office/drawing/2014/main" id="{F1BA6742-C99C-4EB3-8F33-8D9726F7B7A0}"/>
              </a:ext>
            </a:extLst>
          </p:cNvPr>
          <p:cNvPicPr>
            <a:picLocks noChangeAspect="1"/>
          </p:cNvPicPr>
          <p:nvPr/>
        </p:nvPicPr>
        <p:blipFill>
          <a:blip r:embed="rId3"/>
          <a:stretch>
            <a:fillRect/>
          </a:stretch>
        </p:blipFill>
        <p:spPr>
          <a:xfrm>
            <a:off x="2874687" y="4521464"/>
            <a:ext cx="4581525" cy="723900"/>
          </a:xfrm>
          <a:prstGeom prst="rect">
            <a:avLst/>
          </a:prstGeom>
        </p:spPr>
      </p:pic>
    </p:spTree>
    <p:extLst>
      <p:ext uri="{BB962C8B-B14F-4D97-AF65-F5344CB8AC3E}">
        <p14:creationId xmlns:p14="http://schemas.microsoft.com/office/powerpoint/2010/main" val="210918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930621"/>
            <a:ext cx="9366325" cy="1168523"/>
          </a:xfrm>
        </p:spPr>
        <p:txBody>
          <a:bodyPr>
            <a:noAutofit/>
          </a:bodyPr>
          <a:lstStyle/>
          <a:p>
            <a:r>
              <a:rPr lang="en-GB" sz="2800" dirty="0"/>
              <a:t>Restaurant(</a:t>
            </a:r>
            <a:r>
              <a:rPr lang="en-GB" sz="2800" dirty="0" err="1"/>
              <a:t>Rid,Rname,Rphone,Rlocality,foodidFoodnameFoodpriceFoodtype</a:t>
            </a:r>
            <a:r>
              <a:rPr lang="en-GB" sz="2800" dirty="0"/>
              <a:t>)</a:t>
            </a:r>
            <a:br>
              <a:rPr lang="en-IN" sz="2800" dirty="0"/>
            </a:br>
            <a:endParaRPr lang="en-US" sz="2800" dirty="0"/>
          </a:p>
        </p:txBody>
      </p:sp>
      <p:sp>
        <p:nvSpPr>
          <p:cNvPr id="3" name="Content Placeholder 2"/>
          <p:cNvSpPr>
            <a:spLocks noGrp="1"/>
          </p:cNvSpPr>
          <p:nvPr>
            <p:ph idx="1"/>
          </p:nvPr>
        </p:nvSpPr>
        <p:spPr>
          <a:xfrm>
            <a:off x="1391323" y="1741336"/>
            <a:ext cx="9390977" cy="4091293"/>
          </a:xfrm>
        </p:spPr>
        <p:txBody>
          <a:bodyPr/>
          <a:lstStyle/>
          <a:p>
            <a:r>
              <a:rPr lang="en-GB" dirty="0"/>
              <a:t>2)if we had table like Restaurant(</a:t>
            </a:r>
            <a:r>
              <a:rPr lang="en-GB" dirty="0" err="1"/>
              <a:t>Rid,Rname,Rphone,Rlocality,foodidFoodnameFoodpriceFoodtype</a:t>
            </a:r>
            <a:r>
              <a:rPr lang="en-GB" dirty="0"/>
              <a:t>)</a:t>
            </a:r>
            <a:endParaRPr lang="en-IN" dirty="0"/>
          </a:p>
          <a:p>
            <a:r>
              <a:rPr lang="en-GB" dirty="0"/>
              <a:t>We know that this is not in normalized form. Because we Rid and </a:t>
            </a:r>
            <a:r>
              <a:rPr lang="en-GB" dirty="0" err="1"/>
              <a:t>Foodid</a:t>
            </a:r>
            <a:r>
              <a:rPr lang="en-GB" dirty="0"/>
              <a:t> will be key and then there will be partial key dependency. Now we can divide the table making menu and restaurant as two table:</a:t>
            </a:r>
            <a:endParaRPr lang="en-IN" dirty="0"/>
          </a:p>
          <a:p>
            <a:r>
              <a:rPr lang="en-GB" dirty="0"/>
              <a:t>Menu(</a:t>
            </a:r>
            <a:r>
              <a:rPr lang="en-GB" dirty="0" err="1"/>
              <a:t>Rid,FoodId,Foodname,Foodprice,Foodtype</a:t>
            </a:r>
            <a:r>
              <a:rPr lang="en-GB" dirty="0"/>
              <a:t>)</a:t>
            </a:r>
            <a:endParaRPr lang="en-IN" dirty="0"/>
          </a:p>
          <a:p>
            <a:r>
              <a:rPr lang="en-GB" dirty="0"/>
              <a:t>Restaurant(</a:t>
            </a:r>
            <a:r>
              <a:rPr lang="en-GB" dirty="0" err="1"/>
              <a:t>Rid,Rname,Rphone,Rlocality</a:t>
            </a:r>
            <a:r>
              <a:rPr lang="en-GB" dirty="0"/>
              <a:t>)</a:t>
            </a:r>
            <a:endParaRPr lang="en-IN" dirty="0"/>
          </a:p>
        </p:txBody>
      </p:sp>
      <p:sp>
        <p:nvSpPr>
          <p:cNvPr id="7" name="TextBox 6">
            <a:extLst>
              <a:ext uri="{FF2B5EF4-FFF2-40B4-BE49-F238E27FC236}">
                <a16:creationId xmlns:a16="http://schemas.microsoft.com/office/drawing/2014/main" id="{C93B2F57-006F-4C07-BA6B-8B6574AA5DA4}"/>
              </a:ext>
            </a:extLst>
          </p:cNvPr>
          <p:cNvSpPr txBox="1"/>
          <p:nvPr/>
        </p:nvSpPr>
        <p:spPr>
          <a:xfrm flipH="1">
            <a:off x="7694873" y="4744915"/>
            <a:ext cx="1600201" cy="276999"/>
          </a:xfrm>
          <a:prstGeom prst="rect">
            <a:avLst/>
          </a:prstGeom>
          <a:noFill/>
          <a:ln>
            <a:solidFill>
              <a:schemeClr val="bg2"/>
            </a:solidFill>
          </a:ln>
        </p:spPr>
        <p:txBody>
          <a:bodyPr wrap="square" rtlCol="0" anchor="ctr" anchorCtr="1">
            <a:spAutoFit/>
          </a:bodyPr>
          <a:lstStyle/>
          <a:p>
            <a:endParaRPr lang="en-IN" sz="1200" dirty="0"/>
          </a:p>
        </p:txBody>
      </p:sp>
    </p:spTree>
    <p:extLst>
      <p:ext uri="{BB962C8B-B14F-4D97-AF65-F5344CB8AC3E}">
        <p14:creationId xmlns:p14="http://schemas.microsoft.com/office/powerpoint/2010/main" val="315797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588397"/>
            <a:ext cx="9366325" cy="1009815"/>
          </a:xfrm>
        </p:spPr>
        <p:txBody>
          <a:bodyPr>
            <a:noAutofit/>
          </a:bodyPr>
          <a:lstStyle/>
          <a:p>
            <a:br>
              <a:rPr lang="en-GB" dirty="0"/>
            </a:br>
            <a:br>
              <a:rPr lang="en-GB" dirty="0"/>
            </a:br>
            <a:br>
              <a:rPr lang="en-GB" dirty="0"/>
            </a:br>
            <a:br>
              <a:rPr lang="en-GB" dirty="0"/>
            </a:br>
            <a:br>
              <a:rPr lang="en-GB" dirty="0"/>
            </a:br>
            <a:br>
              <a:rPr lang="en-GB" dirty="0"/>
            </a:br>
            <a:r>
              <a:rPr lang="en-GB" dirty="0"/>
              <a:t>TESTING FOR LOSSLESS JOIN</a:t>
            </a:r>
            <a:br>
              <a:rPr lang="en-IN" dirty="0"/>
            </a:br>
            <a:endParaRPr lang="en-US" sz="2800" dirty="0"/>
          </a:p>
        </p:txBody>
      </p:sp>
      <p:sp>
        <p:nvSpPr>
          <p:cNvPr id="3" name="Content Placeholder 2"/>
          <p:cNvSpPr>
            <a:spLocks noGrp="1"/>
          </p:cNvSpPr>
          <p:nvPr>
            <p:ph idx="1"/>
          </p:nvPr>
        </p:nvSpPr>
        <p:spPr>
          <a:xfrm>
            <a:off x="1391323" y="1741336"/>
            <a:ext cx="9390977" cy="4091293"/>
          </a:xfrm>
        </p:spPr>
        <p:txBody>
          <a:bodyPr/>
          <a:lstStyle/>
          <a:p>
            <a:r>
              <a:rPr lang="en-GB" dirty="0"/>
              <a:t>Rid-&gt;{</a:t>
            </a:r>
            <a:r>
              <a:rPr lang="en-GB" dirty="0" err="1"/>
              <a:t>Rname,Rlocality,Rphont,Foodid,Foodtype,Foodname,Foodprice</a:t>
            </a:r>
            <a:r>
              <a:rPr lang="en-GB" dirty="0"/>
              <a:t>}</a:t>
            </a:r>
          </a:p>
          <a:p>
            <a:endParaRPr lang="en-GB" dirty="0"/>
          </a:p>
          <a:p>
            <a:endParaRPr lang="en-IN" dirty="0"/>
          </a:p>
          <a:p>
            <a:r>
              <a:rPr lang="en-GB" dirty="0"/>
              <a:t>Hence We can divide the tables into Menu and Restaurant(Menu is a weak entity set for Restaurant)</a:t>
            </a:r>
            <a:endParaRPr lang="en-IN" dirty="0"/>
          </a:p>
          <a:p>
            <a:r>
              <a:rPr lang="en-GB" u="sng" dirty="0">
                <a:hlinkClick r:id="rId2"/>
              </a:rPr>
              <a:t>select</a:t>
            </a:r>
            <a:r>
              <a:rPr lang="en-GB" dirty="0"/>
              <a:t> * from menu NATURAL join restaurant where </a:t>
            </a:r>
            <a:r>
              <a:rPr lang="en-GB" dirty="0" err="1"/>
              <a:t>restaurant.rid</a:t>
            </a:r>
            <a:r>
              <a:rPr lang="en-GB" dirty="0"/>
              <a:t>=</a:t>
            </a:r>
            <a:r>
              <a:rPr lang="en-GB" dirty="0" err="1"/>
              <a:t>menu.rid</a:t>
            </a:r>
            <a:endParaRPr lang="en-GB" dirty="0"/>
          </a:p>
        </p:txBody>
      </p:sp>
      <p:sp>
        <p:nvSpPr>
          <p:cNvPr id="7" name="TextBox 6">
            <a:extLst>
              <a:ext uri="{FF2B5EF4-FFF2-40B4-BE49-F238E27FC236}">
                <a16:creationId xmlns:a16="http://schemas.microsoft.com/office/drawing/2014/main" id="{C93B2F57-006F-4C07-BA6B-8B6574AA5DA4}"/>
              </a:ext>
            </a:extLst>
          </p:cNvPr>
          <p:cNvSpPr txBox="1"/>
          <p:nvPr/>
        </p:nvSpPr>
        <p:spPr>
          <a:xfrm flipH="1">
            <a:off x="7694873" y="4744915"/>
            <a:ext cx="1600201" cy="276999"/>
          </a:xfrm>
          <a:prstGeom prst="rect">
            <a:avLst/>
          </a:prstGeom>
          <a:noFill/>
          <a:ln>
            <a:solidFill>
              <a:schemeClr val="bg2"/>
            </a:solidFill>
          </a:ln>
        </p:spPr>
        <p:txBody>
          <a:bodyPr wrap="square" rtlCol="0" anchor="ctr" anchorCtr="1">
            <a:spAutoFit/>
          </a:bodyPr>
          <a:lstStyle/>
          <a:p>
            <a:endParaRPr lang="en-IN" sz="1200" dirty="0"/>
          </a:p>
        </p:txBody>
      </p:sp>
      <p:pic>
        <p:nvPicPr>
          <p:cNvPr id="15" name="Picture 14">
            <a:extLst>
              <a:ext uri="{FF2B5EF4-FFF2-40B4-BE49-F238E27FC236}">
                <a16:creationId xmlns:a16="http://schemas.microsoft.com/office/drawing/2014/main" id="{AFEA2028-1E9F-41ED-8188-A160226E90EC}"/>
              </a:ext>
            </a:extLst>
          </p:cNvPr>
          <p:cNvPicPr/>
          <p:nvPr/>
        </p:nvPicPr>
        <p:blipFill>
          <a:blip r:embed="rId3">
            <a:extLst>
              <a:ext uri="{28A0092B-C50C-407E-A947-70E740481C1C}">
                <a14:useLocalDpi xmlns:a14="http://schemas.microsoft.com/office/drawing/2010/main" val="0"/>
              </a:ext>
            </a:extLst>
          </a:blip>
          <a:stretch>
            <a:fillRect/>
          </a:stretch>
        </p:blipFill>
        <p:spPr>
          <a:xfrm>
            <a:off x="3229292" y="2790521"/>
            <a:ext cx="5733415" cy="6007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9" name="Picture 18">
            <a:extLst>
              <a:ext uri="{FF2B5EF4-FFF2-40B4-BE49-F238E27FC236}">
                <a16:creationId xmlns:a16="http://schemas.microsoft.com/office/drawing/2014/main" id="{69E5BE8B-3B5C-4E83-A3D7-44F956885C64}"/>
              </a:ext>
            </a:extLst>
          </p:cNvPr>
          <p:cNvPicPr/>
          <p:nvPr/>
        </p:nvPicPr>
        <p:blipFill>
          <a:blip r:embed="rId4">
            <a:extLst>
              <a:ext uri="{28A0092B-C50C-407E-A947-70E740481C1C}">
                <a14:useLocalDpi xmlns:a14="http://schemas.microsoft.com/office/drawing/2010/main" val="0"/>
              </a:ext>
            </a:extLst>
          </a:blip>
          <a:stretch>
            <a:fillRect/>
          </a:stretch>
        </p:blipFill>
        <p:spPr>
          <a:xfrm>
            <a:off x="3332659" y="5530369"/>
            <a:ext cx="5733415" cy="604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3959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172170-F302-4BD2-8240-954667690520}"/>
              </a:ext>
            </a:extLst>
          </p:cNvPr>
          <p:cNvPicPr/>
          <p:nvPr/>
        </p:nvPicPr>
        <p:blipFill>
          <a:blip r:embed="rId2">
            <a:extLst>
              <a:ext uri="{28A0092B-C50C-407E-A947-70E740481C1C}">
                <a14:useLocalDpi xmlns:a14="http://schemas.microsoft.com/office/drawing/2010/main" val="0"/>
              </a:ext>
            </a:extLst>
          </a:blip>
          <a:stretch>
            <a:fillRect/>
          </a:stretch>
        </p:blipFill>
        <p:spPr>
          <a:xfrm>
            <a:off x="1273271" y="1297375"/>
            <a:ext cx="9445087" cy="41174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89998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691763"/>
            <a:ext cx="9366325" cy="612251"/>
          </a:xfrm>
        </p:spPr>
        <p:txBody>
          <a:bodyPr>
            <a:normAutofit fontScale="90000"/>
          </a:bodyPr>
          <a:lstStyle/>
          <a:p>
            <a:r>
              <a:rPr lang="en-GB" b="1" dirty="0"/>
              <a:t>DDL:</a:t>
            </a:r>
            <a:endParaRPr lang="en-IN" b="1" dirty="0"/>
          </a:p>
        </p:txBody>
      </p:sp>
      <p:pic>
        <p:nvPicPr>
          <p:cNvPr id="9" name="Content Placeholder 8">
            <a:extLst>
              <a:ext uri="{FF2B5EF4-FFF2-40B4-BE49-F238E27FC236}">
                <a16:creationId xmlns:a16="http://schemas.microsoft.com/office/drawing/2014/main" id="{4AA582AC-E5DC-4BE4-AE6E-BE9A2D57FD1A}"/>
              </a:ext>
            </a:extLst>
          </p:cNvPr>
          <p:cNvPicPr>
            <a:picLocks noGrp="1" noChangeAspect="1"/>
          </p:cNvPicPr>
          <p:nvPr>
            <p:ph idx="1"/>
          </p:nvPr>
        </p:nvPicPr>
        <p:blipFill>
          <a:blip r:embed="rId3"/>
          <a:stretch>
            <a:fillRect/>
          </a:stretch>
        </p:blipFill>
        <p:spPr>
          <a:xfrm>
            <a:off x="6315711" y="2170664"/>
            <a:ext cx="5514624" cy="3101976"/>
          </a:xfrm>
        </p:spPr>
      </p:pic>
      <p:pic>
        <p:nvPicPr>
          <p:cNvPr id="10" name="Content Placeholder 4">
            <a:extLst>
              <a:ext uri="{FF2B5EF4-FFF2-40B4-BE49-F238E27FC236}">
                <a16:creationId xmlns:a16="http://schemas.microsoft.com/office/drawing/2014/main" id="{6FCFA8A5-5406-4A4F-B1D2-51AFAF886516}"/>
              </a:ext>
            </a:extLst>
          </p:cNvPr>
          <p:cNvPicPr>
            <a:picLocks noChangeAspect="1"/>
          </p:cNvPicPr>
          <p:nvPr/>
        </p:nvPicPr>
        <p:blipFill>
          <a:blip r:embed="rId4"/>
          <a:stretch>
            <a:fillRect/>
          </a:stretch>
        </p:blipFill>
        <p:spPr>
          <a:xfrm>
            <a:off x="633384" y="2170664"/>
            <a:ext cx="5514624" cy="3101976"/>
          </a:xfrm>
          <a:prstGeom prst="rect">
            <a:avLst/>
          </a:prstGeom>
        </p:spPr>
      </p:pic>
    </p:spTree>
    <p:extLst>
      <p:ext uri="{BB962C8B-B14F-4D97-AF65-F5344CB8AC3E}">
        <p14:creationId xmlns:p14="http://schemas.microsoft.com/office/powerpoint/2010/main" val="372410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a:t>
            </a:r>
          </a:p>
        </p:txBody>
      </p:sp>
      <p:sp>
        <p:nvSpPr>
          <p:cNvPr id="3" name="Content Placeholder 2"/>
          <p:cNvSpPr>
            <a:spLocks noGrp="1"/>
          </p:cNvSpPr>
          <p:nvPr>
            <p:ph idx="1"/>
          </p:nvPr>
        </p:nvSpPr>
        <p:spPr/>
        <p:txBody>
          <a:bodyPr/>
          <a:lstStyle/>
          <a:p>
            <a:r>
              <a:rPr lang="en-US" dirty="0"/>
              <a:t>Many Restaurants is storing all of their data in manual way. They have huge number of customers daily, because of large number of customers, they need the help of some features so they can maintain and stores the records accurately. In the online food ordering system everything is handled by the admin that is the relation between the restaurants with customers and with the delivery person everything is in real time and efficient</a:t>
            </a:r>
          </a:p>
        </p:txBody>
      </p:sp>
    </p:spTree>
    <p:extLst>
      <p:ext uri="{BB962C8B-B14F-4D97-AF65-F5344CB8AC3E}">
        <p14:creationId xmlns:p14="http://schemas.microsoft.com/office/powerpoint/2010/main" val="400112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Tables with check constraint</a:t>
            </a:r>
          </a:p>
        </p:txBody>
      </p:sp>
      <p:sp>
        <p:nvSpPr>
          <p:cNvPr id="4" name="Content Placeholder 3">
            <a:extLst>
              <a:ext uri="{FF2B5EF4-FFF2-40B4-BE49-F238E27FC236}">
                <a16:creationId xmlns:a16="http://schemas.microsoft.com/office/drawing/2014/main" id="{AECA4E0E-9FD1-4972-B327-4EF87DA29860}"/>
              </a:ext>
            </a:extLst>
          </p:cNvPr>
          <p:cNvSpPr>
            <a:spLocks noGrp="1"/>
          </p:cNvSpPr>
          <p:nvPr>
            <p:ph idx="1"/>
          </p:nvPr>
        </p:nvSpPr>
        <p:spPr/>
        <p:txBody>
          <a:bodyPr/>
          <a:lstStyle/>
          <a:p>
            <a:r>
              <a:rPr lang="en-US" dirty="0"/>
              <a:t>In </a:t>
            </a:r>
            <a:r>
              <a:rPr lang="en-US" dirty="0" err="1"/>
              <a:t>mysql</a:t>
            </a:r>
            <a:r>
              <a:rPr lang="en-US" dirty="0"/>
              <a:t> for check constraint I used alter table method </a:t>
            </a:r>
            <a:r>
              <a:rPr lang="en-US" dirty="0" err="1"/>
              <a:t>i.e</a:t>
            </a:r>
            <a:endParaRPr lang="en-US" dirty="0"/>
          </a:p>
          <a:p>
            <a:r>
              <a:rPr lang="en-US" dirty="0"/>
              <a:t>Alter table employee add check </a:t>
            </a:r>
            <a:r>
              <a:rPr lang="en-US" dirty="0" err="1"/>
              <a:t>eage</a:t>
            </a:r>
            <a:r>
              <a:rPr lang="en-US" dirty="0"/>
              <a:t>&gt;=18</a:t>
            </a:r>
          </a:p>
          <a:p>
            <a:r>
              <a:rPr lang="en-US" dirty="0"/>
              <a:t>Alter table food add check </a:t>
            </a:r>
            <a:r>
              <a:rPr lang="en-US" dirty="0" err="1"/>
              <a:t>quantitiy</a:t>
            </a:r>
            <a:r>
              <a:rPr lang="en-US" dirty="0"/>
              <a:t> &lt;=5;</a:t>
            </a:r>
          </a:p>
        </p:txBody>
      </p:sp>
      <p:pic>
        <p:nvPicPr>
          <p:cNvPr id="6" name="Picture 5">
            <a:extLst>
              <a:ext uri="{FF2B5EF4-FFF2-40B4-BE49-F238E27FC236}">
                <a16:creationId xmlns:a16="http://schemas.microsoft.com/office/drawing/2014/main" id="{B89E9EE9-42F2-4B66-83A0-1997624A1355}"/>
              </a:ext>
            </a:extLst>
          </p:cNvPr>
          <p:cNvPicPr>
            <a:picLocks noChangeAspect="1"/>
          </p:cNvPicPr>
          <p:nvPr/>
        </p:nvPicPr>
        <p:blipFill>
          <a:blip r:embed="rId3"/>
          <a:stretch>
            <a:fillRect/>
          </a:stretch>
        </p:blipFill>
        <p:spPr>
          <a:xfrm>
            <a:off x="4047215" y="3614054"/>
            <a:ext cx="3442750" cy="2908208"/>
          </a:xfrm>
          <a:prstGeom prst="rect">
            <a:avLst/>
          </a:prstGeom>
        </p:spPr>
      </p:pic>
    </p:spTree>
    <p:extLst>
      <p:ext uri="{BB962C8B-B14F-4D97-AF65-F5344CB8AC3E}">
        <p14:creationId xmlns:p14="http://schemas.microsoft.com/office/powerpoint/2010/main" val="813578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CC85-61AD-4048-A398-F1C35BDE2207}"/>
              </a:ext>
            </a:extLst>
          </p:cNvPr>
          <p:cNvSpPr>
            <a:spLocks noGrp="1"/>
          </p:cNvSpPr>
          <p:nvPr>
            <p:ph type="title"/>
          </p:nvPr>
        </p:nvSpPr>
        <p:spPr/>
        <p:txBody>
          <a:bodyPr>
            <a:normAutofit fontScale="90000"/>
          </a:bodyPr>
          <a:lstStyle/>
          <a:p>
            <a:r>
              <a:rPr lang="en-US" dirty="0"/>
              <a:t>Creating referential integrity constraint</a:t>
            </a:r>
            <a:endParaRPr lang="en-IN" dirty="0"/>
          </a:p>
        </p:txBody>
      </p:sp>
      <p:sp>
        <p:nvSpPr>
          <p:cNvPr id="3" name="Content Placeholder 2">
            <a:extLst>
              <a:ext uri="{FF2B5EF4-FFF2-40B4-BE49-F238E27FC236}">
                <a16:creationId xmlns:a16="http://schemas.microsoft.com/office/drawing/2014/main" id="{A01835E5-B27D-4F8D-BE44-E7EC03386351}"/>
              </a:ext>
            </a:extLst>
          </p:cNvPr>
          <p:cNvSpPr>
            <a:spLocks noGrp="1"/>
          </p:cNvSpPr>
          <p:nvPr>
            <p:ph idx="1"/>
          </p:nvPr>
        </p:nvSpPr>
        <p:spPr>
          <a:xfrm>
            <a:off x="1288111" y="2323652"/>
            <a:ext cx="9494189" cy="4267979"/>
          </a:xfrm>
        </p:spPr>
        <p:txBody>
          <a:bodyPr/>
          <a:lstStyle/>
          <a:p>
            <a:endParaRPr lang="en-IN" dirty="0"/>
          </a:p>
        </p:txBody>
      </p:sp>
      <p:pic>
        <p:nvPicPr>
          <p:cNvPr id="4" name="Picture 3">
            <a:extLst>
              <a:ext uri="{FF2B5EF4-FFF2-40B4-BE49-F238E27FC236}">
                <a16:creationId xmlns:a16="http://schemas.microsoft.com/office/drawing/2014/main" id="{6094DA5C-AE8E-4343-8E9F-2E785EE36821}"/>
              </a:ext>
            </a:extLst>
          </p:cNvPr>
          <p:cNvPicPr>
            <a:picLocks noChangeAspect="1"/>
          </p:cNvPicPr>
          <p:nvPr/>
        </p:nvPicPr>
        <p:blipFill>
          <a:blip r:embed="rId2"/>
          <a:stretch>
            <a:fillRect/>
          </a:stretch>
        </p:blipFill>
        <p:spPr>
          <a:xfrm>
            <a:off x="1288111" y="2323652"/>
            <a:ext cx="6363276" cy="4204878"/>
          </a:xfrm>
          <a:prstGeom prst="rect">
            <a:avLst/>
          </a:prstGeom>
        </p:spPr>
      </p:pic>
      <p:sp>
        <p:nvSpPr>
          <p:cNvPr id="7" name="Arrow: Right 6">
            <a:extLst>
              <a:ext uri="{FF2B5EF4-FFF2-40B4-BE49-F238E27FC236}">
                <a16:creationId xmlns:a16="http://schemas.microsoft.com/office/drawing/2014/main" id="{3A3270C8-4DAA-4C1B-980E-A75EBE3F84E7}"/>
              </a:ext>
            </a:extLst>
          </p:cNvPr>
          <p:cNvSpPr/>
          <p:nvPr/>
        </p:nvSpPr>
        <p:spPr>
          <a:xfrm rot="9977503">
            <a:off x="7275443" y="2934031"/>
            <a:ext cx="1653872" cy="1264258"/>
          </a:xfrm>
          <a:prstGeom prst="rightArrow">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5026FD43-8F62-4C88-8FC7-57E5C04FBD6E}"/>
              </a:ext>
            </a:extLst>
          </p:cNvPr>
          <p:cNvSpPr/>
          <p:nvPr/>
        </p:nvSpPr>
        <p:spPr>
          <a:xfrm>
            <a:off x="7772469" y="2617571"/>
            <a:ext cx="3278462" cy="276999"/>
          </a:xfrm>
          <a:prstGeom prst="rect">
            <a:avLst/>
          </a:prstGeom>
          <a:noFill/>
        </p:spPr>
        <p:txBody>
          <a:bodyPr wrap="none" lIns="91440" tIns="45720" rIns="91440" bIns="45720">
            <a:spAutoFit/>
          </a:bodyPr>
          <a:lstStyle/>
          <a:p>
            <a:pPr algn="ctr"/>
            <a:r>
              <a:rPr lang="en-US" sz="1200" dirty="0">
                <a:ln w="0"/>
                <a:effectLst>
                  <a:outerShdw blurRad="38100" dist="19050" dir="2700000" algn="tl" rotWithShape="0">
                    <a:schemeClr val="dk1">
                      <a:alpha val="40000"/>
                    </a:schemeClr>
                  </a:outerShdw>
                </a:effectLst>
              </a:rPr>
              <a:t>Foreign Key(referential integrity constraint</a:t>
            </a:r>
            <a:endParaRPr lang="en-US"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240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68F40-70FE-4686-AFB6-3B43DB0E35EA}"/>
              </a:ext>
            </a:extLst>
          </p:cNvPr>
          <p:cNvSpPr>
            <a:spLocks noGrp="1"/>
          </p:cNvSpPr>
          <p:nvPr>
            <p:ph type="title"/>
          </p:nvPr>
        </p:nvSpPr>
        <p:spPr>
          <a:xfrm>
            <a:off x="1391320" y="1027664"/>
            <a:ext cx="9366325" cy="777282"/>
          </a:xfrm>
        </p:spPr>
        <p:txBody>
          <a:bodyPr/>
          <a:lstStyle/>
          <a:p>
            <a:r>
              <a:rPr lang="en-US" dirty="0"/>
              <a:t>Creating A trigger</a:t>
            </a:r>
            <a:endParaRPr lang="en-IN" dirty="0"/>
          </a:p>
        </p:txBody>
      </p:sp>
      <p:sp>
        <p:nvSpPr>
          <p:cNvPr id="3" name="Content Placeholder 2">
            <a:extLst>
              <a:ext uri="{FF2B5EF4-FFF2-40B4-BE49-F238E27FC236}">
                <a16:creationId xmlns:a16="http://schemas.microsoft.com/office/drawing/2014/main" id="{B06B3F4D-6B20-45CF-BF0C-86736DF26A6F}"/>
              </a:ext>
            </a:extLst>
          </p:cNvPr>
          <p:cNvSpPr>
            <a:spLocks noGrp="1"/>
          </p:cNvSpPr>
          <p:nvPr>
            <p:ph idx="1"/>
          </p:nvPr>
        </p:nvSpPr>
        <p:spPr>
          <a:xfrm>
            <a:off x="1391323" y="1860606"/>
            <a:ext cx="9390977" cy="3972024"/>
          </a:xfrm>
        </p:spPr>
        <p:txBody>
          <a:bodyPr>
            <a:normAutofit/>
          </a:bodyPr>
          <a:lstStyle/>
          <a:p>
            <a:r>
              <a:rPr lang="en-US" sz="1800" dirty="0"/>
              <a:t>Trigger is used for automatic update in my project basically when a user enter the food item(in the food table) he wants the total price will be automatically be updated in the order table </a:t>
            </a:r>
            <a:endParaRPr lang="en-IN" sz="1800" dirty="0"/>
          </a:p>
        </p:txBody>
      </p:sp>
      <p:pic>
        <p:nvPicPr>
          <p:cNvPr id="4" name="Picture 3">
            <a:extLst>
              <a:ext uri="{FF2B5EF4-FFF2-40B4-BE49-F238E27FC236}">
                <a16:creationId xmlns:a16="http://schemas.microsoft.com/office/drawing/2014/main" id="{9D4A3908-3C8C-4FF9-B75F-E4A719219E49}"/>
              </a:ext>
            </a:extLst>
          </p:cNvPr>
          <p:cNvPicPr>
            <a:picLocks noChangeAspect="1"/>
          </p:cNvPicPr>
          <p:nvPr/>
        </p:nvPicPr>
        <p:blipFill>
          <a:blip r:embed="rId2"/>
          <a:stretch>
            <a:fillRect/>
          </a:stretch>
        </p:blipFill>
        <p:spPr>
          <a:xfrm>
            <a:off x="2647784" y="2743200"/>
            <a:ext cx="7038685" cy="3758606"/>
          </a:xfrm>
          <a:prstGeom prst="rect">
            <a:avLst/>
          </a:prstGeom>
        </p:spPr>
      </p:pic>
    </p:spTree>
    <p:extLst>
      <p:ext uri="{BB962C8B-B14F-4D97-AF65-F5344CB8AC3E}">
        <p14:creationId xmlns:p14="http://schemas.microsoft.com/office/powerpoint/2010/main" val="161191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F84D6-EBC5-4A5C-B4AE-8E4E225BA919}"/>
              </a:ext>
            </a:extLst>
          </p:cNvPr>
          <p:cNvSpPr>
            <a:spLocks noGrp="1"/>
          </p:cNvSpPr>
          <p:nvPr>
            <p:ph type="title"/>
          </p:nvPr>
        </p:nvSpPr>
        <p:spPr/>
        <p:txBody>
          <a:bodyPr/>
          <a:lstStyle/>
          <a:p>
            <a:r>
              <a:rPr lang="en-US" dirty="0"/>
              <a:t>Complex SQL Retrieval Queries </a:t>
            </a:r>
            <a:endParaRPr lang="en-IN" dirty="0"/>
          </a:p>
        </p:txBody>
      </p:sp>
      <p:pic>
        <p:nvPicPr>
          <p:cNvPr id="4" name="Content Placeholder 3">
            <a:extLst>
              <a:ext uri="{FF2B5EF4-FFF2-40B4-BE49-F238E27FC236}">
                <a16:creationId xmlns:a16="http://schemas.microsoft.com/office/drawing/2014/main" id="{CF4D06F0-25F7-4350-AAE8-186E4EED0C8E}"/>
              </a:ext>
            </a:extLst>
          </p:cNvPr>
          <p:cNvPicPr>
            <a:picLocks noGrp="1" noChangeAspect="1"/>
          </p:cNvPicPr>
          <p:nvPr>
            <p:ph idx="1"/>
          </p:nvPr>
        </p:nvPicPr>
        <p:blipFill>
          <a:blip r:embed="rId2"/>
          <a:stretch>
            <a:fillRect/>
          </a:stretch>
        </p:blipFill>
        <p:spPr>
          <a:xfrm>
            <a:off x="2702037" y="2324100"/>
            <a:ext cx="6768875" cy="3508375"/>
          </a:xfrm>
          <a:prstGeom prst="rect">
            <a:avLst/>
          </a:prstGeom>
        </p:spPr>
      </p:pic>
    </p:spTree>
    <p:extLst>
      <p:ext uri="{BB962C8B-B14F-4D97-AF65-F5344CB8AC3E}">
        <p14:creationId xmlns:p14="http://schemas.microsoft.com/office/powerpoint/2010/main" val="297603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FA58C-8A1B-4F0F-90AB-0288ED7A9488}"/>
              </a:ext>
            </a:extLst>
          </p:cNvPr>
          <p:cNvSpPr>
            <a:spLocks noGrp="1"/>
          </p:cNvSpPr>
          <p:nvPr>
            <p:ph type="title"/>
          </p:nvPr>
        </p:nvSpPr>
        <p:spPr/>
        <p:txBody>
          <a:bodyPr/>
          <a:lstStyle/>
          <a:p>
            <a:r>
              <a:rPr lang="en-US" dirty="0"/>
              <a:t>TIME FOR DEMO</a:t>
            </a:r>
            <a:endParaRPr lang="en-IN" dirty="0"/>
          </a:p>
        </p:txBody>
      </p:sp>
      <p:pic>
        <p:nvPicPr>
          <p:cNvPr id="6" name="Content Placeholder 5">
            <a:extLst>
              <a:ext uri="{FF2B5EF4-FFF2-40B4-BE49-F238E27FC236}">
                <a16:creationId xmlns:a16="http://schemas.microsoft.com/office/drawing/2014/main" id="{16A46CE7-F001-4096-B112-08A279541589}"/>
              </a:ext>
            </a:extLst>
          </p:cNvPr>
          <p:cNvPicPr>
            <a:picLocks noGrp="1" noChangeAspect="1"/>
          </p:cNvPicPr>
          <p:nvPr>
            <p:ph idx="1"/>
          </p:nvPr>
        </p:nvPicPr>
        <p:blipFill>
          <a:blip r:embed="rId2"/>
          <a:stretch>
            <a:fillRect/>
          </a:stretch>
        </p:blipFill>
        <p:spPr>
          <a:xfrm>
            <a:off x="3965575" y="3119437"/>
            <a:ext cx="4241800" cy="1917700"/>
          </a:xfrm>
        </p:spPr>
      </p:pic>
    </p:spTree>
    <p:extLst>
      <p:ext uri="{BB962C8B-B14F-4D97-AF65-F5344CB8AC3E}">
        <p14:creationId xmlns:p14="http://schemas.microsoft.com/office/powerpoint/2010/main" val="377055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pPr lvl="0"/>
            <a:r>
              <a:rPr lang="en-US" dirty="0"/>
              <a:t>A online food ordering system need to store the information about </a:t>
            </a:r>
            <a:r>
              <a:rPr lang="en-US" b="1" dirty="0"/>
              <a:t>customers</a:t>
            </a:r>
            <a:r>
              <a:rPr lang="en-US" dirty="0"/>
              <a:t>(identified by the unique Cid and </a:t>
            </a:r>
            <a:r>
              <a:rPr lang="en-US" dirty="0" err="1"/>
              <a:t>Cemail</a:t>
            </a:r>
            <a:r>
              <a:rPr lang="en-US" dirty="0"/>
              <a:t>, their names, phone number, and their location where the food has to be delivered as attributes ),</a:t>
            </a:r>
            <a:r>
              <a:rPr lang="en-US" b="1" dirty="0"/>
              <a:t>Restaurant</a:t>
            </a:r>
            <a:r>
              <a:rPr lang="en-US" dirty="0"/>
              <a:t>(identified by unique Restaurant id(Rid) and email, </a:t>
            </a:r>
            <a:r>
              <a:rPr lang="en-US" dirty="0" err="1"/>
              <a:t>Rname</a:t>
            </a:r>
            <a:r>
              <a:rPr lang="en-US" dirty="0"/>
              <a:t>, </a:t>
            </a:r>
            <a:r>
              <a:rPr lang="en-US" dirty="0" err="1"/>
              <a:t>Rphone</a:t>
            </a:r>
            <a:r>
              <a:rPr lang="en-US" dirty="0"/>
              <a:t> and </a:t>
            </a:r>
            <a:r>
              <a:rPr lang="en-US" dirty="0" err="1"/>
              <a:t>Rlocality</a:t>
            </a:r>
            <a:r>
              <a:rPr lang="en-US" dirty="0"/>
              <a:t>), </a:t>
            </a:r>
            <a:r>
              <a:rPr lang="en-US" b="1" dirty="0"/>
              <a:t>Orders</a:t>
            </a:r>
            <a:r>
              <a:rPr lang="en-US" dirty="0"/>
              <a:t>(identified by the unique </a:t>
            </a:r>
            <a:r>
              <a:rPr lang="en-US" dirty="0" err="1"/>
              <a:t>Orderid</a:t>
            </a:r>
            <a:r>
              <a:rPr lang="en-US" dirty="0"/>
              <a:t>, </a:t>
            </a:r>
            <a:r>
              <a:rPr lang="en-US" dirty="0" err="1"/>
              <a:t>totalprice</a:t>
            </a:r>
            <a:r>
              <a:rPr lang="en-US" dirty="0"/>
              <a:t> and the number of items the customer bought from restaurant),Order contains </a:t>
            </a:r>
            <a:r>
              <a:rPr lang="en-US" b="1" dirty="0"/>
              <a:t>Food</a:t>
            </a:r>
            <a:r>
              <a:rPr lang="en-US" dirty="0"/>
              <a:t>(identified by unique id(Fid),name of the food(</a:t>
            </a:r>
            <a:r>
              <a:rPr lang="en-US" dirty="0" err="1"/>
              <a:t>fname</a:t>
            </a:r>
            <a:r>
              <a:rPr lang="en-US" dirty="0"/>
              <a:t>),</a:t>
            </a:r>
            <a:r>
              <a:rPr lang="en-US" dirty="0" err="1"/>
              <a:t>Ftype,price</a:t>
            </a:r>
            <a:r>
              <a:rPr lang="en-US" dirty="0"/>
              <a:t> and quantity)  </a:t>
            </a:r>
          </a:p>
        </p:txBody>
      </p:sp>
    </p:spTree>
    <p:extLst>
      <p:ext uri="{BB962C8B-B14F-4D97-AF65-F5344CB8AC3E}">
        <p14:creationId xmlns:p14="http://schemas.microsoft.com/office/powerpoint/2010/main" val="17496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pPr lvl="0"/>
            <a:r>
              <a:rPr lang="en-US" dirty="0"/>
              <a:t>Food is delivered by an </a:t>
            </a:r>
            <a:r>
              <a:rPr lang="en-US" b="1" dirty="0"/>
              <a:t>Employee</a:t>
            </a:r>
            <a:r>
              <a:rPr lang="en-US" dirty="0"/>
              <a:t>(identified by unique id(Eid),</a:t>
            </a:r>
            <a:r>
              <a:rPr lang="en-US" dirty="0" err="1"/>
              <a:t>Ename,Eage,Ephone</a:t>
            </a:r>
            <a:r>
              <a:rPr lang="en-US" dirty="0"/>
              <a:t>) and Each Restaurant provide </a:t>
            </a:r>
            <a:r>
              <a:rPr lang="en-US" b="1" dirty="0"/>
              <a:t>menu</a:t>
            </a:r>
            <a:r>
              <a:rPr lang="en-US" dirty="0"/>
              <a:t> card from which customer can choose what they want to eat (it is identified by unique </a:t>
            </a:r>
            <a:r>
              <a:rPr lang="en-US" dirty="0" err="1"/>
              <a:t>Foodid,Foodname,FoodType</a:t>
            </a:r>
            <a:r>
              <a:rPr lang="en-US" dirty="0"/>
              <a:t> and </a:t>
            </a:r>
            <a:r>
              <a:rPr lang="en-US" dirty="0" err="1"/>
              <a:t>FoodPrice</a:t>
            </a:r>
            <a:r>
              <a:rPr lang="en-US" dirty="0"/>
              <a:t>).</a:t>
            </a:r>
          </a:p>
          <a:p>
            <a:pPr lvl="0"/>
            <a:r>
              <a:rPr lang="en-US" b="1" dirty="0"/>
              <a:t>Food belongs to only one particular hotel at a time.</a:t>
            </a:r>
            <a:endParaRPr lang="en-US" dirty="0"/>
          </a:p>
        </p:txBody>
      </p:sp>
    </p:spTree>
    <p:extLst>
      <p:ext uri="{BB962C8B-B14F-4D97-AF65-F5344CB8AC3E}">
        <p14:creationId xmlns:p14="http://schemas.microsoft.com/office/powerpoint/2010/main" val="327118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1027664"/>
            <a:ext cx="9366325" cy="729575"/>
          </a:xfrm>
        </p:spPr>
        <p:txBody>
          <a:bodyPr/>
          <a:lstStyle/>
          <a:p>
            <a:r>
              <a:rPr lang="en-US" dirty="0"/>
              <a:t>DATABASE SCHEMA</a:t>
            </a:r>
          </a:p>
        </p:txBody>
      </p:sp>
      <p:pic>
        <p:nvPicPr>
          <p:cNvPr id="6" name="Picture 5">
            <a:extLst>
              <a:ext uri="{FF2B5EF4-FFF2-40B4-BE49-F238E27FC236}">
                <a16:creationId xmlns:a16="http://schemas.microsoft.com/office/drawing/2014/main" id="{73C0DDAC-F82E-46D5-A113-8AC96F5A0B3A}"/>
              </a:ext>
            </a:extLst>
          </p:cNvPr>
          <p:cNvPicPr>
            <a:picLocks noChangeAspect="1"/>
          </p:cNvPicPr>
          <p:nvPr/>
        </p:nvPicPr>
        <p:blipFill>
          <a:blip r:embed="rId2"/>
          <a:stretch>
            <a:fillRect/>
          </a:stretch>
        </p:blipFill>
        <p:spPr>
          <a:xfrm>
            <a:off x="8907283" y="667681"/>
            <a:ext cx="1485900" cy="1476375"/>
          </a:xfrm>
          <a:prstGeom prst="rect">
            <a:avLst/>
          </a:prstGeom>
        </p:spPr>
      </p:pic>
      <p:pic>
        <p:nvPicPr>
          <p:cNvPr id="12" name="Content Placeholder 11">
            <a:extLst>
              <a:ext uri="{FF2B5EF4-FFF2-40B4-BE49-F238E27FC236}">
                <a16:creationId xmlns:a16="http://schemas.microsoft.com/office/drawing/2014/main" id="{E04AFD17-EEAC-45C3-BDAB-3B5CC2A3CEB6}"/>
              </a:ext>
            </a:extLst>
          </p:cNvPr>
          <p:cNvPicPr>
            <a:picLocks noGrp="1" noChangeAspect="1"/>
          </p:cNvPicPr>
          <p:nvPr>
            <p:ph idx="1"/>
          </p:nvPr>
        </p:nvPicPr>
        <p:blipFill>
          <a:blip r:embed="rId3"/>
          <a:stretch>
            <a:fillRect/>
          </a:stretch>
        </p:blipFill>
        <p:spPr>
          <a:xfrm>
            <a:off x="684152" y="1757239"/>
            <a:ext cx="8694733" cy="4779518"/>
          </a:xfrm>
        </p:spPr>
      </p:pic>
    </p:spTree>
    <p:extLst>
      <p:ext uri="{BB962C8B-B14F-4D97-AF65-F5344CB8AC3E}">
        <p14:creationId xmlns:p14="http://schemas.microsoft.com/office/powerpoint/2010/main" val="369623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1027664"/>
            <a:ext cx="9366325" cy="729575"/>
          </a:xfrm>
        </p:spPr>
        <p:txBody>
          <a:bodyPr/>
          <a:lstStyle/>
          <a:p>
            <a:r>
              <a:rPr lang="en-US" dirty="0"/>
              <a:t>DATABASE SCHEMA</a:t>
            </a:r>
          </a:p>
        </p:txBody>
      </p:sp>
      <p:sp>
        <p:nvSpPr>
          <p:cNvPr id="4" name="Content Placeholder 3">
            <a:extLst>
              <a:ext uri="{FF2B5EF4-FFF2-40B4-BE49-F238E27FC236}">
                <a16:creationId xmlns:a16="http://schemas.microsoft.com/office/drawing/2014/main" id="{12D36448-5A81-487C-A670-D07B6C50204B}"/>
              </a:ext>
            </a:extLst>
          </p:cNvPr>
          <p:cNvSpPr>
            <a:spLocks noGrp="1"/>
          </p:cNvSpPr>
          <p:nvPr>
            <p:ph idx="1"/>
          </p:nvPr>
        </p:nvSpPr>
        <p:spPr>
          <a:xfrm>
            <a:off x="1391323" y="1948070"/>
            <a:ext cx="9390977" cy="3884559"/>
          </a:xfrm>
        </p:spPr>
        <p:txBody>
          <a:bodyPr>
            <a:normAutofit fontScale="92500" lnSpcReduction="10000"/>
          </a:bodyPr>
          <a:lstStyle/>
          <a:p>
            <a:r>
              <a:rPr lang="en-GB" b="1" dirty="0"/>
              <a:t>CUSTOMERS</a:t>
            </a:r>
            <a:r>
              <a:rPr lang="en-GB" dirty="0"/>
              <a:t>(</a:t>
            </a:r>
            <a:r>
              <a:rPr lang="en-GB" u="sng" dirty="0" err="1"/>
              <a:t>Cid</a:t>
            </a:r>
            <a:r>
              <a:rPr lang="en-GB" dirty="0" err="1"/>
              <a:t>,Cphone,Caddress,Cname</a:t>
            </a:r>
            <a:r>
              <a:rPr lang="en-GB" dirty="0"/>
              <a:t>)</a:t>
            </a:r>
            <a:endParaRPr lang="en-IN" dirty="0"/>
          </a:p>
          <a:p>
            <a:r>
              <a:rPr lang="en-GB" b="1" dirty="0"/>
              <a:t>RESTAURANT</a:t>
            </a:r>
            <a:r>
              <a:rPr lang="en-GB" dirty="0"/>
              <a:t>(</a:t>
            </a:r>
            <a:r>
              <a:rPr lang="en-GB" u="sng" dirty="0" err="1"/>
              <a:t>Rid</a:t>
            </a:r>
            <a:r>
              <a:rPr lang="en-GB" dirty="0" err="1"/>
              <a:t>,Rname,Rphone,Rlocality</a:t>
            </a:r>
            <a:r>
              <a:rPr lang="en-GB" dirty="0"/>
              <a:t>)</a:t>
            </a:r>
            <a:endParaRPr lang="en-IN" dirty="0"/>
          </a:p>
          <a:p>
            <a:r>
              <a:rPr lang="en-GB" b="1" dirty="0"/>
              <a:t>EMPLOYEE</a:t>
            </a:r>
            <a:r>
              <a:rPr lang="en-GB" dirty="0"/>
              <a:t>(</a:t>
            </a:r>
            <a:r>
              <a:rPr lang="en-GB" u="sng" dirty="0" err="1"/>
              <a:t>Eid</a:t>
            </a:r>
            <a:r>
              <a:rPr lang="en-GB" dirty="0" err="1"/>
              <a:t>,Ename,EAge</a:t>
            </a:r>
            <a:r>
              <a:rPr lang="en-GB" dirty="0"/>
              <a:t>(age&gt;=18),</a:t>
            </a:r>
            <a:r>
              <a:rPr lang="en-GB" dirty="0" err="1"/>
              <a:t>Ephone</a:t>
            </a:r>
            <a:r>
              <a:rPr lang="en-GB" dirty="0"/>
              <a:t>)</a:t>
            </a:r>
            <a:endParaRPr lang="en-IN" dirty="0"/>
          </a:p>
          <a:p>
            <a:r>
              <a:rPr lang="en-GB" b="1" dirty="0"/>
              <a:t>ORDERS </a:t>
            </a:r>
            <a:r>
              <a:rPr lang="en-GB" dirty="0"/>
              <a:t>(</a:t>
            </a:r>
            <a:r>
              <a:rPr lang="en-GB" u="sng" dirty="0" err="1"/>
              <a:t>Orderid</a:t>
            </a:r>
            <a:r>
              <a:rPr lang="en-GB" dirty="0" err="1"/>
              <a:t>,TotalPrice,NumberOfitems,</a:t>
            </a:r>
            <a:r>
              <a:rPr lang="en-GB" i="1" dirty="0" err="1"/>
              <a:t>Cid</a:t>
            </a:r>
            <a:r>
              <a:rPr lang="en-GB" dirty="0"/>
              <a:t>(references to Customers),</a:t>
            </a:r>
            <a:r>
              <a:rPr lang="en-GB" i="1" dirty="0"/>
              <a:t>Rid</a:t>
            </a:r>
            <a:r>
              <a:rPr lang="en-GB" dirty="0"/>
              <a:t>(References to Restaurant),</a:t>
            </a:r>
            <a:r>
              <a:rPr lang="en-GB" i="1" dirty="0"/>
              <a:t>Eid</a:t>
            </a:r>
            <a:r>
              <a:rPr lang="en-GB" dirty="0"/>
              <a:t>(</a:t>
            </a:r>
            <a:r>
              <a:rPr lang="en-GB" dirty="0" err="1"/>
              <a:t>referenes</a:t>
            </a:r>
            <a:r>
              <a:rPr lang="en-GB" dirty="0"/>
              <a:t> to Employee))</a:t>
            </a:r>
            <a:endParaRPr lang="en-IN" dirty="0"/>
          </a:p>
          <a:p>
            <a:r>
              <a:rPr lang="en-GB" b="1" dirty="0"/>
              <a:t>FOOD</a:t>
            </a:r>
            <a:r>
              <a:rPr lang="en-GB" dirty="0"/>
              <a:t>(</a:t>
            </a:r>
            <a:r>
              <a:rPr lang="en-GB" u="sng" dirty="0" err="1"/>
              <a:t>Fid,Orderid</a:t>
            </a:r>
            <a:r>
              <a:rPr lang="en-GB" dirty="0" err="1"/>
              <a:t>,Fname,Ftype,Price,Rid,FoodId,Quantity</a:t>
            </a:r>
            <a:r>
              <a:rPr lang="en-GB" dirty="0"/>
              <a:t>&lt;5,Orderid(references Orders),(</a:t>
            </a:r>
            <a:r>
              <a:rPr lang="en-GB" dirty="0" err="1"/>
              <a:t>Rid,Foodid</a:t>
            </a:r>
            <a:r>
              <a:rPr lang="en-GB" dirty="0"/>
              <a:t>)references menu)</a:t>
            </a:r>
            <a:endParaRPr lang="en-IN" dirty="0"/>
          </a:p>
          <a:p>
            <a:r>
              <a:rPr lang="en-GB" b="1" dirty="0"/>
              <a:t>MENU</a:t>
            </a:r>
            <a:r>
              <a:rPr lang="en-GB" dirty="0"/>
              <a:t> (</a:t>
            </a:r>
            <a:r>
              <a:rPr lang="en-GB" u="sng" dirty="0" err="1"/>
              <a:t>FoodId,Rid</a:t>
            </a:r>
            <a:r>
              <a:rPr lang="en-GB" dirty="0" err="1"/>
              <a:t>,FoodName,FoodType,FoodPrice,Rid</a:t>
            </a:r>
            <a:r>
              <a:rPr lang="en-GB" dirty="0"/>
              <a:t>(references Restaurant))</a:t>
            </a:r>
            <a:endParaRPr lang="en-IN" dirty="0"/>
          </a:p>
          <a:p>
            <a:endParaRPr lang="en-IN" dirty="0"/>
          </a:p>
        </p:txBody>
      </p:sp>
    </p:spTree>
    <p:extLst>
      <p:ext uri="{BB962C8B-B14F-4D97-AF65-F5344CB8AC3E}">
        <p14:creationId xmlns:p14="http://schemas.microsoft.com/office/powerpoint/2010/main" val="214649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Dependency</a:t>
            </a:r>
          </a:p>
        </p:txBody>
      </p:sp>
      <p:sp>
        <p:nvSpPr>
          <p:cNvPr id="3" name="Content Placeholder 2"/>
          <p:cNvSpPr>
            <a:spLocks noGrp="1"/>
          </p:cNvSpPr>
          <p:nvPr>
            <p:ph idx="1"/>
          </p:nvPr>
        </p:nvSpPr>
        <p:spPr/>
        <p:txBody>
          <a:bodyPr>
            <a:normAutofit fontScale="92500" lnSpcReduction="20000"/>
          </a:bodyPr>
          <a:lstStyle/>
          <a:p>
            <a:pPr lvl="0"/>
            <a:r>
              <a:rPr lang="en-US" dirty="0" err="1"/>
              <a:t>cid</a:t>
            </a:r>
            <a:r>
              <a:rPr lang="en-US" dirty="0"/>
              <a:t>-&gt;{</a:t>
            </a:r>
            <a:r>
              <a:rPr lang="en-US" dirty="0" err="1"/>
              <a:t>Cname,CEmail,Cphone,Caddress</a:t>
            </a:r>
            <a:r>
              <a:rPr lang="en-US" i="1" dirty="0"/>
              <a:t>}</a:t>
            </a:r>
            <a:endParaRPr lang="en-IN" dirty="0"/>
          </a:p>
          <a:p>
            <a:r>
              <a:rPr lang="en-US" dirty="0"/>
              <a:t>   	</a:t>
            </a:r>
            <a:r>
              <a:rPr lang="en-US" dirty="0" err="1"/>
              <a:t>Cemail</a:t>
            </a:r>
            <a:r>
              <a:rPr lang="en-US" dirty="0"/>
              <a:t>-&gt;{</a:t>
            </a:r>
            <a:r>
              <a:rPr lang="en-US" dirty="0" err="1"/>
              <a:t>Cname,Cid,Cphone,Caddress</a:t>
            </a:r>
            <a:r>
              <a:rPr lang="en-US" dirty="0"/>
              <a:t>} </a:t>
            </a:r>
            <a:endParaRPr lang="en-IN" dirty="0"/>
          </a:p>
          <a:p>
            <a:r>
              <a:rPr lang="en-US" i="1" dirty="0"/>
              <a:t>   	</a:t>
            </a:r>
            <a:r>
              <a:rPr lang="en-US" dirty="0"/>
              <a:t>{</a:t>
            </a:r>
            <a:r>
              <a:rPr lang="en-US" dirty="0" err="1"/>
              <a:t>Cid,Cemail</a:t>
            </a:r>
            <a:r>
              <a:rPr lang="en-US" dirty="0"/>
              <a:t>}-&gt;{</a:t>
            </a:r>
            <a:r>
              <a:rPr lang="en-US" dirty="0" err="1"/>
              <a:t>Cname,Cphone,Caddress</a:t>
            </a:r>
            <a:r>
              <a:rPr lang="en-US" dirty="0"/>
              <a:t>} </a:t>
            </a:r>
            <a:r>
              <a:rPr lang="en-US" i="1" dirty="0"/>
              <a:t>                                                                   </a:t>
            </a:r>
            <a:endParaRPr lang="en-IN" dirty="0"/>
          </a:p>
          <a:p>
            <a:pPr lvl="0"/>
            <a:r>
              <a:rPr lang="en-US" dirty="0"/>
              <a:t>Rid-&gt;{</a:t>
            </a:r>
            <a:r>
              <a:rPr lang="en-US" dirty="0" err="1"/>
              <a:t>Rname,Remail,Rhone,Rlocality</a:t>
            </a:r>
            <a:r>
              <a:rPr lang="en-US" dirty="0"/>
              <a:t>}</a:t>
            </a:r>
            <a:endParaRPr lang="en-IN" dirty="0"/>
          </a:p>
          <a:p>
            <a:r>
              <a:rPr lang="en-US" dirty="0"/>
              <a:t>    	</a:t>
            </a:r>
            <a:r>
              <a:rPr lang="en-US" dirty="0" err="1"/>
              <a:t>Remail</a:t>
            </a:r>
            <a:r>
              <a:rPr lang="en-US" dirty="0"/>
              <a:t>-&gt;{</a:t>
            </a:r>
            <a:r>
              <a:rPr lang="en-US" dirty="0" err="1"/>
              <a:t>Rname,Rid,Rhone,Rlocality</a:t>
            </a:r>
            <a:r>
              <a:rPr lang="en-US" dirty="0"/>
              <a:t>}</a:t>
            </a:r>
            <a:endParaRPr lang="en-IN" dirty="0"/>
          </a:p>
          <a:p>
            <a:r>
              <a:rPr lang="en-US" dirty="0"/>
              <a:t>{</a:t>
            </a:r>
            <a:r>
              <a:rPr lang="en-US" dirty="0" err="1"/>
              <a:t>Rid,Remail</a:t>
            </a:r>
            <a:r>
              <a:rPr lang="en-US" dirty="0"/>
              <a:t>}-&gt;{</a:t>
            </a:r>
            <a:r>
              <a:rPr lang="en-US" dirty="0" err="1"/>
              <a:t>Rhone,Rlocality</a:t>
            </a:r>
            <a:r>
              <a:rPr lang="en-US" dirty="0"/>
              <a:t>}</a:t>
            </a:r>
            <a:endParaRPr lang="en-IN" dirty="0"/>
          </a:p>
          <a:p>
            <a:pPr lvl="0"/>
            <a:r>
              <a:rPr lang="en-US" dirty="0"/>
              <a:t>{</a:t>
            </a:r>
            <a:r>
              <a:rPr lang="en-US" dirty="0" err="1"/>
              <a:t>Fid,OrderId,FoodId,Rid</a:t>
            </a:r>
            <a:r>
              <a:rPr lang="en-US" dirty="0"/>
              <a:t>}-&gt;{</a:t>
            </a:r>
            <a:r>
              <a:rPr lang="en-US" dirty="0" err="1"/>
              <a:t>Fname,Ftype,Price,Quantity,OrderId</a:t>
            </a:r>
            <a:r>
              <a:rPr lang="en-US" dirty="0"/>
              <a:t>}</a:t>
            </a:r>
            <a:endParaRPr lang="en-IN" dirty="0"/>
          </a:p>
          <a:p>
            <a:pPr lvl="0"/>
            <a:r>
              <a:rPr lang="en-US" dirty="0"/>
              <a:t>Eid-&gt;{</a:t>
            </a:r>
            <a:r>
              <a:rPr lang="en-US" dirty="0" err="1"/>
              <a:t>Ename,Eage,Ephone</a:t>
            </a:r>
            <a:r>
              <a:rPr lang="en-US" dirty="0"/>
              <a:t>}</a:t>
            </a:r>
            <a:endParaRPr lang="en-IN" dirty="0"/>
          </a:p>
          <a:p>
            <a:pPr lvl="0"/>
            <a:r>
              <a:rPr lang="en-US" dirty="0"/>
              <a:t>{</a:t>
            </a:r>
            <a:r>
              <a:rPr lang="en-US" dirty="0" err="1"/>
              <a:t>FoodId,Rid</a:t>
            </a:r>
            <a:r>
              <a:rPr lang="en-US" dirty="0"/>
              <a:t>}-&gt;{</a:t>
            </a:r>
            <a:r>
              <a:rPr lang="en-US" dirty="0" err="1"/>
              <a:t>Foodname,FoodType,FoodPrice</a:t>
            </a:r>
            <a:r>
              <a:rPr lang="en-US" dirty="0"/>
              <a:t>}</a:t>
            </a:r>
            <a:endParaRPr lang="en-IN" dirty="0"/>
          </a:p>
          <a:p>
            <a:pPr lvl="0"/>
            <a:r>
              <a:rPr lang="en-US" dirty="0" err="1"/>
              <a:t>OrderId</a:t>
            </a:r>
            <a:r>
              <a:rPr lang="en-US" dirty="0"/>
              <a:t>-&gt;{</a:t>
            </a:r>
            <a:r>
              <a:rPr lang="en-US" dirty="0" err="1"/>
              <a:t>TotalPrice,NumberofItems,Cid,Rid,Eid</a:t>
            </a:r>
            <a:r>
              <a:rPr lang="en-US" i="1" dirty="0"/>
              <a:t>}</a:t>
            </a:r>
            <a:endParaRPr lang="en-IN" dirty="0"/>
          </a:p>
        </p:txBody>
      </p:sp>
    </p:spTree>
    <p:extLst>
      <p:ext uri="{BB962C8B-B14F-4D97-AF65-F5344CB8AC3E}">
        <p14:creationId xmlns:p14="http://schemas.microsoft.com/office/powerpoint/2010/main" val="1260093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Keys</a:t>
            </a:r>
          </a:p>
        </p:txBody>
      </p:sp>
      <p:sp>
        <p:nvSpPr>
          <p:cNvPr id="3" name="Content Placeholder 2"/>
          <p:cNvSpPr>
            <a:spLocks noGrp="1"/>
          </p:cNvSpPr>
          <p:nvPr>
            <p:ph idx="1"/>
          </p:nvPr>
        </p:nvSpPr>
        <p:spPr/>
        <p:txBody>
          <a:bodyPr>
            <a:normAutofit fontScale="77500" lnSpcReduction="20000"/>
          </a:bodyPr>
          <a:lstStyle/>
          <a:p>
            <a:pPr lvl="0"/>
            <a:r>
              <a:rPr lang="en-US" i="1" dirty="0"/>
              <a:t>Customer(</a:t>
            </a:r>
            <a:r>
              <a:rPr lang="en-US" i="1" dirty="0" err="1"/>
              <a:t>Cid,Cemail</a:t>
            </a:r>
            <a:r>
              <a:rPr lang="en-US" i="1" dirty="0"/>
              <a:t>){</a:t>
            </a:r>
            <a:r>
              <a:rPr lang="en-US" i="1" dirty="0" err="1"/>
              <a:t>cid</a:t>
            </a:r>
            <a:r>
              <a:rPr lang="en-US" i="1" dirty="0"/>
              <a:t> and </a:t>
            </a:r>
            <a:r>
              <a:rPr lang="en-US" i="1" dirty="0" err="1"/>
              <a:t>Cemail</a:t>
            </a:r>
            <a:r>
              <a:rPr lang="en-US" i="1" dirty="0"/>
              <a:t> are two different candidate keys}</a:t>
            </a:r>
            <a:endParaRPr lang="en-IN" dirty="0"/>
          </a:p>
          <a:p>
            <a:pPr marL="68580" indent="0">
              <a:buNone/>
            </a:pPr>
            <a:r>
              <a:rPr lang="en-US" dirty="0"/>
              <a:t>We can see that Customer’s </a:t>
            </a:r>
            <a:r>
              <a:rPr lang="en-US" dirty="0" err="1"/>
              <a:t>name,phone</a:t>
            </a:r>
            <a:r>
              <a:rPr lang="en-US" dirty="0"/>
              <a:t> and address can be identified by a unique customer id or email because  email is also unique for every person</a:t>
            </a:r>
            <a:endParaRPr lang="en-IN" dirty="0"/>
          </a:p>
          <a:p>
            <a:pPr lvl="0"/>
            <a:r>
              <a:rPr lang="en-US" i="1" dirty="0"/>
              <a:t>Order(</a:t>
            </a:r>
            <a:r>
              <a:rPr lang="en-US" i="1" dirty="0" err="1"/>
              <a:t>OrderId</a:t>
            </a:r>
            <a:r>
              <a:rPr lang="en-US" i="1" dirty="0"/>
              <a:t>)</a:t>
            </a:r>
            <a:endParaRPr lang="en-IN" dirty="0"/>
          </a:p>
          <a:p>
            <a:pPr marL="68580" indent="0">
              <a:buNone/>
            </a:pPr>
            <a:r>
              <a:rPr lang="en-US" dirty="0"/>
              <a:t>All the order details such who ordered, from where the ordered got placed and who delivered the order and what was ordered all these things can be uniquely identified</a:t>
            </a:r>
            <a:r>
              <a:rPr lang="en-US" i="1" dirty="0"/>
              <a:t> by </a:t>
            </a:r>
            <a:r>
              <a:rPr lang="en-US" i="1" dirty="0" err="1"/>
              <a:t>Orderid</a:t>
            </a:r>
            <a:r>
              <a:rPr lang="en-US" i="1" dirty="0"/>
              <a:t>.</a:t>
            </a:r>
            <a:endParaRPr lang="en-IN" dirty="0"/>
          </a:p>
          <a:p>
            <a:pPr lvl="0"/>
            <a:r>
              <a:rPr lang="en-US" i="1" dirty="0"/>
              <a:t>Restaurant(</a:t>
            </a:r>
            <a:r>
              <a:rPr lang="en-US" i="1" dirty="0" err="1"/>
              <a:t>Rid,Remail</a:t>
            </a:r>
            <a:r>
              <a:rPr lang="en-US" i="1" dirty="0"/>
              <a:t>)</a:t>
            </a:r>
            <a:endParaRPr lang="en-IN" dirty="0"/>
          </a:p>
          <a:p>
            <a:pPr marL="68580" indent="0">
              <a:buNone/>
            </a:pPr>
            <a:r>
              <a:rPr lang="en-US" dirty="0"/>
              <a:t>We can see that Restaurant’s </a:t>
            </a:r>
            <a:r>
              <a:rPr lang="en-US" dirty="0" err="1"/>
              <a:t>name,phone</a:t>
            </a:r>
            <a:r>
              <a:rPr lang="en-US" dirty="0"/>
              <a:t> and locality can be identified by a unique Restaurant id or email because  email is also unique for every person</a:t>
            </a:r>
            <a:endParaRPr lang="en-IN" dirty="0"/>
          </a:p>
        </p:txBody>
      </p:sp>
    </p:spTree>
    <p:extLst>
      <p:ext uri="{BB962C8B-B14F-4D97-AF65-F5344CB8AC3E}">
        <p14:creationId xmlns:p14="http://schemas.microsoft.com/office/powerpoint/2010/main" val="3672472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Keys</a:t>
            </a:r>
          </a:p>
        </p:txBody>
      </p:sp>
      <p:sp>
        <p:nvSpPr>
          <p:cNvPr id="3" name="Content Placeholder 2"/>
          <p:cNvSpPr>
            <a:spLocks noGrp="1"/>
          </p:cNvSpPr>
          <p:nvPr>
            <p:ph idx="1"/>
          </p:nvPr>
        </p:nvSpPr>
        <p:spPr/>
        <p:txBody>
          <a:bodyPr>
            <a:normAutofit fontScale="70000" lnSpcReduction="20000"/>
          </a:bodyPr>
          <a:lstStyle/>
          <a:p>
            <a:pPr lvl="0"/>
            <a:r>
              <a:rPr lang="en-US" i="1" dirty="0"/>
              <a:t>Menu(</a:t>
            </a:r>
            <a:r>
              <a:rPr lang="en-US" i="1" u="sng" dirty="0" err="1"/>
              <a:t>Rid,FoodId</a:t>
            </a:r>
            <a:r>
              <a:rPr lang="en-US" i="1" dirty="0"/>
              <a:t>){Rid and </a:t>
            </a:r>
            <a:r>
              <a:rPr lang="en-US" i="1" dirty="0" err="1"/>
              <a:t>FoodId</a:t>
            </a:r>
            <a:r>
              <a:rPr lang="en-US" i="1" dirty="0"/>
              <a:t> is a single candidate Key }</a:t>
            </a:r>
            <a:endParaRPr lang="en-IN" dirty="0"/>
          </a:p>
          <a:p>
            <a:pPr marL="68580" indent="0">
              <a:buNone/>
            </a:pPr>
            <a:r>
              <a:rPr lang="en-US" dirty="0"/>
              <a:t>Both Rid and </a:t>
            </a:r>
            <a:r>
              <a:rPr lang="en-US" dirty="0" err="1"/>
              <a:t>Foodid</a:t>
            </a:r>
            <a:r>
              <a:rPr lang="en-US" dirty="0"/>
              <a:t> is a key because it’s obvious that a particular </a:t>
            </a:r>
            <a:r>
              <a:rPr lang="en-US" dirty="0" err="1"/>
              <a:t>fooditem</a:t>
            </a:r>
            <a:r>
              <a:rPr lang="en-US" dirty="0"/>
              <a:t> belongs to only that particular restaurant(Signature dishes) and therefore Menu is a weak entity set because without restaurant menu can’t exist for that restaurant.</a:t>
            </a:r>
            <a:endParaRPr lang="en-IN" dirty="0"/>
          </a:p>
          <a:p>
            <a:pPr lvl="0"/>
            <a:r>
              <a:rPr lang="en-US" dirty="0"/>
              <a:t>Employee(Eid)</a:t>
            </a:r>
            <a:endParaRPr lang="en-IN" dirty="0"/>
          </a:p>
          <a:p>
            <a:pPr marL="68580" lvl="0" indent="0">
              <a:buNone/>
            </a:pPr>
            <a:r>
              <a:rPr lang="en-US" i="1" dirty="0"/>
              <a:t>We can see that Employee’s </a:t>
            </a:r>
            <a:r>
              <a:rPr lang="en-US" i="1" dirty="0" err="1"/>
              <a:t>name,phone</a:t>
            </a:r>
            <a:r>
              <a:rPr lang="en-US" i="1" dirty="0"/>
              <a:t> and age can be identified by a unique </a:t>
            </a:r>
            <a:r>
              <a:rPr lang="en-US" dirty="0"/>
              <a:t>Employee Id and we are not using email because it’s not necessary that all employees(Delivery Person ) may have a email.</a:t>
            </a:r>
            <a:endParaRPr lang="en-IN" dirty="0"/>
          </a:p>
          <a:p>
            <a:pPr lvl="0"/>
            <a:r>
              <a:rPr lang="en-US" i="1" dirty="0"/>
              <a:t>Food(</a:t>
            </a:r>
            <a:r>
              <a:rPr lang="en-US" i="1" dirty="0" err="1"/>
              <a:t>Fid,OrderId,FoodId,Rid</a:t>
            </a:r>
            <a:r>
              <a:rPr lang="en-US" i="1" dirty="0"/>
              <a:t>)</a:t>
            </a:r>
            <a:endParaRPr lang="en-IN" dirty="0"/>
          </a:p>
          <a:p>
            <a:pPr marL="68580" indent="0">
              <a:buNone/>
            </a:pPr>
            <a:r>
              <a:rPr lang="en-US" dirty="0"/>
              <a:t>The whole combination of </a:t>
            </a:r>
            <a:r>
              <a:rPr lang="en-US" dirty="0" err="1"/>
              <a:t>Fid,OrderId,FoodId,Rid</a:t>
            </a:r>
            <a:r>
              <a:rPr lang="en-US" dirty="0"/>
              <a:t> is a candidate and a primary key in this case because we know that Food is a weak entity set of Order(because without a ordered place there can’t be a food item belonging to any order) and Food also belongs to a particular hotel menu </a:t>
            </a:r>
            <a:r>
              <a:rPr lang="en-US" dirty="0" err="1"/>
              <a:t>i.e</a:t>
            </a:r>
            <a:r>
              <a:rPr lang="en-US" dirty="0"/>
              <a:t> you can’t order from different hotels at a time(constraint of my </a:t>
            </a:r>
            <a:r>
              <a:rPr lang="en-US" dirty="0" err="1"/>
              <a:t>prblm</a:t>
            </a:r>
            <a:r>
              <a:rPr lang="en-US" dirty="0"/>
              <a:t>). </a:t>
            </a:r>
            <a:endParaRPr lang="en-IN" dirty="0"/>
          </a:p>
        </p:txBody>
      </p:sp>
    </p:spTree>
    <p:extLst>
      <p:ext uri="{BB962C8B-B14F-4D97-AF65-F5344CB8AC3E}">
        <p14:creationId xmlns:p14="http://schemas.microsoft.com/office/powerpoint/2010/main" val="157324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duct overview presentation">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spDef>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siness product overview presentation.potx" id="{B28DC015-93EB-44B4-96D3-A8389FA731F7}" vid="{002F0659-0D88-4125-B907-A96737D600EC}"/>
    </a:ext>
  </a:extLst>
</a:theme>
</file>

<file path=ppt/theme/theme2.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product overview presentation</Template>
  <TotalTime>1996</TotalTime>
  <Words>1595</Words>
  <Application>Microsoft Office PowerPoint</Application>
  <PresentationFormat>Widescreen</PresentationFormat>
  <Paragraphs>97</Paragraphs>
  <Slides>24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Algerian</vt:lpstr>
      <vt:lpstr>Arial</vt:lpstr>
      <vt:lpstr>Century Gothic</vt:lpstr>
      <vt:lpstr>Wingdings 2</vt:lpstr>
      <vt:lpstr>Product overview presentation</vt:lpstr>
      <vt:lpstr>DATABASE MANAGEMENT SYSTEMS</vt:lpstr>
      <vt:lpstr>Overview</vt:lpstr>
      <vt:lpstr>Problem Statement</vt:lpstr>
      <vt:lpstr>Problem Statement</vt:lpstr>
      <vt:lpstr>DATABASE SCHEMA</vt:lpstr>
      <vt:lpstr>DATABASE SCHEMA</vt:lpstr>
      <vt:lpstr>Functional Dependency</vt:lpstr>
      <vt:lpstr>Candidate Keys</vt:lpstr>
      <vt:lpstr>Candidate Keys</vt:lpstr>
      <vt:lpstr>Normalizations</vt:lpstr>
      <vt:lpstr>How To Approach-1st Approach</vt:lpstr>
      <vt:lpstr>PowerPoint Presentation</vt:lpstr>
      <vt:lpstr>Test For lossless Join</vt:lpstr>
      <vt:lpstr>FD:cid-&gt;{Cname,CEmail,Cphone,Caddress} (Example)</vt:lpstr>
      <vt:lpstr>FD:cid-&gt;{Cname,CEmail,Cphone,Caddress} (Example)</vt:lpstr>
      <vt:lpstr>Restaurant(Rid,Rname,Rphone,Rlocality,foodidFoodnameFoodpriceFoodtype) </vt:lpstr>
      <vt:lpstr>      TESTING FOR LOSSLESS JOIN </vt:lpstr>
      <vt:lpstr>PowerPoint Presentation</vt:lpstr>
      <vt:lpstr>DDL:</vt:lpstr>
      <vt:lpstr>Creating Tables with check constraint</vt:lpstr>
      <vt:lpstr>Creating referential integrity constraint</vt:lpstr>
      <vt:lpstr>Creating A trigger</vt:lpstr>
      <vt:lpstr>Complex SQL Retrieval Queries </vt:lpstr>
      <vt:lpstr>TIME FOR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dc:title>
  <dc:creator>Abhijit</dc:creator>
  <cp:lastModifiedBy>Abhijit</cp:lastModifiedBy>
  <cp:revision>44</cp:revision>
  <dcterms:created xsi:type="dcterms:W3CDTF">2020-05-11T08:37:03Z</dcterms:created>
  <dcterms:modified xsi:type="dcterms:W3CDTF">2020-05-25T18:14:49Z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