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75" r:id="rId8"/>
    <p:sldId id="262" r:id="rId9"/>
    <p:sldId id="263" r:id="rId10"/>
    <p:sldId id="264" r:id="rId11"/>
    <p:sldId id="272" r:id="rId12"/>
    <p:sldId id="265" r:id="rId13"/>
    <p:sldId id="266" r:id="rId14"/>
    <p:sldId id="269" r:id="rId15"/>
    <p:sldId id="270" r:id="rId16"/>
    <p:sldId id="271" r:id="rId17"/>
    <p:sldId id="273" r:id="rId18"/>
    <p:sldId id="27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p:scale>
          <a:sx n="75" d="100"/>
          <a:sy n="75" d="100"/>
        </p:scale>
        <p:origin x="5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39AE0B-7182-4920-A9BC-7629F6C5691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417925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9AE0B-7182-4920-A9BC-7629F6C5691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228262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9AE0B-7182-4920-A9BC-7629F6C5691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406123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39AE0B-7182-4920-A9BC-7629F6C5691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97605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39AE0B-7182-4920-A9BC-7629F6C56915}"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353614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39AE0B-7182-4920-A9BC-7629F6C5691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265283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39AE0B-7182-4920-A9BC-7629F6C56915}" type="datetimeFigureOut">
              <a:rPr lang="en-US" smtClean="0"/>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2932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39AE0B-7182-4920-A9BC-7629F6C56915}" type="datetimeFigureOut">
              <a:rPr lang="en-US" smtClean="0"/>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373879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9AE0B-7182-4920-A9BC-7629F6C56915}" type="datetimeFigureOut">
              <a:rPr lang="en-US" smtClean="0"/>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103377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39AE0B-7182-4920-A9BC-7629F6C5691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428247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39AE0B-7182-4920-A9BC-7629F6C56915}" type="datetimeFigureOut">
              <a:rPr lang="en-US" smtClean="0"/>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DF6BD-DA5E-498A-ACBE-66DFF18BA17C}" type="slidenum">
              <a:rPr lang="en-US" smtClean="0"/>
              <a:t>‹#›</a:t>
            </a:fld>
            <a:endParaRPr lang="en-US"/>
          </a:p>
        </p:txBody>
      </p:sp>
    </p:spTree>
    <p:extLst>
      <p:ext uri="{BB962C8B-B14F-4D97-AF65-F5344CB8AC3E}">
        <p14:creationId xmlns:p14="http://schemas.microsoft.com/office/powerpoint/2010/main" val="236659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E8F1F9"/>
            </a:gs>
            <a:gs pos="27452">
              <a:srgbClr val="DFEBF6"/>
            </a:gs>
            <a:gs pos="49553">
              <a:srgbClr val="CBDFF1"/>
            </a:gs>
            <a:gs pos="59274">
              <a:srgbClr val="C2DAE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9AE0B-7182-4920-A9BC-7629F6C56915}" type="datetimeFigureOut">
              <a:rPr lang="en-US" smtClean="0"/>
              <a:t>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DF6BD-DA5E-498A-ACBE-66DFF18BA17C}" type="slidenum">
              <a:rPr lang="en-US" smtClean="0"/>
              <a:t>‹#›</a:t>
            </a:fld>
            <a:endParaRPr lang="en-US"/>
          </a:p>
        </p:txBody>
      </p:sp>
    </p:spTree>
    <p:extLst>
      <p:ext uri="{BB962C8B-B14F-4D97-AF65-F5344CB8AC3E}">
        <p14:creationId xmlns:p14="http://schemas.microsoft.com/office/powerpoint/2010/main" val="173364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                </a:t>
            </a:r>
            <a:r>
              <a:rPr lang="en-US" sz="4000" b="1" dirty="0" err="1" smtClean="0">
                <a:latin typeface="+mn-lt"/>
              </a:rPr>
              <a:t>Websphere</a:t>
            </a:r>
            <a:r>
              <a:rPr lang="en-US" sz="4000" b="1" dirty="0" smtClean="0">
                <a:latin typeface="+mn-lt"/>
              </a:rPr>
              <a:t> Application Server</a:t>
            </a:r>
            <a:endParaRPr lang="en-US" sz="4000" b="1" dirty="0">
              <a:latin typeface="+mn-lt"/>
            </a:endParaRPr>
          </a:p>
        </p:txBody>
      </p:sp>
      <p:sp>
        <p:nvSpPr>
          <p:cNvPr id="3" name="Subtitle 2"/>
          <p:cNvSpPr>
            <a:spLocks noGrp="1"/>
          </p:cNvSpPr>
          <p:nvPr>
            <p:ph idx="1"/>
          </p:nvPr>
        </p:nvSpPr>
        <p:spPr/>
        <p:txBody>
          <a:bodyPr/>
          <a:lstStyle/>
          <a:p>
            <a:pPr marL="0" indent="0">
              <a:buNone/>
            </a:pPr>
            <a:r>
              <a:rPr lang="en-US" b="1" dirty="0" smtClean="0"/>
              <a:t>Introduction:</a:t>
            </a:r>
          </a:p>
          <a:p>
            <a:pPr lvl="0"/>
            <a:r>
              <a:rPr lang="en-US" dirty="0"/>
              <a:t>WebSphere application server is a software framework which hosts the java based web applications.</a:t>
            </a:r>
          </a:p>
          <a:p>
            <a:pPr lvl="0"/>
            <a:r>
              <a:rPr lang="en-US" dirty="0"/>
              <a:t>It is a run time environment for j2ee applications.</a:t>
            </a:r>
          </a:p>
          <a:p>
            <a:pPr lvl="0"/>
            <a:r>
              <a:rPr lang="en-US" dirty="0"/>
              <a:t>Various platforms are supported by was such as </a:t>
            </a:r>
            <a:r>
              <a:rPr lang="en-US" dirty="0" err="1"/>
              <a:t>linux</a:t>
            </a:r>
            <a:r>
              <a:rPr lang="en-US" dirty="0"/>
              <a:t>, windows, </a:t>
            </a:r>
            <a:r>
              <a:rPr lang="en-US" dirty="0" err="1"/>
              <a:t>Aix,ios,IBM</a:t>
            </a:r>
            <a:r>
              <a:rPr lang="en-US" dirty="0"/>
              <a:t> etc.</a:t>
            </a:r>
          </a:p>
          <a:p>
            <a:pPr lvl="0"/>
            <a:r>
              <a:rPr lang="en-US" dirty="0"/>
              <a:t>It works with various web services like apache http server, Microsoft Internet Information Services.</a:t>
            </a:r>
          </a:p>
          <a:p>
            <a:pPr marL="0" indent="0">
              <a:buNone/>
            </a:pPr>
            <a:endParaRPr lang="en-US" b="1" dirty="0" smtClean="0"/>
          </a:p>
          <a:p>
            <a:endParaRPr lang="en-US" dirty="0"/>
          </a:p>
        </p:txBody>
      </p:sp>
    </p:spTree>
    <p:extLst>
      <p:ext uri="{BB962C8B-B14F-4D97-AF65-F5344CB8AC3E}">
        <p14:creationId xmlns:p14="http://schemas.microsoft.com/office/powerpoint/2010/main" val="74387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lgn="ctr">
              <a:buNone/>
            </a:pPr>
            <a:r>
              <a:rPr lang="en-US" b="1" dirty="0"/>
              <a:t>Application </a:t>
            </a:r>
            <a:r>
              <a:rPr lang="en-US" b="1" dirty="0" smtClean="0"/>
              <a:t>deployment</a:t>
            </a:r>
            <a:endParaRPr lang="en-US" dirty="0"/>
          </a:p>
          <a:p>
            <a:pPr marL="0" indent="0">
              <a:buNone/>
            </a:pPr>
            <a:r>
              <a:rPr lang="en-US" dirty="0"/>
              <a:t>The application deployment can be done in two ways:</a:t>
            </a:r>
          </a:p>
          <a:p>
            <a:pPr marL="0" indent="0">
              <a:buNone/>
            </a:pPr>
            <a:r>
              <a:rPr lang="en-US" b="1" dirty="0"/>
              <a:t>Administrative console wizard</a:t>
            </a:r>
            <a:r>
              <a:rPr lang="en-US" dirty="0"/>
              <a:t>:</a:t>
            </a:r>
          </a:p>
          <a:p>
            <a:r>
              <a:rPr lang="en-US" dirty="0"/>
              <a:t>This is a GUI mode in which we can be deploy the banking applications on application server which supports WAR, EAR, JAR and SAR modules. Which is suitable for production environment</a:t>
            </a:r>
          </a:p>
          <a:p>
            <a:pPr lvl="0"/>
            <a:r>
              <a:rPr lang="en-US" dirty="0"/>
              <a:t>In administrative console page navigate to applications-&gt;WebSphere enterprise applications -&gt;install</a:t>
            </a:r>
          </a:p>
          <a:p>
            <a:pPr lvl="0"/>
            <a:r>
              <a:rPr lang="en-US" dirty="0"/>
              <a:t>Choose the file to be deployed -&gt;. ear file </a:t>
            </a:r>
          </a:p>
          <a:p>
            <a:pPr lvl="0"/>
            <a:r>
              <a:rPr lang="en-US" dirty="0"/>
              <a:t>Select the type of deployment based on the requirement.</a:t>
            </a:r>
          </a:p>
          <a:p>
            <a:pPr lvl="0"/>
            <a:r>
              <a:rPr lang="en-US" dirty="0"/>
              <a:t>We need to the select the servers which we want to deploy the application </a:t>
            </a:r>
          </a:p>
          <a:p>
            <a:pPr lvl="0"/>
            <a:r>
              <a:rPr lang="en-US" dirty="0"/>
              <a:t>Once installed successfully we can start the application</a:t>
            </a:r>
          </a:p>
          <a:p>
            <a:pPr lvl="0"/>
            <a:r>
              <a:rPr lang="en-US" dirty="0"/>
              <a:t>We can get the port of the server by navigating to application servers-&gt;</a:t>
            </a:r>
            <a:r>
              <a:rPr lang="en-US" dirty="0" err="1"/>
              <a:t>demoserver</a:t>
            </a:r>
            <a:r>
              <a:rPr lang="en-US" dirty="0"/>
              <a:t>-&gt;ports</a:t>
            </a:r>
          </a:p>
          <a:p>
            <a:pPr lvl="0"/>
            <a:r>
              <a:rPr lang="en-US" dirty="0"/>
              <a:t>Now we would be able to access the application through the browser as https://localhost:portnumber/appname</a:t>
            </a:r>
          </a:p>
          <a:p>
            <a:pPr marL="0" indent="0">
              <a:buNone/>
            </a:pPr>
            <a:endParaRPr lang="en-US" dirty="0"/>
          </a:p>
        </p:txBody>
      </p:sp>
    </p:spTree>
    <p:extLst>
      <p:ext uri="{BB962C8B-B14F-4D97-AF65-F5344CB8AC3E}">
        <p14:creationId xmlns:p14="http://schemas.microsoft.com/office/powerpoint/2010/main" val="2672427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6798"/>
            <a:ext cx="11353800" cy="5664404"/>
          </a:xfrm>
        </p:spPr>
      </p:pic>
    </p:spTree>
    <p:extLst>
      <p:ext uri="{BB962C8B-B14F-4D97-AF65-F5344CB8AC3E}">
        <p14:creationId xmlns:p14="http://schemas.microsoft.com/office/powerpoint/2010/main" val="2814204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pPr marL="0" indent="0" algn="ctr">
              <a:buNone/>
            </a:pPr>
            <a:r>
              <a:rPr lang="en-US" b="1" dirty="0"/>
              <a:t>Importing SSL certificates into </a:t>
            </a:r>
            <a:r>
              <a:rPr lang="en-US" b="1" dirty="0" smtClean="0"/>
              <a:t>WAS</a:t>
            </a:r>
            <a:endParaRPr lang="en-US" dirty="0"/>
          </a:p>
          <a:p>
            <a:r>
              <a:rPr lang="en-US" dirty="0" err="1"/>
              <a:t>Keytool</a:t>
            </a:r>
            <a:r>
              <a:rPr lang="en-US" dirty="0"/>
              <a:t> is the utility to be run in order to import the certificates into WAS </a:t>
            </a:r>
          </a:p>
          <a:p>
            <a:r>
              <a:rPr lang="en-US" dirty="0"/>
              <a:t>We need to export the certificate to the file path where the application server resides</a:t>
            </a:r>
          </a:p>
          <a:p>
            <a:r>
              <a:rPr lang="en-US" dirty="0"/>
              <a:t>Below is the path:</a:t>
            </a:r>
          </a:p>
          <a:p>
            <a:pPr lvl="0"/>
            <a:r>
              <a:rPr lang="en-US" i="1" dirty="0" err="1"/>
              <a:t>path_to_WebSphere</a:t>
            </a:r>
            <a:r>
              <a:rPr lang="en-US" dirty="0"/>
              <a:t>/WebSphere/</a:t>
            </a:r>
            <a:r>
              <a:rPr lang="en-US" dirty="0" err="1"/>
              <a:t>AppServer</a:t>
            </a:r>
            <a:r>
              <a:rPr lang="en-US" dirty="0"/>
              <a:t>/java/</a:t>
            </a:r>
            <a:r>
              <a:rPr lang="en-US" dirty="0" err="1"/>
              <a:t>jre</a:t>
            </a:r>
            <a:r>
              <a:rPr lang="en-US" dirty="0"/>
              <a:t>/bin directory</a:t>
            </a:r>
          </a:p>
          <a:p>
            <a:r>
              <a:rPr lang="en-US" dirty="0"/>
              <a:t>import the certificate into the </a:t>
            </a:r>
            <a:r>
              <a:rPr lang="en-US" dirty="0" err="1"/>
              <a:t>keystore</a:t>
            </a:r>
            <a:r>
              <a:rPr lang="en-US" dirty="0"/>
              <a:t> as below:</a:t>
            </a:r>
          </a:p>
          <a:p>
            <a:pPr lvl="0"/>
            <a:r>
              <a:rPr lang="en-US" dirty="0" err="1"/>
              <a:t>keytool</a:t>
            </a:r>
            <a:r>
              <a:rPr lang="en-US" dirty="0"/>
              <a:t> -import -alias </a:t>
            </a:r>
            <a:r>
              <a:rPr lang="en-US" i="1" dirty="0" err="1"/>
              <a:t>KeyAlias</a:t>
            </a:r>
            <a:r>
              <a:rPr lang="en-US" dirty="0"/>
              <a:t> -file </a:t>
            </a:r>
            <a:r>
              <a:rPr lang="en-US" i="1" dirty="0" err="1"/>
              <a:t>path_to_certificate_file</a:t>
            </a:r>
            <a:r>
              <a:rPr lang="en-US" dirty="0"/>
              <a:t> -</a:t>
            </a:r>
            <a:r>
              <a:rPr lang="en-US" dirty="0" err="1"/>
              <a:t>keystore</a:t>
            </a:r>
            <a:r>
              <a:rPr lang="en-US" dirty="0"/>
              <a:t> </a:t>
            </a:r>
            <a:r>
              <a:rPr lang="en-US" dirty="0" err="1"/>
              <a:t>cacerts</a:t>
            </a:r>
            <a:r>
              <a:rPr lang="en-US" dirty="0"/>
              <a:t> -</a:t>
            </a:r>
            <a:r>
              <a:rPr lang="en-US" dirty="0" err="1"/>
              <a:t>storepass</a:t>
            </a:r>
            <a:r>
              <a:rPr lang="en-US" dirty="0"/>
              <a:t> </a:t>
            </a:r>
            <a:r>
              <a:rPr lang="en-US" dirty="0" err="1"/>
              <a:t>changeit</a:t>
            </a:r>
            <a:endParaRPr lang="en-US" dirty="0"/>
          </a:p>
          <a:p>
            <a:r>
              <a:rPr lang="en-US" dirty="0"/>
              <a:t>for windows environment below is the command:</a:t>
            </a:r>
          </a:p>
          <a:p>
            <a:pPr lvl="0" fontAlgn="t"/>
            <a:r>
              <a:rPr lang="en-US" dirty="0"/>
              <a:t>Windows: </a:t>
            </a:r>
            <a:r>
              <a:rPr lang="en-US" dirty="0" err="1"/>
              <a:t>path_of_keytool</a:t>
            </a:r>
            <a:r>
              <a:rPr lang="en-US" dirty="0"/>
              <a:t> -import -alias </a:t>
            </a:r>
            <a:r>
              <a:rPr lang="en-US" dirty="0" err="1"/>
              <a:t>ExchangeCert</a:t>
            </a:r>
            <a:r>
              <a:rPr lang="en-US" dirty="0"/>
              <a:t> -file </a:t>
            </a:r>
            <a:r>
              <a:rPr lang="en-US" dirty="0" err="1"/>
              <a:t>path_of_cert</a:t>
            </a:r>
            <a:r>
              <a:rPr lang="en-US" dirty="0"/>
              <a:t> -</a:t>
            </a:r>
            <a:r>
              <a:rPr lang="en-US" dirty="0" err="1"/>
              <a:t>keystore</a:t>
            </a:r>
            <a:r>
              <a:rPr lang="en-US" dirty="0"/>
              <a:t> </a:t>
            </a:r>
            <a:r>
              <a:rPr lang="en-US" dirty="0" err="1"/>
              <a:t>cacerts</a:t>
            </a:r>
            <a:r>
              <a:rPr lang="en-US" dirty="0"/>
              <a:t> -</a:t>
            </a:r>
            <a:r>
              <a:rPr lang="en-US" dirty="0" err="1"/>
              <a:t>storepass</a:t>
            </a:r>
            <a:r>
              <a:rPr lang="en-US" dirty="0"/>
              <a:t> </a:t>
            </a:r>
            <a:r>
              <a:rPr lang="en-US" dirty="0" err="1"/>
              <a:t>changeit</a:t>
            </a:r>
            <a:endParaRPr lang="en-US" dirty="0"/>
          </a:p>
          <a:p>
            <a:pPr fontAlgn="t"/>
            <a:r>
              <a:rPr lang="en-US" dirty="0"/>
              <a:t>For Linux environment:</a:t>
            </a:r>
          </a:p>
          <a:p>
            <a:pPr lvl="0" fontAlgn="t"/>
            <a:r>
              <a:rPr lang="en-US" dirty="0"/>
              <a:t>Linux: </a:t>
            </a:r>
            <a:r>
              <a:rPr lang="en-US" dirty="0" err="1"/>
              <a:t>path_of_keytool</a:t>
            </a:r>
            <a:r>
              <a:rPr lang="en-US" dirty="0"/>
              <a:t> -import -alias </a:t>
            </a:r>
            <a:r>
              <a:rPr lang="en-US" dirty="0" err="1"/>
              <a:t>ExchangeCert</a:t>
            </a:r>
            <a:r>
              <a:rPr lang="en-US" dirty="0"/>
              <a:t> -file </a:t>
            </a:r>
            <a:r>
              <a:rPr lang="en-US" dirty="0" err="1"/>
              <a:t>path_of_cert</a:t>
            </a:r>
            <a:r>
              <a:rPr lang="en-US" dirty="0"/>
              <a:t> -</a:t>
            </a:r>
            <a:r>
              <a:rPr lang="en-US" dirty="0" err="1"/>
              <a:t>keystore</a:t>
            </a:r>
            <a:r>
              <a:rPr lang="en-US" dirty="0"/>
              <a:t> </a:t>
            </a:r>
            <a:r>
              <a:rPr lang="en-US" dirty="0" err="1"/>
              <a:t>cacerts</a:t>
            </a:r>
            <a:r>
              <a:rPr lang="en-US" dirty="0"/>
              <a:t> -</a:t>
            </a:r>
            <a:r>
              <a:rPr lang="en-US" dirty="0" err="1"/>
              <a:t>storepass</a:t>
            </a:r>
            <a:r>
              <a:rPr lang="en-US" dirty="0"/>
              <a:t> </a:t>
            </a:r>
            <a:r>
              <a:rPr lang="en-US" dirty="0" err="1"/>
              <a:t>changeit</a:t>
            </a:r>
            <a:endParaRPr lang="en-US" dirty="0"/>
          </a:p>
          <a:p>
            <a:pPr fontAlgn="t"/>
            <a:r>
              <a:rPr lang="en-US" dirty="0"/>
              <a:t>The alias can be of any string which point to the configuration </a:t>
            </a:r>
          </a:p>
          <a:p>
            <a:pPr fontAlgn="t"/>
            <a:r>
              <a:rPr lang="en-US" dirty="0" err="1"/>
              <a:t>Keytool</a:t>
            </a:r>
            <a:r>
              <a:rPr lang="en-US" dirty="0"/>
              <a:t> path is the path where the </a:t>
            </a:r>
            <a:r>
              <a:rPr lang="en-US" dirty="0" err="1"/>
              <a:t>appserver</a:t>
            </a:r>
            <a:r>
              <a:rPr lang="en-US" dirty="0"/>
              <a:t> is resided in which folder</a:t>
            </a:r>
          </a:p>
          <a:p>
            <a:pPr fontAlgn="t"/>
            <a:r>
              <a:rPr lang="en-US" dirty="0" err="1"/>
              <a:t>Changeit</a:t>
            </a:r>
            <a:r>
              <a:rPr lang="en-US" dirty="0"/>
              <a:t> is the default password of </a:t>
            </a:r>
            <a:r>
              <a:rPr lang="en-US" dirty="0" err="1"/>
              <a:t>cacertificates</a:t>
            </a:r>
            <a:endParaRPr lang="en-US" dirty="0"/>
          </a:p>
          <a:p>
            <a:endParaRPr lang="en-US" dirty="0"/>
          </a:p>
        </p:txBody>
      </p:sp>
    </p:spTree>
    <p:extLst>
      <p:ext uri="{BB962C8B-B14F-4D97-AF65-F5344CB8AC3E}">
        <p14:creationId xmlns:p14="http://schemas.microsoft.com/office/powerpoint/2010/main" val="13094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gradFill>
            <a:gsLst>
              <a:gs pos="100000">
                <a:srgbClr val="E8F1F9"/>
              </a:gs>
              <a:gs pos="27452">
                <a:srgbClr val="DFEBF6"/>
              </a:gs>
              <a:gs pos="49553">
                <a:srgbClr val="CBDFF1"/>
              </a:gs>
              <a:gs pos="59274">
                <a:srgbClr val="C2DAE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25000" lnSpcReduction="20000"/>
          </a:bodyPr>
          <a:lstStyle/>
          <a:p>
            <a:pPr marL="0" indent="0" algn="ctr">
              <a:buNone/>
            </a:pPr>
            <a:r>
              <a:rPr lang="en-US" sz="11200" b="1" dirty="0"/>
              <a:t>Logging in </a:t>
            </a:r>
            <a:r>
              <a:rPr lang="en-US" sz="11200" b="1" dirty="0" err="1" smtClean="0"/>
              <a:t>websphere</a:t>
            </a:r>
            <a:endParaRPr lang="en-US" sz="11200" dirty="0"/>
          </a:p>
          <a:p>
            <a:r>
              <a:rPr lang="en-US" sz="6400" dirty="0" err="1"/>
              <a:t>Websphere</a:t>
            </a:r>
            <a:r>
              <a:rPr lang="en-US" sz="6400" dirty="0"/>
              <a:t> application server provides many logging options and the significant incidents are recorded in log files.</a:t>
            </a:r>
          </a:p>
          <a:p>
            <a:r>
              <a:rPr lang="en-US" sz="6400" dirty="0"/>
              <a:t>Below are the levels of logging:</a:t>
            </a:r>
          </a:p>
          <a:p>
            <a:r>
              <a:rPr lang="en-US" sz="6400" b="1" dirty="0"/>
              <a:t>Basic Logging</a:t>
            </a:r>
            <a:r>
              <a:rPr lang="en-US" sz="6400" dirty="0"/>
              <a:t>:</a:t>
            </a:r>
          </a:p>
          <a:p>
            <a:r>
              <a:rPr lang="en-US" sz="6400" dirty="0"/>
              <a:t>The basic logging deals with </a:t>
            </a:r>
          </a:p>
          <a:p>
            <a:pPr lvl="0"/>
            <a:r>
              <a:rPr lang="en-US" sz="6400" dirty="0"/>
              <a:t>java virtual machine logs </a:t>
            </a:r>
            <a:r>
              <a:rPr lang="en-US" sz="6400" dirty="0" smtClean="0"/>
              <a:t>–systemout.log,systemerr.log</a:t>
            </a:r>
            <a:endParaRPr lang="en-US" sz="6400" dirty="0"/>
          </a:p>
          <a:p>
            <a:pPr lvl="0"/>
            <a:r>
              <a:rPr lang="en-US" sz="6400" dirty="0"/>
              <a:t>Diagnostic </a:t>
            </a:r>
            <a:r>
              <a:rPr lang="en-US" sz="6400" dirty="0" smtClean="0"/>
              <a:t>trace-trace.log</a:t>
            </a:r>
            <a:endParaRPr lang="en-US" sz="6400" dirty="0"/>
          </a:p>
          <a:p>
            <a:pPr lvl="0"/>
            <a:r>
              <a:rPr lang="en-US" sz="6400" dirty="0"/>
              <a:t>Service log files</a:t>
            </a:r>
          </a:p>
          <a:p>
            <a:r>
              <a:rPr lang="en-US" sz="6400" dirty="0"/>
              <a:t>The commonly named log files are SystemOut.log, SystemErr.log, trace.log, and activity.log.</a:t>
            </a:r>
          </a:p>
          <a:p>
            <a:r>
              <a:rPr lang="en-US" sz="6400" dirty="0"/>
              <a:t> </a:t>
            </a:r>
          </a:p>
          <a:p>
            <a:r>
              <a:rPr lang="en-US" sz="6400" b="1" dirty="0"/>
              <a:t>Advanced logging:</a:t>
            </a:r>
            <a:endParaRPr lang="en-US" sz="6400" dirty="0"/>
          </a:p>
          <a:p>
            <a:r>
              <a:rPr lang="en-US" sz="6400" dirty="0"/>
              <a:t>This deals with high performance extensible logging(HPEL) which is the feature introduced in WebSphere application server 8.5</a:t>
            </a:r>
          </a:p>
          <a:p>
            <a:r>
              <a:rPr lang="en-US" sz="6400" dirty="0"/>
              <a:t>This provides three repositories:</a:t>
            </a:r>
          </a:p>
          <a:p>
            <a:r>
              <a:rPr lang="en-US" sz="6400" b="1" dirty="0"/>
              <a:t>Log Data repository</a:t>
            </a:r>
            <a:r>
              <a:rPr lang="en-US" sz="6400" dirty="0"/>
              <a:t>:</a:t>
            </a:r>
          </a:p>
          <a:p>
            <a:pPr lvl="0"/>
            <a:r>
              <a:rPr lang="en-US" sz="6400" dirty="0"/>
              <a:t>This repository specifies the data related to the log files as SystemOut.log, SystemErr.log, or java. util. logging at higher level.</a:t>
            </a:r>
          </a:p>
          <a:p>
            <a:r>
              <a:rPr lang="en-US" sz="6400" b="1" dirty="0"/>
              <a:t>Trace Data Repository</a:t>
            </a:r>
            <a:r>
              <a:rPr lang="en-US" sz="6400" dirty="0"/>
              <a:t>:</a:t>
            </a:r>
          </a:p>
          <a:p>
            <a:pPr lvl="0"/>
            <a:r>
              <a:rPr lang="en-US" sz="6400" dirty="0"/>
              <a:t>This repository specifies the data related to the log files as java. util. logging at low level.</a:t>
            </a:r>
          </a:p>
          <a:p>
            <a:r>
              <a:rPr lang="en-US" sz="6400" dirty="0"/>
              <a:t> </a:t>
            </a:r>
          </a:p>
          <a:p>
            <a:r>
              <a:rPr lang="en-US" sz="6400" b="1" dirty="0"/>
              <a:t>Text log:</a:t>
            </a:r>
            <a:endParaRPr lang="en-US" sz="6400" dirty="0"/>
          </a:p>
          <a:p>
            <a:r>
              <a:rPr lang="en-US" sz="6400" dirty="0"/>
              <a:t>This is the plain text with logs and traces provided</a:t>
            </a:r>
          </a:p>
          <a:p>
            <a:r>
              <a:rPr lang="en-US" sz="6400" dirty="0"/>
              <a:t> </a:t>
            </a:r>
          </a:p>
          <a:p>
            <a:pPr lvl="0"/>
            <a:r>
              <a:rPr lang="en-US" sz="6400" dirty="0"/>
              <a:t>The HPEL formats the text data into binary format </a:t>
            </a:r>
          </a:p>
          <a:p>
            <a:pPr lvl="0"/>
            <a:r>
              <a:rPr lang="en-US" sz="6400" dirty="0"/>
              <a:t>No need to clear the logs each time when the server is restarted</a:t>
            </a:r>
          </a:p>
          <a:p>
            <a:endParaRPr lang="en-US" dirty="0"/>
          </a:p>
        </p:txBody>
      </p:sp>
    </p:spTree>
    <p:extLst>
      <p:ext uri="{BB962C8B-B14F-4D97-AF65-F5344CB8AC3E}">
        <p14:creationId xmlns:p14="http://schemas.microsoft.com/office/powerpoint/2010/main" val="352883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85000" lnSpcReduction="20000"/>
          </a:bodyPr>
          <a:lstStyle/>
          <a:p>
            <a:pPr marL="0" indent="0">
              <a:buNone/>
            </a:pPr>
            <a:r>
              <a:rPr lang="en-US" b="1" dirty="0"/>
              <a:t>Exporting and importing a configuration archive</a:t>
            </a:r>
            <a:r>
              <a:rPr lang="en-US" b="1" dirty="0" smtClean="0"/>
              <a:t>:</a:t>
            </a:r>
          </a:p>
          <a:p>
            <a:r>
              <a:rPr lang="en-US" dirty="0"/>
              <a:t>We can use the </a:t>
            </a:r>
            <a:r>
              <a:rPr lang="en-US" dirty="0" err="1"/>
              <a:t>ConfigArchiveOperations</a:t>
            </a:r>
            <a:r>
              <a:rPr lang="en-US" dirty="0"/>
              <a:t> command group to export and import server</a:t>
            </a:r>
          </a:p>
          <a:p>
            <a:r>
              <a:rPr lang="en-US" dirty="0"/>
              <a:t>configurations or entire cell configurations as a compressed archive (CAR) file. You can use</a:t>
            </a:r>
          </a:p>
          <a:p>
            <a:r>
              <a:rPr lang="en-US" dirty="0"/>
              <a:t>this capability to replicate server or profile configuration.</a:t>
            </a:r>
          </a:p>
          <a:p>
            <a:r>
              <a:rPr lang="en-US" dirty="0"/>
              <a:t>The general procedure to use an archived file is:</a:t>
            </a:r>
          </a:p>
          <a:p>
            <a:pPr lvl="0"/>
            <a:r>
              <a:rPr lang="en-US" dirty="0"/>
              <a:t>Export a WebSphere Application Server configuration into a compressed archived file</a:t>
            </a:r>
          </a:p>
          <a:p>
            <a:r>
              <a:rPr lang="en-US" dirty="0"/>
              <a:t>containing the server configuration.</a:t>
            </a:r>
          </a:p>
          <a:p>
            <a:pPr lvl="0"/>
            <a:r>
              <a:rPr lang="en-US" dirty="0"/>
              <a:t>Optionally, extract the files for browsing or updating for use on other systems, for example,</a:t>
            </a:r>
          </a:p>
          <a:p>
            <a:r>
              <a:rPr lang="en-US" dirty="0"/>
              <a:t>For updating resource references.</a:t>
            </a:r>
          </a:p>
          <a:p>
            <a:pPr lvl="0"/>
            <a:r>
              <a:rPr lang="en-US" dirty="0"/>
              <a:t>Upload the archive file to the target system.</a:t>
            </a:r>
          </a:p>
          <a:p>
            <a:pPr lvl="0"/>
            <a:r>
              <a:rPr lang="en-US" dirty="0"/>
              <a:t>Import the archive file. The import process requires that you identify the object in the</a:t>
            </a:r>
          </a:p>
          <a:p>
            <a:r>
              <a:rPr lang="en-US" dirty="0"/>
              <a:t>configuration you want to import and the target object in the existing configuration. The</a:t>
            </a:r>
          </a:p>
          <a:p>
            <a:r>
              <a:rPr lang="en-US" dirty="0"/>
              <a:t>target can be the same object type as the archive or its parent. Consider the following information as below:</a:t>
            </a:r>
          </a:p>
          <a:p>
            <a:pPr lvl="0"/>
            <a:r>
              <a:rPr lang="en-US" dirty="0"/>
              <a:t>If we want to import the application server configuration to another application server then the configurations would be merged.</a:t>
            </a:r>
          </a:p>
          <a:p>
            <a:pPr lvl="0"/>
            <a:r>
              <a:rPr lang="en-US" dirty="0"/>
              <a:t>If we want to import a server archive to a node, then the server is added to the node.</a:t>
            </a:r>
          </a:p>
          <a:p>
            <a:pPr marL="0" indent="0">
              <a:buNone/>
            </a:pPr>
            <a:endParaRPr lang="en-US" dirty="0"/>
          </a:p>
          <a:p>
            <a:endParaRPr lang="en-US" dirty="0"/>
          </a:p>
        </p:txBody>
      </p:sp>
    </p:spTree>
    <p:extLst>
      <p:ext uri="{BB962C8B-B14F-4D97-AF65-F5344CB8AC3E}">
        <p14:creationId xmlns:p14="http://schemas.microsoft.com/office/powerpoint/2010/main" val="2798408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85000" lnSpcReduction="20000"/>
          </a:bodyPr>
          <a:lstStyle/>
          <a:p>
            <a:pPr marL="0" indent="0" algn="ctr">
              <a:buNone/>
            </a:pPr>
            <a:r>
              <a:rPr lang="en-US" b="1" dirty="0"/>
              <a:t>Profile Archive</a:t>
            </a:r>
            <a:r>
              <a:rPr lang="en-US" dirty="0"/>
              <a:t>:</a:t>
            </a:r>
          </a:p>
          <a:p>
            <a:r>
              <a:rPr lang="en-US" b="1" dirty="0" err="1"/>
              <a:t>exportWasprofile</a:t>
            </a:r>
            <a:r>
              <a:rPr lang="en-US" b="1" dirty="0"/>
              <a:t> </a:t>
            </a:r>
            <a:r>
              <a:rPr lang="en-US" dirty="0"/>
              <a:t>command to export the entire cell configuration to a configuration archive. This archive file can be used to restore the configuration or clone the original profile on another machine or system.</a:t>
            </a:r>
          </a:p>
          <a:p>
            <a:r>
              <a:rPr lang="en-US" dirty="0"/>
              <a:t> </a:t>
            </a:r>
          </a:p>
          <a:p>
            <a:r>
              <a:rPr lang="en-US" b="1" dirty="0"/>
              <a:t>Note</a:t>
            </a:r>
            <a:r>
              <a:rPr lang="en-US" dirty="0"/>
              <a:t>: Only a base server configuration with a single node is supported by the</a:t>
            </a:r>
          </a:p>
          <a:p>
            <a:r>
              <a:rPr lang="en-US" b="1" dirty="0" err="1"/>
              <a:t>exportWasprofile</a:t>
            </a:r>
            <a:r>
              <a:rPr lang="en-US" b="1" dirty="0"/>
              <a:t> </a:t>
            </a:r>
            <a:r>
              <a:rPr lang="en-US" dirty="0"/>
              <a:t>command.</a:t>
            </a:r>
          </a:p>
          <a:p>
            <a:r>
              <a:rPr lang="en-US" b="1" dirty="0"/>
              <a:t> </a:t>
            </a:r>
            <a:endParaRPr lang="en-US" dirty="0"/>
          </a:p>
          <a:p>
            <a:pPr lvl="0"/>
            <a:r>
              <a:rPr lang="en-US" b="1" dirty="0" err="1"/>
              <a:t>exportWasprofile</a:t>
            </a:r>
            <a:r>
              <a:rPr lang="en-US" b="1" dirty="0"/>
              <a:t> </a:t>
            </a:r>
            <a:r>
              <a:rPr lang="en-US" dirty="0"/>
              <a:t>command in the </a:t>
            </a:r>
            <a:r>
              <a:rPr lang="en-US" dirty="0" err="1"/>
              <a:t>AdminTask</a:t>
            </a:r>
            <a:r>
              <a:rPr lang="en-US" dirty="0"/>
              <a:t> object can be used to export profile</a:t>
            </a:r>
          </a:p>
          <a:p>
            <a:r>
              <a:rPr lang="en-US" dirty="0"/>
              <a:t>configuration. The command needs to be executed through </a:t>
            </a:r>
            <a:r>
              <a:rPr lang="en-US" b="1" dirty="0" err="1"/>
              <a:t>wsadmin</a:t>
            </a:r>
            <a:r>
              <a:rPr lang="en-US" b="1" dirty="0"/>
              <a:t> </a:t>
            </a:r>
            <a:r>
              <a:rPr lang="en-US" dirty="0"/>
              <a:t>from the </a:t>
            </a:r>
            <a:r>
              <a:rPr lang="en-US" i="1" dirty="0" err="1"/>
              <a:t>profile_root</a:t>
            </a:r>
            <a:r>
              <a:rPr lang="en-US" dirty="0"/>
              <a:t>/bin directory</a:t>
            </a:r>
          </a:p>
          <a:p>
            <a:r>
              <a:rPr lang="en-US" dirty="0"/>
              <a:t>creates an archive of a profile.</a:t>
            </a:r>
          </a:p>
          <a:p>
            <a:r>
              <a:rPr lang="en-US" dirty="0"/>
              <a:t>Below is the command which create an archive for the profile created.</a:t>
            </a:r>
          </a:p>
          <a:p>
            <a:r>
              <a:rPr lang="en-US" dirty="0"/>
              <a:t>Need to navigate to application server profile directory and then run the command ./wsadmin.sh</a:t>
            </a:r>
          </a:p>
          <a:p>
            <a:r>
              <a:rPr lang="en-US" dirty="0"/>
              <a:t>                       </a:t>
            </a:r>
            <a:r>
              <a:rPr lang="en-US" dirty="0" err="1"/>
              <a:t>wsadmin</a:t>
            </a:r>
            <a:r>
              <a:rPr lang="en-US" dirty="0"/>
              <a:t>&gt;$</a:t>
            </a:r>
            <a:r>
              <a:rPr lang="en-US" dirty="0" err="1"/>
              <a:t>AdminTask</a:t>
            </a:r>
            <a:r>
              <a:rPr lang="en-US" dirty="0"/>
              <a:t> </a:t>
            </a:r>
            <a:r>
              <a:rPr lang="en-US" dirty="0" err="1"/>
              <a:t>exportWasprofile</a:t>
            </a:r>
            <a:r>
              <a:rPr lang="en-US" dirty="0"/>
              <a:t> {-archive /</a:t>
            </a:r>
            <a:r>
              <a:rPr lang="en-US" dirty="0" err="1"/>
              <a:t>tmp</a:t>
            </a:r>
            <a:r>
              <a:rPr lang="en-US" dirty="0"/>
              <a:t>/was85_archive/Node01_archive_0622.car}    </a:t>
            </a:r>
          </a:p>
          <a:p>
            <a:r>
              <a:rPr lang="en-US" dirty="0"/>
              <a:t>here the node01 is the profile being archived.  The above command </a:t>
            </a:r>
            <a:r>
              <a:rPr lang="en-US" dirty="0" err="1"/>
              <a:t>wsadmin</a:t>
            </a:r>
            <a:r>
              <a:rPr lang="en-US" dirty="0"/>
              <a:t> is used by </a:t>
            </a:r>
            <a:r>
              <a:rPr lang="en-US" dirty="0" err="1"/>
              <a:t>jacl</a:t>
            </a:r>
            <a:r>
              <a:rPr lang="en-US" dirty="0"/>
              <a:t> scripting      </a:t>
            </a:r>
          </a:p>
          <a:p>
            <a:endParaRPr lang="en-US" dirty="0"/>
          </a:p>
        </p:txBody>
      </p:sp>
    </p:spTree>
    <p:extLst>
      <p:ext uri="{BB962C8B-B14F-4D97-AF65-F5344CB8AC3E}">
        <p14:creationId xmlns:p14="http://schemas.microsoft.com/office/powerpoint/2010/main" val="2549200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77500" lnSpcReduction="20000"/>
          </a:bodyPr>
          <a:lstStyle/>
          <a:p>
            <a:pPr marL="0" indent="0" algn="ctr">
              <a:buNone/>
            </a:pPr>
            <a:r>
              <a:rPr lang="en-US" b="1" dirty="0"/>
              <a:t>Import Was </a:t>
            </a:r>
            <a:r>
              <a:rPr lang="en-US" b="1" dirty="0" smtClean="0"/>
              <a:t>profile</a:t>
            </a:r>
            <a:r>
              <a:rPr lang="en-US" dirty="0" smtClean="0"/>
              <a:t>       </a:t>
            </a:r>
            <a:endParaRPr lang="en-US" dirty="0"/>
          </a:p>
          <a:p>
            <a:r>
              <a:rPr lang="en-US" dirty="0"/>
              <a:t>The </a:t>
            </a:r>
            <a:r>
              <a:rPr lang="en-US" b="1" dirty="0" err="1"/>
              <a:t>importWasprofile</a:t>
            </a:r>
            <a:r>
              <a:rPr lang="en-US" b="1" dirty="0"/>
              <a:t> </a:t>
            </a:r>
            <a:r>
              <a:rPr lang="en-US" dirty="0"/>
              <a:t>command in the </a:t>
            </a:r>
            <a:r>
              <a:rPr lang="en-US" dirty="0" err="1"/>
              <a:t>AdminTask</a:t>
            </a:r>
            <a:r>
              <a:rPr lang="en-US" dirty="0"/>
              <a:t> object imports and overwrites the profile</a:t>
            </a:r>
          </a:p>
          <a:p>
            <a:r>
              <a:rPr lang="en-US" dirty="0"/>
              <a:t>with the archive file configuration is below:</a:t>
            </a:r>
          </a:p>
          <a:p>
            <a:r>
              <a:rPr lang="en-US" dirty="0"/>
              <a:t> </a:t>
            </a:r>
          </a:p>
          <a:p>
            <a:r>
              <a:rPr lang="en-US" dirty="0" err="1"/>
              <a:t>wsadmin</a:t>
            </a:r>
            <a:r>
              <a:rPr lang="en-US" dirty="0"/>
              <a:t>&gt;$</a:t>
            </a:r>
            <a:r>
              <a:rPr lang="en-US" dirty="0" err="1"/>
              <a:t>AdminTask</a:t>
            </a:r>
            <a:r>
              <a:rPr lang="en-US" dirty="0"/>
              <a:t> </a:t>
            </a:r>
            <a:r>
              <a:rPr lang="en-US" dirty="0" err="1"/>
              <a:t>importWasprofile</a:t>
            </a:r>
            <a:r>
              <a:rPr lang="en-US" dirty="0"/>
              <a:t> {-archive</a:t>
            </a:r>
          </a:p>
          <a:p>
            <a:r>
              <a:rPr lang="en-US" dirty="0"/>
              <a:t>/</a:t>
            </a:r>
            <a:r>
              <a:rPr lang="en-US" dirty="0" err="1"/>
              <a:t>tmp</a:t>
            </a:r>
            <a:r>
              <a:rPr lang="en-US" dirty="0"/>
              <a:t>/was85_archive/Node01_archive_0622.car -</a:t>
            </a:r>
            <a:r>
              <a:rPr lang="en-US" dirty="0" err="1"/>
              <a:t>deleteExistingServers</a:t>
            </a:r>
            <a:r>
              <a:rPr lang="en-US" dirty="0"/>
              <a:t> true}</a:t>
            </a:r>
          </a:p>
          <a:p>
            <a:r>
              <a:rPr lang="en-US" dirty="0" err="1"/>
              <a:t>wsadmin</a:t>
            </a:r>
            <a:r>
              <a:rPr lang="en-US" dirty="0"/>
              <a:t>&gt;$</a:t>
            </a:r>
            <a:r>
              <a:rPr lang="en-US" dirty="0" err="1"/>
              <a:t>AdminConfig</a:t>
            </a:r>
            <a:r>
              <a:rPr lang="en-US" dirty="0"/>
              <a:t> save</a:t>
            </a:r>
          </a:p>
          <a:p>
            <a:r>
              <a:rPr lang="en-US" dirty="0"/>
              <a:t> </a:t>
            </a:r>
          </a:p>
          <a:p>
            <a:r>
              <a:rPr lang="en-US" dirty="0"/>
              <a:t>The </a:t>
            </a:r>
            <a:r>
              <a:rPr lang="en-US" b="1" dirty="0"/>
              <a:t>-</a:t>
            </a:r>
            <a:r>
              <a:rPr lang="en-US" b="1" dirty="0" err="1"/>
              <a:t>deleteExistingServers</a:t>
            </a:r>
            <a:r>
              <a:rPr lang="en-US" b="1" dirty="0"/>
              <a:t> </a:t>
            </a:r>
            <a:r>
              <a:rPr lang="en-US" dirty="0"/>
              <a:t>parameter is optional. It deletes existing servers from the target</a:t>
            </a:r>
          </a:p>
          <a:p>
            <a:r>
              <a:rPr lang="en-US" dirty="0"/>
              <a:t>profile. Consider that when importing a profile with multiple servers, the node has to contain</a:t>
            </a:r>
          </a:p>
          <a:p>
            <a:r>
              <a:rPr lang="en-US" dirty="0"/>
              <a:t>exactly the same number of servers. If the number of servers is not the same, the following</a:t>
            </a:r>
          </a:p>
          <a:p>
            <a:r>
              <a:rPr lang="en-US" dirty="0"/>
              <a:t>error message occurs:</a:t>
            </a:r>
          </a:p>
          <a:p>
            <a:r>
              <a:rPr lang="en-US" dirty="0"/>
              <a:t> </a:t>
            </a:r>
          </a:p>
          <a:p>
            <a:r>
              <a:rPr lang="en-US" dirty="0"/>
              <a:t>ADMB0016E: The number of servers in the configuration archive does not match the</a:t>
            </a:r>
          </a:p>
          <a:p>
            <a:r>
              <a:rPr lang="en-US" dirty="0"/>
              <a:t>number of servers in the system configuration. The product only supports</a:t>
            </a:r>
          </a:p>
          <a:p>
            <a:r>
              <a:rPr lang="en-US" dirty="0" err="1"/>
              <a:t>importWasprofile</a:t>
            </a:r>
            <a:r>
              <a:rPr lang="en-US" dirty="0"/>
              <a:t> for profiles with the same number of servers.</a:t>
            </a:r>
          </a:p>
          <a:p>
            <a:endParaRPr lang="en-US" dirty="0"/>
          </a:p>
        </p:txBody>
      </p:sp>
    </p:spTree>
    <p:extLst>
      <p:ext uri="{BB962C8B-B14F-4D97-AF65-F5344CB8AC3E}">
        <p14:creationId xmlns:p14="http://schemas.microsoft.com/office/powerpoint/2010/main" val="3038889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6152"/>
            <a:ext cx="11353800" cy="6205695"/>
          </a:xfrm>
        </p:spPr>
      </p:pic>
    </p:spTree>
    <p:extLst>
      <p:ext uri="{BB962C8B-B14F-4D97-AF65-F5344CB8AC3E}">
        <p14:creationId xmlns:p14="http://schemas.microsoft.com/office/powerpoint/2010/main" val="3218847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285" y="3715504"/>
            <a:ext cx="5763429" cy="571580"/>
          </a:xfrm>
        </p:spPr>
      </p:pic>
    </p:spTree>
    <p:extLst>
      <p:ext uri="{BB962C8B-B14F-4D97-AF65-F5344CB8AC3E}">
        <p14:creationId xmlns:p14="http://schemas.microsoft.com/office/powerpoint/2010/main" val="824394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effectLst/>
          <a:scene3d>
            <a:camera prst="orthographicFront">
              <a:rot lat="0" lon="0" rev="0"/>
            </a:camera>
            <a:lightRig rig="threePt" dir="t"/>
          </a:scene3d>
          <a:sp3d extrusionH="76200">
            <a:bevelT/>
            <a:bevelB prst="angle"/>
            <a:extrusionClr>
              <a:schemeClr val="tx2">
                <a:lumMod val="60000"/>
                <a:lumOff val="40000"/>
              </a:schemeClr>
            </a:extrusionClr>
          </a:sp3d>
        </p:spPr>
        <p:txBody>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r>
              <a:rPr lang="en-US" sz="4400" b="1" dirty="0" smtClean="0"/>
              <a:t>Thank You </a:t>
            </a:r>
            <a:endParaRPr lang="en-US" b="1" dirty="0"/>
          </a:p>
        </p:txBody>
      </p:sp>
    </p:spTree>
    <p:extLst>
      <p:ext uri="{BB962C8B-B14F-4D97-AF65-F5344CB8AC3E}">
        <p14:creationId xmlns:p14="http://schemas.microsoft.com/office/powerpoint/2010/main" val="3644044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mn-lt"/>
              </a:rPr>
              <a:t>       Various </a:t>
            </a:r>
            <a:r>
              <a:rPr lang="en-US" sz="4000" b="1" dirty="0">
                <a:latin typeface="+mn-lt"/>
              </a:rPr>
              <a:t>WAS </a:t>
            </a:r>
            <a:r>
              <a:rPr lang="en-US" sz="4000" b="1" dirty="0" smtClean="0">
                <a:latin typeface="+mn-lt"/>
              </a:rPr>
              <a:t>packages And Installation</a:t>
            </a:r>
            <a:endParaRPr lang="en-US" sz="4000" b="1" dirty="0">
              <a:latin typeface="+mn-lt"/>
            </a:endParaRPr>
          </a:p>
        </p:txBody>
      </p:sp>
      <p:sp>
        <p:nvSpPr>
          <p:cNvPr id="3" name="Subtitle 2"/>
          <p:cNvSpPr>
            <a:spLocks noGrp="1"/>
          </p:cNvSpPr>
          <p:nvPr>
            <p:ph idx="1"/>
          </p:nvPr>
        </p:nvSpPr>
        <p:spPr/>
        <p:txBody>
          <a:bodyPr>
            <a:normAutofit fontScale="55000" lnSpcReduction="20000"/>
          </a:bodyPr>
          <a:lstStyle/>
          <a:p>
            <a:pPr lvl="0"/>
            <a:r>
              <a:rPr lang="en-US" dirty="0"/>
              <a:t>WAS network deployment</a:t>
            </a:r>
          </a:p>
          <a:p>
            <a:pPr lvl="0"/>
            <a:r>
              <a:rPr lang="en-US" dirty="0"/>
              <a:t>WAS Express </a:t>
            </a:r>
          </a:p>
          <a:p>
            <a:pPr lvl="0"/>
            <a:r>
              <a:rPr lang="en-US" dirty="0"/>
              <a:t>WAS Base</a:t>
            </a:r>
          </a:p>
          <a:p>
            <a:pPr marL="0" indent="0">
              <a:buNone/>
            </a:pPr>
            <a:r>
              <a:rPr lang="en-US" b="1" dirty="0" smtClean="0"/>
              <a:t>Installation:</a:t>
            </a:r>
          </a:p>
          <a:p>
            <a:r>
              <a:rPr lang="en-US" dirty="0"/>
              <a:t>WAS can be installed only through IBM installation manager</a:t>
            </a:r>
          </a:p>
          <a:p>
            <a:r>
              <a:rPr lang="en-US" dirty="0"/>
              <a:t>For installation we need to the follow the below steps:</a:t>
            </a:r>
          </a:p>
          <a:p>
            <a:pPr lvl="0"/>
            <a:r>
              <a:rPr lang="en-US" dirty="0"/>
              <a:t>Install IBM installation manager</a:t>
            </a:r>
          </a:p>
          <a:p>
            <a:pPr lvl="0"/>
            <a:r>
              <a:rPr lang="en-US" dirty="0"/>
              <a:t>Install WAS ND through IBM IM</a:t>
            </a:r>
          </a:p>
          <a:p>
            <a:r>
              <a:rPr lang="en-US" dirty="0"/>
              <a:t>Based on the credentials we need to install the IBM IM through GUI mode</a:t>
            </a:r>
          </a:p>
          <a:p>
            <a:pPr lvl="0"/>
            <a:r>
              <a:rPr lang="en-US" dirty="0"/>
              <a:t>if the user is admin then we need to run the install utility </a:t>
            </a:r>
          </a:p>
          <a:p>
            <a:pPr lvl="0"/>
            <a:r>
              <a:rPr lang="en-US" dirty="0"/>
              <a:t>if the user is non admin the we need to run the </a:t>
            </a:r>
            <a:r>
              <a:rPr lang="en-US" dirty="0" err="1"/>
              <a:t>userinst</a:t>
            </a:r>
            <a:r>
              <a:rPr lang="en-US" dirty="0"/>
              <a:t> utility </a:t>
            </a:r>
          </a:p>
          <a:p>
            <a:pPr lvl="0"/>
            <a:r>
              <a:rPr lang="en-US" dirty="0"/>
              <a:t>if it is a group user then we need to run </a:t>
            </a:r>
            <a:r>
              <a:rPr lang="en-US" dirty="0" err="1" smtClean="0"/>
              <a:t>groupinst</a:t>
            </a:r>
            <a:endParaRPr lang="en-US" dirty="0" smtClean="0"/>
          </a:p>
          <a:p>
            <a:pPr lvl="0"/>
            <a:r>
              <a:rPr lang="en-US" dirty="0" smtClean="0"/>
              <a:t>Once installed the profiles  location of the </a:t>
            </a:r>
            <a:r>
              <a:rPr lang="en-US" dirty="0"/>
              <a:t>was would be </a:t>
            </a:r>
            <a:r>
              <a:rPr lang="en-US" dirty="0" smtClean="0"/>
              <a:t>as below:</a:t>
            </a:r>
          </a:p>
          <a:p>
            <a:pPr marL="0" lvl="0" indent="0">
              <a:buNone/>
            </a:pPr>
            <a:r>
              <a:rPr lang="en-US" dirty="0"/>
              <a:t> </a:t>
            </a:r>
            <a:r>
              <a:rPr lang="en-US" dirty="0" smtClean="0"/>
              <a:t>  C</a:t>
            </a:r>
            <a:r>
              <a:rPr lang="en-US" dirty="0"/>
              <a:t>:\Users\manihaaraishwarya\IBM\WebSphere\AppServer\profiles </a:t>
            </a:r>
            <a:endParaRPr lang="en-US" dirty="0"/>
          </a:p>
          <a:p>
            <a:pPr marL="0" indent="0">
              <a:buNone/>
            </a:pPr>
            <a:endParaRPr lang="en-US" b="1" dirty="0" smtClean="0"/>
          </a:p>
          <a:p>
            <a:endParaRPr lang="en-US" dirty="0"/>
          </a:p>
        </p:txBody>
      </p:sp>
    </p:spTree>
    <p:extLst>
      <p:ext uri="{BB962C8B-B14F-4D97-AF65-F5344CB8AC3E}">
        <p14:creationId xmlns:p14="http://schemas.microsoft.com/office/powerpoint/2010/main" val="419599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0" y="0"/>
            <a:ext cx="10993582" cy="8466782"/>
          </a:xfrm>
        </p:spPr>
        <p:txBody>
          <a:bodyPr>
            <a:noAutofit/>
          </a:bodyPr>
          <a:lstStyle/>
          <a:p>
            <a:pPr marL="0" indent="0">
              <a:buNone/>
            </a:pPr>
            <a:r>
              <a:rPr lang="en-US" sz="2400" b="1" dirty="0" smtClean="0"/>
              <a:t>                                                        </a:t>
            </a:r>
            <a:r>
              <a:rPr lang="en-US" sz="2400" b="1" dirty="0" err="1" smtClean="0"/>
              <a:t>websphere</a:t>
            </a:r>
            <a:r>
              <a:rPr lang="en-US" sz="2400" b="1" dirty="0" smtClean="0"/>
              <a:t> terminologies:</a:t>
            </a:r>
          </a:p>
          <a:p>
            <a:pPr marL="0" indent="0">
              <a:buNone/>
            </a:pPr>
            <a:r>
              <a:rPr lang="en-US" sz="1400" b="1" dirty="0" smtClean="0"/>
              <a:t>Application </a:t>
            </a:r>
            <a:r>
              <a:rPr lang="en-US" sz="1400" b="1" dirty="0"/>
              <a:t>server</a:t>
            </a:r>
            <a:endParaRPr lang="en-US" sz="1400" dirty="0"/>
          </a:p>
          <a:p>
            <a:pPr lvl="0"/>
            <a:r>
              <a:rPr lang="en-US" sz="1400" dirty="0"/>
              <a:t>The application server is the platform on which java based applications run</a:t>
            </a:r>
          </a:p>
          <a:p>
            <a:pPr lvl="0"/>
            <a:r>
              <a:rPr lang="en-US" sz="1400" dirty="0"/>
              <a:t>It is an environment where you host banking applications</a:t>
            </a:r>
          </a:p>
          <a:p>
            <a:pPr marL="0" indent="0">
              <a:buNone/>
            </a:pPr>
            <a:r>
              <a:rPr lang="en-US" sz="1400" b="1" dirty="0"/>
              <a:t>Node</a:t>
            </a:r>
          </a:p>
          <a:p>
            <a:pPr lvl="0"/>
            <a:r>
              <a:rPr lang="en-US" sz="1400" dirty="0"/>
              <a:t>A node is a logical group of one or more application servers on a physical computer</a:t>
            </a:r>
          </a:p>
          <a:p>
            <a:pPr lvl="0"/>
            <a:r>
              <a:rPr lang="en-US" sz="1400" dirty="0"/>
              <a:t>It is an administrative grouping of application servers for configuration and operational management within one operating system instance</a:t>
            </a:r>
          </a:p>
          <a:p>
            <a:pPr lvl="0"/>
            <a:r>
              <a:rPr lang="en-US" sz="1400" dirty="0"/>
              <a:t>Application servers that run on a specific host is grouped as a logical unit for ease of administration and enabling other WAS features.</a:t>
            </a:r>
          </a:p>
          <a:p>
            <a:pPr marL="0" indent="0">
              <a:buNone/>
            </a:pPr>
            <a:r>
              <a:rPr lang="en-US" sz="1400" dirty="0"/>
              <a:t> </a:t>
            </a:r>
          </a:p>
          <a:p>
            <a:pPr marL="0" indent="0">
              <a:buNone/>
            </a:pPr>
            <a:r>
              <a:rPr lang="en-US" sz="1400" b="1" dirty="0"/>
              <a:t>Cell:</a:t>
            </a:r>
            <a:endParaRPr lang="en-US" sz="1400" dirty="0"/>
          </a:p>
          <a:p>
            <a:pPr lvl="0"/>
            <a:r>
              <a:rPr lang="en-US" sz="1400" dirty="0"/>
              <a:t>A cell is a logical group of nodes that enables common administrative activities in a WAS distributed environment</a:t>
            </a:r>
          </a:p>
          <a:p>
            <a:pPr lvl="0"/>
            <a:r>
              <a:rPr lang="en-US" sz="1400" dirty="0"/>
              <a:t>The below illustrates the components of the application server environment. The number of nodes and servers present in application server environment varies based on the topology.</a:t>
            </a:r>
          </a:p>
          <a:p>
            <a:pPr marL="0" indent="0">
              <a:buNone/>
            </a:pPr>
            <a:r>
              <a:rPr lang="en-US" sz="1400" dirty="0"/>
              <a:t> </a:t>
            </a:r>
            <a:r>
              <a:rPr lang="en-US" sz="1400" b="1" dirty="0" smtClean="0"/>
              <a:t>Deployment </a:t>
            </a:r>
            <a:r>
              <a:rPr lang="en-US" sz="1400" b="1" dirty="0"/>
              <a:t>manager</a:t>
            </a:r>
            <a:endParaRPr lang="en-US" sz="1400" dirty="0"/>
          </a:p>
          <a:p>
            <a:pPr lvl="0"/>
            <a:r>
              <a:rPr lang="en-US" sz="1400" dirty="0"/>
              <a:t>Application servers can be managed centrally through deployment manager</a:t>
            </a:r>
          </a:p>
          <a:p>
            <a:pPr lvl="0"/>
            <a:r>
              <a:rPr lang="en-US" sz="1400" dirty="0"/>
              <a:t>It is a central administration point of a cell that consists of two or more nodes (stand-alone application server) and node groups in a distributed server configuration</a:t>
            </a:r>
          </a:p>
          <a:p>
            <a:pPr marL="0" indent="0">
              <a:buNone/>
            </a:pPr>
            <a:r>
              <a:rPr lang="en-US" sz="1400" b="1" dirty="0"/>
              <a:t>Node agent</a:t>
            </a:r>
            <a:endParaRPr lang="en-US" sz="1400" dirty="0"/>
          </a:p>
          <a:p>
            <a:pPr lvl="0"/>
            <a:r>
              <a:rPr lang="en-US" sz="1400" dirty="0"/>
              <a:t>While adding a stand-alone application server to deployment manager cell, an operating system process will be created in the machine wherein the stand-alone application server resides. This is called node agent</a:t>
            </a:r>
          </a:p>
          <a:p>
            <a:pPr marL="0" indent="0">
              <a:buNone/>
            </a:pPr>
            <a:endParaRPr lang="en-US" sz="1400" dirty="0"/>
          </a:p>
          <a:p>
            <a:pPr marL="0" indent="0">
              <a:buNone/>
            </a:pPr>
            <a:endParaRPr lang="en-US" sz="1400" b="1" dirty="0" smtClean="0"/>
          </a:p>
          <a:p>
            <a:endParaRPr lang="en-US" sz="1400" dirty="0"/>
          </a:p>
        </p:txBody>
      </p:sp>
    </p:spTree>
    <p:extLst>
      <p:ext uri="{BB962C8B-B14F-4D97-AF65-F5344CB8AC3E}">
        <p14:creationId xmlns:p14="http://schemas.microsoft.com/office/powerpoint/2010/main" val="426802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0" y="0"/>
            <a:ext cx="10993582" cy="8466782"/>
          </a:xfrm>
        </p:spPr>
        <p:txBody>
          <a:bodyPr>
            <a:noAutofit/>
          </a:bodyPr>
          <a:lstStyle/>
          <a:p>
            <a:pPr marL="0" indent="0" algn="ctr">
              <a:buNone/>
            </a:pPr>
            <a:r>
              <a:rPr lang="en-US" b="1" dirty="0"/>
              <a:t>WAS </a:t>
            </a:r>
            <a:r>
              <a:rPr lang="en-US" b="1" dirty="0" smtClean="0"/>
              <a:t>topologies</a:t>
            </a:r>
            <a:endParaRPr lang="en-US" sz="1400" b="1" dirty="0" smtClean="0"/>
          </a:p>
          <a:p>
            <a:pPr lvl="0"/>
            <a:r>
              <a:rPr lang="en-US" dirty="0"/>
              <a:t>Standalone Environment </a:t>
            </a:r>
            <a:endParaRPr lang="en-US" sz="4000" dirty="0"/>
          </a:p>
          <a:p>
            <a:pPr lvl="1"/>
            <a:r>
              <a:rPr lang="en-US" dirty="0"/>
              <a:t>It is used for testing the applications where clustered environment is not supported.</a:t>
            </a:r>
            <a:endParaRPr lang="en-US" sz="3600" dirty="0"/>
          </a:p>
          <a:p>
            <a:pPr lvl="0"/>
            <a:r>
              <a:rPr lang="en-US" dirty="0"/>
              <a:t>Distributed server environment</a:t>
            </a:r>
            <a:endParaRPr lang="en-US" sz="4000" dirty="0"/>
          </a:p>
          <a:p>
            <a:pPr lvl="1"/>
            <a:r>
              <a:rPr lang="en-US" dirty="0"/>
              <a:t>Multiple servers are managed from a single deployment manager cell.</a:t>
            </a:r>
            <a:endParaRPr lang="en-US" sz="3600" dirty="0"/>
          </a:p>
          <a:p>
            <a:pPr lvl="0"/>
            <a:r>
              <a:rPr lang="en-US" dirty="0"/>
              <a:t>Administrative agent environment</a:t>
            </a:r>
            <a:endParaRPr lang="en-US" sz="4000" dirty="0"/>
          </a:p>
          <a:p>
            <a:pPr lvl="1"/>
            <a:r>
              <a:rPr lang="en-US" dirty="0"/>
              <a:t>An administrative agent can </a:t>
            </a:r>
            <a:r>
              <a:rPr lang="en-US" b="1" dirty="0"/>
              <a:t>manage single server remotely</a:t>
            </a:r>
            <a:r>
              <a:rPr lang="en-US" dirty="0"/>
              <a:t> without any additional connection to the physical machine</a:t>
            </a:r>
            <a:endParaRPr lang="en-US" sz="3600" dirty="0"/>
          </a:p>
          <a:p>
            <a:pPr lvl="0"/>
            <a:r>
              <a:rPr lang="en-US" dirty="0"/>
              <a:t>Job manager environment</a:t>
            </a:r>
            <a:endParaRPr lang="en-US" sz="4000" dirty="0"/>
          </a:p>
          <a:p>
            <a:pPr lvl="1"/>
            <a:r>
              <a:rPr lang="en-US" dirty="0"/>
              <a:t>Job manager </a:t>
            </a:r>
            <a:r>
              <a:rPr lang="en-US" b="1" dirty="0"/>
              <a:t>manages multiples topologies</a:t>
            </a:r>
            <a:r>
              <a:rPr lang="en-US" dirty="0"/>
              <a:t> through a single entry point</a:t>
            </a:r>
            <a:endParaRPr lang="en-US" sz="3600" dirty="0"/>
          </a:p>
          <a:p>
            <a:pPr marL="0" indent="0">
              <a:buNone/>
            </a:pPr>
            <a:endParaRPr lang="en-US" sz="1400" dirty="0"/>
          </a:p>
          <a:p>
            <a:pPr marL="0" indent="0">
              <a:buNone/>
            </a:pPr>
            <a:endParaRPr lang="en-US" sz="1400" b="1" dirty="0" smtClean="0"/>
          </a:p>
          <a:p>
            <a:endParaRPr lang="en-US" sz="1400" dirty="0"/>
          </a:p>
        </p:txBody>
      </p:sp>
    </p:spTree>
    <p:extLst>
      <p:ext uri="{BB962C8B-B14F-4D97-AF65-F5344CB8AC3E}">
        <p14:creationId xmlns:p14="http://schemas.microsoft.com/office/powerpoint/2010/main" val="61514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163773"/>
            <a:ext cx="11094493" cy="6013190"/>
          </a:xfrm>
        </p:spPr>
        <p:txBody>
          <a:bodyPr/>
          <a:lstStyle/>
          <a:p>
            <a:pPr marL="0" indent="0" algn="ctr">
              <a:buNone/>
            </a:pPr>
            <a:r>
              <a:rPr lang="en-US" b="1" dirty="0"/>
              <a:t>Usage of WebSphere tools</a:t>
            </a:r>
            <a:r>
              <a:rPr lang="en-US" dirty="0" smtClean="0"/>
              <a:t>:</a:t>
            </a:r>
          </a:p>
          <a:p>
            <a:r>
              <a:rPr lang="en-US" b="1" dirty="0"/>
              <a:t>Profile management tool(PMT) :</a:t>
            </a:r>
            <a:endParaRPr lang="en-US" dirty="0"/>
          </a:p>
          <a:p>
            <a:pPr lvl="0"/>
            <a:r>
              <a:rPr lang="en-US" dirty="0"/>
              <a:t>PMT is used to create application servers on which you host banking application</a:t>
            </a:r>
          </a:p>
          <a:p>
            <a:pPr lvl="0"/>
            <a:r>
              <a:rPr lang="en-US" dirty="0"/>
              <a:t>Application server's run time environment is called as profile</a:t>
            </a:r>
          </a:p>
          <a:p>
            <a:pPr lvl="0"/>
            <a:r>
              <a:rPr lang="en-US" dirty="0"/>
              <a:t>Below are the profile types in which various profiles are created :</a:t>
            </a:r>
          </a:p>
          <a:p>
            <a:pPr lvl="0"/>
            <a:r>
              <a:rPr lang="en-US" b="1" dirty="0"/>
              <a:t>Cell</a:t>
            </a:r>
            <a:r>
              <a:rPr lang="en-US" dirty="0"/>
              <a:t> (Deployment manager and a federated application server)</a:t>
            </a:r>
          </a:p>
          <a:p>
            <a:pPr lvl="0"/>
            <a:r>
              <a:rPr lang="en-US" b="1" dirty="0"/>
              <a:t>Application server </a:t>
            </a:r>
            <a:r>
              <a:rPr lang="en-US" dirty="0"/>
              <a:t>(Stand-alone application server profile)</a:t>
            </a:r>
          </a:p>
          <a:p>
            <a:pPr lvl="0"/>
            <a:r>
              <a:rPr lang="en-US" dirty="0"/>
              <a:t>Management (</a:t>
            </a:r>
            <a:r>
              <a:rPr lang="en-US" b="1" dirty="0"/>
              <a:t>Deployment manager</a:t>
            </a:r>
            <a:r>
              <a:rPr lang="en-US" dirty="0"/>
              <a:t>, job manager and administrative agent profile)</a:t>
            </a:r>
          </a:p>
          <a:p>
            <a:pPr lvl="0"/>
            <a:r>
              <a:rPr lang="en-US" dirty="0"/>
              <a:t>Managed (Federated node to DMGR without server)</a:t>
            </a:r>
          </a:p>
          <a:p>
            <a:pPr lvl="0"/>
            <a:r>
              <a:rPr lang="en-US" dirty="0"/>
              <a:t>Secure Proxy (Secures the WAS topology).</a:t>
            </a:r>
          </a:p>
          <a:p>
            <a:pPr marL="0" indent="0">
              <a:buNone/>
            </a:pPr>
            <a:endParaRPr lang="en-US" sz="1800" dirty="0" smtClean="0"/>
          </a:p>
          <a:p>
            <a:pPr marL="0" indent="0">
              <a:buNone/>
            </a:pPr>
            <a:endParaRPr lang="en-US" dirty="0"/>
          </a:p>
          <a:p>
            <a:endParaRPr lang="en-US" dirty="0"/>
          </a:p>
        </p:txBody>
      </p:sp>
    </p:spTree>
    <p:extLst>
      <p:ext uri="{BB962C8B-B14F-4D97-AF65-F5344CB8AC3E}">
        <p14:creationId xmlns:p14="http://schemas.microsoft.com/office/powerpoint/2010/main" val="2177173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E8F1F9">
                <a:lumMod val="99000"/>
                <a:lumOff val="1000"/>
              </a:srgbClr>
            </a:gs>
            <a:gs pos="27452">
              <a:srgbClr val="DFEBF6"/>
            </a:gs>
            <a:gs pos="49553">
              <a:srgbClr val="CBDFF1"/>
            </a:gs>
            <a:gs pos="59274">
              <a:srgbClr val="C2DAE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0"/>
            <a:ext cx="11914496" cy="6687403"/>
          </a:xfrm>
        </p:spPr>
        <p:txBody>
          <a:bodyPr>
            <a:normAutofit fontScale="85000" lnSpcReduction="20000"/>
          </a:bodyPr>
          <a:lstStyle/>
          <a:p>
            <a:pPr marL="0" indent="0">
              <a:buNone/>
            </a:pPr>
            <a:r>
              <a:rPr lang="en-US" b="1" dirty="0" smtClean="0"/>
              <a:t>                             </a:t>
            </a:r>
            <a:r>
              <a:rPr lang="en-US" sz="3300" b="1" dirty="0" smtClean="0"/>
              <a:t>Creation </a:t>
            </a:r>
            <a:r>
              <a:rPr lang="en-US" sz="3300" b="1" dirty="0"/>
              <a:t>of an application server in </a:t>
            </a:r>
            <a:r>
              <a:rPr lang="en-US" sz="3300" b="1" dirty="0" err="1"/>
              <a:t>linux</a:t>
            </a:r>
            <a:r>
              <a:rPr lang="en-US" sz="3300" b="1" dirty="0"/>
              <a:t> environment:</a:t>
            </a:r>
            <a:endParaRPr lang="en-US" sz="3300" dirty="0"/>
          </a:p>
          <a:p>
            <a:pPr lvl="0"/>
            <a:r>
              <a:rPr lang="en-US" dirty="0"/>
              <a:t>It can be created through manageprofiles.sh or through </a:t>
            </a:r>
            <a:r>
              <a:rPr lang="en-US" dirty="0" err="1"/>
              <a:t>gui</a:t>
            </a:r>
            <a:r>
              <a:rPr lang="en-US" dirty="0"/>
              <a:t> mode by selecting the typical profile creation by running the profile management tool(pmt.sh) </a:t>
            </a:r>
          </a:p>
          <a:p>
            <a:pPr lvl="0"/>
            <a:r>
              <a:rPr lang="en-US" dirty="0"/>
              <a:t>Select the typical profile creation option </a:t>
            </a:r>
          </a:p>
          <a:p>
            <a:pPr lvl="0"/>
            <a:r>
              <a:rPr lang="en-US" dirty="0"/>
              <a:t>Provide the WAS credentials</a:t>
            </a:r>
          </a:p>
          <a:p>
            <a:r>
              <a:rPr lang="en-US" dirty="0"/>
              <a:t>By then it can be created with the values as below:</a:t>
            </a:r>
          </a:p>
          <a:p>
            <a:pPr lvl="0"/>
            <a:r>
              <a:rPr lang="en-US" dirty="0"/>
              <a:t>Name of the server: server1 (auto-generated name)</a:t>
            </a:r>
          </a:p>
          <a:p>
            <a:pPr lvl="0"/>
            <a:r>
              <a:rPr lang="en-US" dirty="0"/>
              <a:t>Profile Name: AppSrv01</a:t>
            </a:r>
          </a:p>
          <a:p>
            <a:pPr lvl="0"/>
            <a:r>
              <a:rPr lang="en-US" dirty="0"/>
              <a:t>Profile Template: Application server</a:t>
            </a:r>
          </a:p>
          <a:p>
            <a:pPr lvl="0"/>
            <a:r>
              <a:rPr lang="en-US" dirty="0"/>
              <a:t>Host: Local host (mysimstlin-0174)</a:t>
            </a:r>
          </a:p>
          <a:p>
            <a:pPr lvl="0"/>
            <a:r>
              <a:rPr lang="en-US" dirty="0"/>
              <a:t>Cell Name: mysimstlin-0174Node01Cell (auto-generated name)</a:t>
            </a:r>
          </a:p>
          <a:p>
            <a:pPr lvl="0"/>
            <a:r>
              <a:rPr lang="en-US" dirty="0"/>
              <a:t>Node name: mysimstlin-0174Node01 (auto-generated name)</a:t>
            </a:r>
          </a:p>
          <a:p>
            <a:pPr lvl="0"/>
            <a:r>
              <a:rPr lang="en-US" dirty="0"/>
              <a:t>Port number: 9043 (auto-generated value)</a:t>
            </a:r>
          </a:p>
          <a:p>
            <a:r>
              <a:rPr lang="en-US" dirty="0"/>
              <a:t>The above process explains the server creation through GUI mode, there is a second method which we can create profiles, i.e. By running the command manageProfiles.sh, through this we can create the application server and once the server is created to check the server’s status below is the command:</a:t>
            </a:r>
          </a:p>
          <a:p>
            <a:r>
              <a:rPr lang="en-US" dirty="0"/>
              <a:t>./startServer.sh</a:t>
            </a:r>
          </a:p>
          <a:p>
            <a:endParaRPr lang="en-US" dirty="0"/>
          </a:p>
        </p:txBody>
      </p:sp>
    </p:spTree>
    <p:extLst>
      <p:ext uri="{BB962C8B-B14F-4D97-AF65-F5344CB8AC3E}">
        <p14:creationId xmlns:p14="http://schemas.microsoft.com/office/powerpoint/2010/main" val="3939242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 console of </a:t>
            </a:r>
            <a:r>
              <a:rPr lang="en-US" b="1" dirty="0"/>
              <a:t>application server </a:t>
            </a:r>
            <a:endParaRPr lang="en-US" dirty="0"/>
          </a:p>
        </p:txBody>
      </p:sp>
      <p:pic>
        <p:nvPicPr>
          <p:cNvPr id="4" name="Content Placeholder 3"/>
          <p:cNvPicPr>
            <a:picLocks noGrp="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410061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1" y="0"/>
            <a:ext cx="12192001" cy="6858000"/>
          </a:xfrm>
          <a:ln w="44450">
            <a:solidFill>
              <a:schemeClr val="bg1"/>
            </a:solidFill>
          </a:ln>
        </p:spPr>
        <p:txBody>
          <a:bodyPr/>
          <a:lstStyle/>
          <a:p>
            <a:pPr marL="0" indent="0" algn="ctr">
              <a:buNone/>
            </a:pPr>
            <a:r>
              <a:rPr lang="en-US" b="1" dirty="0" smtClean="0"/>
              <a:t>WAS Environments</a:t>
            </a:r>
          </a:p>
          <a:p>
            <a:pPr marL="0" indent="0">
              <a:buNone/>
            </a:pPr>
            <a:r>
              <a:rPr lang="en-US" b="1" dirty="0"/>
              <a:t>Development/Test phase process</a:t>
            </a:r>
            <a:r>
              <a:rPr lang="en-US" dirty="0"/>
              <a:t>:</a:t>
            </a:r>
          </a:p>
          <a:p>
            <a:pPr lvl="0"/>
            <a:r>
              <a:rPr lang="en-US" dirty="0"/>
              <a:t>Create a cell profile</a:t>
            </a:r>
          </a:p>
          <a:p>
            <a:pPr lvl="0"/>
            <a:r>
              <a:rPr lang="en-US" dirty="0"/>
              <a:t>It creates both a deployment manager and an application server profile. The application server node is federated to the cell</a:t>
            </a:r>
          </a:p>
          <a:p>
            <a:pPr lvl="0"/>
            <a:r>
              <a:rPr lang="en-US" dirty="0"/>
              <a:t>Both are on the same system</a:t>
            </a:r>
          </a:p>
          <a:p>
            <a:pPr lvl="0"/>
            <a:r>
              <a:rPr lang="en-US" dirty="0"/>
              <a:t>This method can be used in a </a:t>
            </a:r>
            <a:r>
              <a:rPr lang="en-US" b="1" dirty="0"/>
              <a:t>development/test environment</a:t>
            </a:r>
            <a:endParaRPr lang="en-US" dirty="0"/>
          </a:p>
          <a:p>
            <a:r>
              <a:rPr lang="en-US" b="1" dirty="0"/>
              <a:t>Production Environment:</a:t>
            </a:r>
            <a:endParaRPr lang="en-US" dirty="0"/>
          </a:p>
          <a:p>
            <a:pPr lvl="0"/>
            <a:r>
              <a:rPr lang="en-US" dirty="0"/>
              <a:t>Firstly, we need to create a deployment manager profile </a:t>
            </a:r>
          </a:p>
          <a:p>
            <a:pPr lvl="0"/>
            <a:r>
              <a:rPr lang="en-US" dirty="0"/>
              <a:t>We need to create one or more custom node profiles</a:t>
            </a:r>
          </a:p>
          <a:p>
            <a:pPr lvl="0"/>
            <a:r>
              <a:rPr lang="en-US" dirty="0"/>
              <a:t>These nodes can be federated during profile creation, or manually later</a:t>
            </a:r>
          </a:p>
          <a:p>
            <a:pPr lvl="0"/>
            <a:r>
              <a:rPr lang="en-US" dirty="0"/>
              <a:t>These nodes may exist in the deployment manager system, or in another OS instance</a:t>
            </a:r>
          </a:p>
          <a:p>
            <a:pPr marL="0" indent="0">
              <a:buNone/>
            </a:pPr>
            <a:endParaRPr lang="en-US" b="1" dirty="0"/>
          </a:p>
        </p:txBody>
      </p:sp>
    </p:spTree>
    <p:extLst>
      <p:ext uri="{BB962C8B-B14F-4D97-AF65-F5344CB8AC3E}">
        <p14:creationId xmlns:p14="http://schemas.microsoft.com/office/powerpoint/2010/main" val="177208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b="1" dirty="0"/>
              <a:t>Development Environment</a:t>
            </a:r>
            <a:r>
              <a:rPr lang="en-US" dirty="0"/>
              <a:t>:</a:t>
            </a:r>
          </a:p>
          <a:p>
            <a:pPr lvl="0"/>
            <a:r>
              <a:rPr lang="en-US" dirty="0"/>
              <a:t>Deployment manager profile to be created</a:t>
            </a:r>
          </a:p>
          <a:p>
            <a:pPr lvl="0"/>
            <a:r>
              <a:rPr lang="en-US" dirty="0"/>
              <a:t>one or more application server profiles to be created </a:t>
            </a:r>
          </a:p>
          <a:p>
            <a:pPr lvl="0"/>
            <a:r>
              <a:rPr lang="en-US" dirty="0"/>
              <a:t>Federate these profiles into deployment manager</a:t>
            </a:r>
          </a:p>
          <a:p>
            <a:pPr lvl="0"/>
            <a:r>
              <a:rPr lang="en-US" dirty="0"/>
              <a:t>It adds nodes and application servers into the deployment manager cell</a:t>
            </a:r>
          </a:p>
          <a:p>
            <a:pPr lvl="0"/>
            <a:r>
              <a:rPr lang="en-US" dirty="0"/>
              <a:t>These nodes may exist in the deployment manager system, or in another OS instance</a:t>
            </a:r>
          </a:p>
          <a:p>
            <a:pPr lvl="0"/>
            <a:r>
              <a:rPr lang="en-US" dirty="0"/>
              <a:t>This method can be used in </a:t>
            </a:r>
            <a:r>
              <a:rPr lang="en-US" b="1" dirty="0"/>
              <a:t>development/small configurations</a:t>
            </a:r>
            <a:r>
              <a:rPr lang="en-US" dirty="0"/>
              <a:t>.</a:t>
            </a:r>
          </a:p>
          <a:p>
            <a:endParaRPr lang="en-US" dirty="0"/>
          </a:p>
        </p:txBody>
      </p:sp>
    </p:spTree>
    <p:extLst>
      <p:ext uri="{BB962C8B-B14F-4D97-AF65-F5344CB8AC3E}">
        <p14:creationId xmlns:p14="http://schemas.microsoft.com/office/powerpoint/2010/main" val="2141550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930</Words>
  <Application>Microsoft Office PowerPoint</Application>
  <PresentationFormat>Widescreen</PresentationFormat>
  <Paragraphs>190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                Websphere Application Server</vt:lpstr>
      <vt:lpstr>       Various WAS packages And Installation</vt:lpstr>
      <vt:lpstr>PowerPoint Presentation</vt:lpstr>
      <vt:lpstr>PowerPoint Presentation</vt:lpstr>
      <vt:lpstr>PowerPoint Presentation</vt:lpstr>
      <vt:lpstr>PowerPoint Presentation</vt:lpstr>
      <vt:lpstr>Admin console of application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Various WAS packages And Installation</dc:title>
  <dc:creator>Manihaaraishwaryadevi Chalamanda</dc:creator>
  <cp:lastModifiedBy>Manihaaraishwaryadevi Chalamanda</cp:lastModifiedBy>
  <cp:revision>34</cp:revision>
  <dcterms:created xsi:type="dcterms:W3CDTF">2017-12-29T12:25:57Z</dcterms:created>
  <dcterms:modified xsi:type="dcterms:W3CDTF">2018-01-09T09:26:54Z</dcterms:modified>
</cp:coreProperties>
</file>