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8D1F0E-55A7-4858-B89D-5DD3B8382D36}">
  <a:tblStyle styleId="{418D1F0E-55A7-4858-B89D-5DD3B8382D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893e19d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893e19d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893e19d8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893e19d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893e19d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893e19d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069ae538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069ae538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893e19d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893e19d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893e19d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893e19d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893e19d8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893e19d8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893e19d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893e19d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893e19d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893e19d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893e19d8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893e19d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069ae538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069ae538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93e19d8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93e19d8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069ae538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069ae538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069ae538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069ae538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893e19d8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893e19d8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069ae538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069ae538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eebd985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eebd985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069ae538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069ae538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069ae538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069ae538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069ae538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069ae538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069ae538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069ae53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893e19d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893e19d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spTree>
      <p:nvGrpSpPr>
        <p:cNvPr id="22"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0" name="Google Shape;30;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1" name="Google Shape;31;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1"/>
          <p:cNvSpPr/>
          <p:nvPr>
            <p:ph idx="2" type="pic"/>
          </p:nvPr>
        </p:nvSpPr>
        <p:spPr>
          <a:xfrm>
            <a:off x="508000" y="457200"/>
            <a:ext cx="6447600" cy="2884200"/>
          </a:xfrm>
          <a:prstGeom prst="rect">
            <a:avLst/>
          </a:prstGeom>
          <a:noFill/>
          <a:ln>
            <a:noFill/>
          </a:ln>
        </p:spPr>
      </p:sp>
      <p:sp>
        <p:nvSpPr>
          <p:cNvPr id="105" name="Google Shape;105;p11"/>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06" name="Google Shape;106;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1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9" name="Shape 109"/>
        <p:cNvGrpSpPr/>
        <p:nvPr/>
      </p:nvGrpSpPr>
      <p:grpSpPr>
        <a:xfrm>
          <a:off x="0" y="0"/>
          <a:ext cx="0" cy="0"/>
          <a:chOff x="0" y="0"/>
          <a:chExt cx="0" cy="0"/>
        </a:xfrm>
      </p:grpSpPr>
      <p:sp>
        <p:nvSpPr>
          <p:cNvPr id="110" name="Google Shape;110;p12"/>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2"/>
          <p:cNvSpPr txBox="1"/>
          <p:nvPr>
            <p:ph idx="1"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2" name="Google Shape;112;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12"/>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3"/>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3"/>
          <p:cNvSpPr txBox="1"/>
          <p:nvPr>
            <p:ph idx="1" type="body"/>
          </p:nvPr>
        </p:nvSpPr>
        <p:spPr>
          <a:xfrm>
            <a:off x="1024604" y="2724150"/>
            <a:ext cx="54186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8" name="Google Shape;118;p13"/>
          <p:cNvSpPr txBox="1"/>
          <p:nvPr>
            <p:ph idx="2" type="body"/>
          </p:nvPr>
        </p:nvSpPr>
        <p:spPr>
          <a:xfrm>
            <a:off x="508001" y="3352800"/>
            <a:ext cx="6447600" cy="11784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9" name="Google Shape;119;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3"/>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23" name="Google Shape;123;p13"/>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4" name="Shape 124"/>
        <p:cNvGrpSpPr/>
        <p:nvPr/>
      </p:nvGrpSpPr>
      <p:grpSpPr>
        <a:xfrm>
          <a:off x="0" y="0"/>
          <a:ext cx="0" cy="0"/>
          <a:chOff x="0" y="0"/>
          <a:chExt cx="0" cy="0"/>
        </a:xfrm>
      </p:grpSpPr>
      <p:sp>
        <p:nvSpPr>
          <p:cNvPr id="125" name="Google Shape;125;p14"/>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14"/>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7" name="Google Shape;127;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0" name="Shape 130"/>
        <p:cNvGrpSpPr/>
        <p:nvPr/>
      </p:nvGrpSpPr>
      <p:grpSpPr>
        <a:xfrm>
          <a:off x="0" y="0"/>
          <a:ext cx="0" cy="0"/>
          <a:chOff x="0" y="0"/>
          <a:chExt cx="0" cy="0"/>
        </a:xfrm>
      </p:grpSpPr>
      <p:sp>
        <p:nvSpPr>
          <p:cNvPr id="131" name="Google Shape;131;p15"/>
          <p:cNvSpPr txBox="1"/>
          <p:nvPr>
            <p:ph type="title"/>
          </p:nvPr>
        </p:nvSpPr>
        <p:spPr>
          <a:xfrm>
            <a:off x="698501"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3" name="Google Shape;13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34" name="Google Shape;13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1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5"/>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38" name="Google Shape;138;p15"/>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9" name="Shape 139"/>
        <p:cNvGrpSpPr/>
        <p:nvPr/>
      </p:nvGrpSpPr>
      <p:grpSpPr>
        <a:xfrm>
          <a:off x="0" y="0"/>
          <a:ext cx="0" cy="0"/>
          <a:chOff x="0" y="0"/>
          <a:chExt cx="0" cy="0"/>
        </a:xfrm>
      </p:grpSpPr>
      <p:sp>
        <p:nvSpPr>
          <p:cNvPr id="140" name="Google Shape;140;p16"/>
          <p:cNvSpPr txBox="1"/>
          <p:nvPr>
            <p:ph type="title"/>
          </p:nvPr>
        </p:nvSpPr>
        <p:spPr>
          <a:xfrm>
            <a:off x="514349" y="457200"/>
            <a:ext cx="64410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16"/>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2" name="Google Shape;142;p16"/>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43" name="Google Shape;143;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1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p17"/>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9" name="Google Shape;149;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1" name="Google Shape;151;p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18"/>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18"/>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55" name="Google Shape;155;p1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1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1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158" name="Shape 158"/>
        <p:cNvGrpSpPr/>
        <p:nvPr/>
      </p:nvGrpSpPr>
      <p:grpSpPr>
        <a:xfrm>
          <a:off x="0" y="0"/>
          <a:ext cx="0" cy="0"/>
          <a:chOff x="0" y="0"/>
          <a:chExt cx="0" cy="0"/>
        </a:xfrm>
      </p:grpSpPr>
      <p:sp>
        <p:nvSpPr>
          <p:cNvPr id="159" name="Google Shape;159;p19"/>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0" name="Google Shape;160;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298450" lvl="0" marL="457200" rtl="0">
              <a:spcBef>
                <a:spcPts val="800"/>
              </a:spcBef>
              <a:spcAft>
                <a:spcPts val="0"/>
              </a:spcAft>
              <a:buSzPts val="1100"/>
              <a:buChar char="►"/>
              <a:defRPr/>
            </a:lvl1pPr>
            <a:lvl2pPr indent="-292100" lvl="1" marL="914400" rtl="0">
              <a:spcBef>
                <a:spcPts val="800"/>
              </a:spcBef>
              <a:spcAft>
                <a:spcPts val="0"/>
              </a:spcAft>
              <a:buSzPts val="1000"/>
              <a:buChar char="►"/>
              <a:defRPr/>
            </a:lvl2pPr>
            <a:lvl3pPr indent="-279400" lvl="2" marL="1371600" rtl="0">
              <a:spcBef>
                <a:spcPts val="800"/>
              </a:spcBef>
              <a:spcAft>
                <a:spcPts val="0"/>
              </a:spcAft>
              <a:buSzPts val="800"/>
              <a:buChar char="►"/>
              <a:defRPr/>
            </a:lvl3pPr>
            <a:lvl4pPr indent="-273050" lvl="3" marL="1828800" rtl="0">
              <a:spcBef>
                <a:spcPts val="800"/>
              </a:spcBef>
              <a:spcAft>
                <a:spcPts val="0"/>
              </a:spcAft>
              <a:buSzPts val="700"/>
              <a:buChar char="►"/>
              <a:defRPr/>
            </a:lvl4pPr>
            <a:lvl5pPr indent="-273050" lvl="4" marL="2286000" rtl="0">
              <a:spcBef>
                <a:spcPts val="800"/>
              </a:spcBef>
              <a:spcAft>
                <a:spcPts val="0"/>
              </a:spcAft>
              <a:buSzPts val="700"/>
              <a:buChar char="►"/>
              <a:defRPr/>
            </a:lvl5pPr>
            <a:lvl6pPr indent="-273050" lvl="5" marL="2743200" rtl="0">
              <a:spcBef>
                <a:spcPts val="800"/>
              </a:spcBef>
              <a:spcAft>
                <a:spcPts val="0"/>
              </a:spcAft>
              <a:buSzPts val="700"/>
              <a:buChar char="►"/>
              <a:defRPr/>
            </a:lvl6pPr>
            <a:lvl7pPr indent="-273050" lvl="6" marL="3200400" rtl="0">
              <a:spcBef>
                <a:spcPts val="800"/>
              </a:spcBef>
              <a:spcAft>
                <a:spcPts val="0"/>
              </a:spcAft>
              <a:buSzPts val="700"/>
              <a:buChar char="►"/>
              <a:defRPr/>
            </a:lvl7pPr>
            <a:lvl8pPr indent="-273050" lvl="7" marL="3657600" rtl="0">
              <a:spcBef>
                <a:spcPts val="800"/>
              </a:spcBef>
              <a:spcAft>
                <a:spcPts val="0"/>
              </a:spcAft>
              <a:buSzPts val="700"/>
              <a:buChar char="►"/>
              <a:defRPr/>
            </a:lvl8pPr>
            <a:lvl9pPr indent="-273050" lvl="8" marL="4114800" rtl="0">
              <a:spcBef>
                <a:spcPts val="800"/>
              </a:spcBef>
              <a:spcAft>
                <a:spcPts val="0"/>
              </a:spcAft>
              <a:buSzPts val="700"/>
              <a:buChar char="►"/>
              <a:defRPr/>
            </a:lvl9pPr>
          </a:lstStyle>
          <a:p/>
        </p:txBody>
      </p:sp>
      <p:sp>
        <p:nvSpPr>
          <p:cNvPr id="161" name="Google Shape;161;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1">
  <p:cSld name="TITLE_AND_BODY_2">
    <p:spTree>
      <p:nvGrpSpPr>
        <p:cNvPr id="39" name="Shape 39"/>
        <p:cNvGrpSpPr/>
        <p:nvPr/>
      </p:nvGrpSpPr>
      <p:grpSpPr>
        <a:xfrm>
          <a:off x="0" y="0"/>
          <a:ext cx="0" cy="0"/>
          <a:chOff x="0" y="0"/>
          <a:chExt cx="0" cy="0"/>
        </a:xfrm>
      </p:grpSpPr>
      <p:sp>
        <p:nvSpPr>
          <p:cNvPr id="40" name="Google Shape;40;p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1" name="Google Shape;41;p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2" name="Google Shape;42;p3"/>
          <p:cNvSpPr txBox="1"/>
          <p:nvPr>
            <p:ph type="title"/>
          </p:nvPr>
        </p:nvSpPr>
        <p:spPr>
          <a:xfrm>
            <a:off x="838350" y="893500"/>
            <a:ext cx="5324100" cy="4857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
          <p:cNvSpPr txBox="1"/>
          <p:nvPr>
            <p:ph idx="1" type="body"/>
          </p:nvPr>
        </p:nvSpPr>
        <p:spPr>
          <a:xfrm>
            <a:off x="838250" y="1504950"/>
            <a:ext cx="5324100" cy="22557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2100" lvl="1" marL="914400" algn="l">
              <a:lnSpc>
                <a:spcPct val="100000"/>
              </a:lnSpc>
              <a:spcBef>
                <a:spcPts val="800"/>
              </a:spcBef>
              <a:spcAft>
                <a:spcPts val="0"/>
              </a:spcAft>
              <a:buSzPts val="1000"/>
              <a:buChar char="►"/>
              <a:defRPr/>
            </a:lvl2pPr>
            <a:lvl3pPr indent="-279400" lvl="2" marL="1371600" algn="l">
              <a:lnSpc>
                <a:spcPct val="100000"/>
              </a:lnSpc>
              <a:spcBef>
                <a:spcPts val="800"/>
              </a:spcBef>
              <a:spcAft>
                <a:spcPts val="0"/>
              </a:spcAft>
              <a:buSzPts val="800"/>
              <a:buChar char="►"/>
              <a:defRPr/>
            </a:lvl3pPr>
            <a:lvl4pPr indent="-273050" lvl="3" marL="1828800" algn="l">
              <a:lnSpc>
                <a:spcPct val="100000"/>
              </a:lnSpc>
              <a:spcBef>
                <a:spcPts val="800"/>
              </a:spcBef>
              <a:spcAft>
                <a:spcPts val="0"/>
              </a:spcAft>
              <a:buSzPts val="700"/>
              <a:buChar char="►"/>
              <a:defRPr/>
            </a:lvl4pPr>
            <a:lvl5pPr indent="-273050" lvl="4" marL="2286000" algn="l">
              <a:lnSpc>
                <a:spcPct val="100000"/>
              </a:lnSpc>
              <a:spcBef>
                <a:spcPts val="800"/>
              </a:spcBef>
              <a:spcAft>
                <a:spcPts val="0"/>
              </a:spcAft>
              <a:buSzPts val="700"/>
              <a:buChar char="►"/>
              <a:defRPr/>
            </a:lvl5pPr>
            <a:lvl6pPr indent="-273050" lvl="5" marL="2743200" algn="l">
              <a:lnSpc>
                <a:spcPct val="100000"/>
              </a:lnSpc>
              <a:spcBef>
                <a:spcPts val="800"/>
              </a:spcBef>
              <a:spcAft>
                <a:spcPts val="0"/>
              </a:spcAft>
              <a:buSzPts val="700"/>
              <a:buChar char="►"/>
              <a:defRPr/>
            </a:lvl6pPr>
            <a:lvl7pPr indent="-273050" lvl="6" marL="3200400" algn="l">
              <a:lnSpc>
                <a:spcPct val="100000"/>
              </a:lnSpc>
              <a:spcBef>
                <a:spcPts val="800"/>
              </a:spcBef>
              <a:spcAft>
                <a:spcPts val="0"/>
              </a:spcAft>
              <a:buSzPts val="700"/>
              <a:buChar char="►"/>
              <a:defRPr/>
            </a:lvl7pPr>
            <a:lvl8pPr indent="-273050" lvl="7" marL="3657600" algn="l">
              <a:lnSpc>
                <a:spcPct val="100000"/>
              </a:lnSpc>
              <a:spcBef>
                <a:spcPts val="800"/>
              </a:spcBef>
              <a:spcAft>
                <a:spcPts val="0"/>
              </a:spcAft>
              <a:buSzPts val="700"/>
              <a:buChar char="►"/>
              <a:defRPr/>
            </a:lvl8pPr>
            <a:lvl9pPr indent="-273050" lvl="8" marL="4114800" algn="l">
              <a:lnSpc>
                <a:spcPct val="100000"/>
              </a:lnSpc>
              <a:spcBef>
                <a:spcPts val="800"/>
              </a:spcBef>
              <a:spcAft>
                <a:spcPts val="0"/>
              </a:spcAft>
              <a:buSzPts val="700"/>
              <a:buChar char="►"/>
              <a:defRPr/>
            </a:lvl9pPr>
          </a:lstStyle>
          <a:p/>
        </p:txBody>
      </p:sp>
      <p:sp>
        <p:nvSpPr>
          <p:cNvPr id="44" name="Google Shape;44;p3"/>
          <p:cNvSpPr txBox="1"/>
          <p:nvPr>
            <p:ph idx="12" type="sldNum"/>
          </p:nvPr>
        </p:nvSpPr>
        <p:spPr>
          <a:xfrm>
            <a:off x="8543227"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4"/>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5"/>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54" name="Google Shape;54;p5"/>
          <p:cNvSpPr txBox="1"/>
          <p:nvPr>
            <p:ph idx="2" type="body"/>
          </p:nvPr>
        </p:nvSpPr>
        <p:spPr>
          <a:xfrm>
            <a:off x="506809"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5" name="Google Shape;55;p5"/>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56" name="Google Shape;56;p5"/>
          <p:cNvSpPr txBox="1"/>
          <p:nvPr>
            <p:ph idx="4" type="body"/>
          </p:nvPr>
        </p:nvSpPr>
        <p:spPr>
          <a:xfrm>
            <a:off x="3816288" y="2052934"/>
            <a:ext cx="3139200" cy="24783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7" name="Google Shape;57;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5"/>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0" name="Shape 60"/>
        <p:cNvGrpSpPr/>
        <p:nvPr/>
      </p:nvGrpSpPr>
      <p:grpSpPr>
        <a:xfrm>
          <a:off x="0" y="0"/>
          <a:ext cx="0" cy="0"/>
          <a:chOff x="0" y="0"/>
          <a:chExt cx="0" cy="0"/>
        </a:xfrm>
      </p:grpSpPr>
      <p:grpSp>
        <p:nvGrpSpPr>
          <p:cNvPr id="61" name="Google Shape;61;p6"/>
          <p:cNvGrpSpPr/>
          <p:nvPr/>
        </p:nvGrpSpPr>
        <p:grpSpPr>
          <a:xfrm>
            <a:off x="-78" y="-6350"/>
            <a:ext cx="9144178" cy="5149935"/>
            <a:chOff x="-104" y="-8467"/>
            <a:chExt cx="12192237" cy="6866580"/>
          </a:xfrm>
        </p:grpSpPr>
        <p:cxnSp>
          <p:nvCxnSpPr>
            <p:cNvPr id="62" name="Google Shape;62;p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3" name="Google Shape;63;p6"/>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64" name="Google Shape;64;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65" name="Google Shape;65;p6"/>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6" name="Google Shape;66;p6"/>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68" name="Google Shape;68;p6"/>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69" name="Google Shape;69;p6"/>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0" name="Google Shape;70;p6"/>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6"/>
          <p:cNvSpPr txBox="1"/>
          <p:nvPr>
            <p:ph type="ctrTitle"/>
          </p:nvPr>
        </p:nvSpPr>
        <p:spPr>
          <a:xfrm>
            <a:off x="1130300" y="1803401"/>
            <a:ext cx="58254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6"/>
          <p:cNvSpPr txBox="1"/>
          <p:nvPr>
            <p:ph idx="1" type="subTitle"/>
          </p:nvPr>
        </p:nvSpPr>
        <p:spPr>
          <a:xfrm>
            <a:off x="1130300" y="3038125"/>
            <a:ext cx="58254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74" name="Google Shape;7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6"/>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7"/>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7"/>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80" name="Google Shape;80;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8"/>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6" name="Google Shape;86;p8"/>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7" name="Google Shape;87;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8"/>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9"/>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10"/>
          <p:cNvSpPr txBox="1"/>
          <p:nvPr>
            <p:ph type="title"/>
          </p:nvPr>
        </p:nvSpPr>
        <p:spPr>
          <a:xfrm>
            <a:off x="508001" y="1123953"/>
            <a:ext cx="2890800" cy="959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0"/>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8" name="Google Shape;98;p10"/>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99" name="Google Shape;9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0"/>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37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hyperlink" Target="https://ieeexplore.ieee.org/document/9437227" TargetMode="External"/><Relationship Id="rId4" Type="http://schemas.openxmlformats.org/officeDocument/2006/relationships/hyperlink" Target="https://www.mdpi.com/2079-9292/9/4/577" TargetMode="External"/><Relationship Id="rId5" Type="http://schemas.openxmlformats.org/officeDocument/2006/relationships/hyperlink" Target="https://ieeexplore.ieee.org/stamp/stamp.jsp?arnumber=8759867" TargetMode="External"/><Relationship Id="rId6" Type="http://schemas.openxmlformats.org/officeDocument/2006/relationships/hyperlink" Target="https://bura.brunel.ac.uk/bitstream/2438/17745/2/FullText.pdf" TargetMode="External"/><Relationship Id="rId7" Type="http://schemas.openxmlformats.org/officeDocument/2006/relationships/hyperlink" Target="https://ieeexplore.ieee.org/document/956253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s://www.kaggle.com/datasets/sampadab17/network-intrusion-det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ctrTitle"/>
          </p:nvPr>
        </p:nvSpPr>
        <p:spPr>
          <a:xfrm>
            <a:off x="196050" y="1888225"/>
            <a:ext cx="7924500" cy="760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lang="en" sz="3480"/>
              <a:t>Intrusion Detection System in Networks Employing a Double-Layer Architecture Using Machine Learning Algorithms</a:t>
            </a:r>
            <a:endParaRPr sz="3480"/>
          </a:p>
        </p:txBody>
      </p:sp>
      <p:sp>
        <p:nvSpPr>
          <p:cNvPr id="167" name="Google Shape;167;p20"/>
          <p:cNvSpPr txBox="1"/>
          <p:nvPr/>
        </p:nvSpPr>
        <p:spPr>
          <a:xfrm>
            <a:off x="5240100" y="3508375"/>
            <a:ext cx="4288800" cy="12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Presented By:</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Amrit Mohapatra</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Natasha Jain</a:t>
            </a:r>
            <a:endParaRPr sz="2000">
              <a:latin typeface="Lato"/>
              <a:ea typeface="Lato"/>
              <a:cs typeface="Lato"/>
              <a:sym typeface="Lato"/>
            </a:endParaRPr>
          </a:p>
        </p:txBody>
      </p:sp>
      <p:sp>
        <p:nvSpPr>
          <p:cNvPr id="168" name="Google Shape;168;p20"/>
          <p:cNvSpPr txBox="1"/>
          <p:nvPr/>
        </p:nvSpPr>
        <p:spPr>
          <a:xfrm>
            <a:off x="304800" y="3660325"/>
            <a:ext cx="3420600" cy="9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Under the Guidance of</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Dr. Bhawna Rudra </a:t>
            </a:r>
            <a:endParaRPr sz="2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30" name="Google Shape;230;p29"/>
          <p:cNvSpPr txBox="1"/>
          <p:nvPr/>
        </p:nvSpPr>
        <p:spPr>
          <a:xfrm>
            <a:off x="156925" y="1220525"/>
            <a:ext cx="74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for the non hybrid models are as follows:</a:t>
            </a:r>
            <a:endParaRPr b="1">
              <a:latin typeface="Lato"/>
              <a:ea typeface="Lato"/>
              <a:cs typeface="Lato"/>
              <a:sym typeface="Lato"/>
            </a:endParaRPr>
          </a:p>
        </p:txBody>
      </p:sp>
      <p:pic>
        <p:nvPicPr>
          <p:cNvPr id="231" name="Google Shape;231;p29"/>
          <p:cNvPicPr preferRelativeResize="0"/>
          <p:nvPr/>
        </p:nvPicPr>
        <p:blipFill>
          <a:blip r:embed="rId3">
            <a:alphaModFix/>
          </a:blip>
          <a:stretch>
            <a:fillRect/>
          </a:stretch>
        </p:blipFill>
        <p:spPr>
          <a:xfrm>
            <a:off x="363150" y="1620725"/>
            <a:ext cx="4719075" cy="3002575"/>
          </a:xfrm>
          <a:prstGeom prst="rect">
            <a:avLst/>
          </a:prstGeom>
          <a:noFill/>
          <a:ln>
            <a:noFill/>
          </a:ln>
        </p:spPr>
      </p:pic>
      <p:sp>
        <p:nvSpPr>
          <p:cNvPr id="232" name="Google Shape;232;p29"/>
          <p:cNvSpPr txBox="1"/>
          <p:nvPr/>
        </p:nvSpPr>
        <p:spPr>
          <a:xfrm>
            <a:off x="451800" y="4620400"/>
            <a:ext cx="4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Fig5. </a:t>
            </a:r>
            <a:r>
              <a:rPr lang="en">
                <a:solidFill>
                  <a:schemeClr val="dk1"/>
                </a:solidFill>
                <a:latin typeface="Lato"/>
                <a:ea typeface="Lato"/>
                <a:cs typeface="Lato"/>
                <a:sym typeface="Lato"/>
              </a:rPr>
              <a:t>Results of </a:t>
            </a:r>
            <a:r>
              <a:rPr lang="en">
                <a:solidFill>
                  <a:schemeClr val="dk1"/>
                </a:solidFill>
              </a:rPr>
              <a:t>XGBoost Classifier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38" name="Google Shape;238;p30"/>
          <p:cNvSpPr txBox="1"/>
          <p:nvPr/>
        </p:nvSpPr>
        <p:spPr>
          <a:xfrm>
            <a:off x="311700" y="1032750"/>
            <a:ext cx="74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for the non hybrid models are as follows:</a:t>
            </a:r>
            <a:endParaRPr b="1">
              <a:latin typeface="Lato"/>
              <a:ea typeface="Lato"/>
              <a:cs typeface="Lato"/>
              <a:sym typeface="Lato"/>
            </a:endParaRPr>
          </a:p>
        </p:txBody>
      </p:sp>
      <p:pic>
        <p:nvPicPr>
          <p:cNvPr id="239" name="Google Shape;239;p30"/>
          <p:cNvPicPr preferRelativeResize="0"/>
          <p:nvPr/>
        </p:nvPicPr>
        <p:blipFill>
          <a:blip r:embed="rId3">
            <a:alphaModFix/>
          </a:blip>
          <a:stretch>
            <a:fillRect/>
          </a:stretch>
        </p:blipFill>
        <p:spPr>
          <a:xfrm>
            <a:off x="480375" y="1432947"/>
            <a:ext cx="4572000" cy="3175328"/>
          </a:xfrm>
          <a:prstGeom prst="rect">
            <a:avLst/>
          </a:prstGeom>
          <a:noFill/>
          <a:ln>
            <a:noFill/>
          </a:ln>
        </p:spPr>
      </p:pic>
      <p:sp>
        <p:nvSpPr>
          <p:cNvPr id="240" name="Google Shape;240;p30"/>
          <p:cNvSpPr txBox="1"/>
          <p:nvPr/>
        </p:nvSpPr>
        <p:spPr>
          <a:xfrm>
            <a:off x="509725" y="4597225"/>
            <a:ext cx="49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Fig6.</a:t>
            </a:r>
            <a:r>
              <a:rPr lang="en">
                <a:solidFill>
                  <a:schemeClr val="dk1"/>
                </a:solidFill>
                <a:latin typeface="Lato"/>
                <a:ea typeface="Lato"/>
                <a:cs typeface="Lato"/>
                <a:sym typeface="Lato"/>
              </a:rPr>
              <a:t>Results of </a:t>
            </a:r>
            <a:r>
              <a:rPr lang="en"/>
              <a:t> </a:t>
            </a:r>
            <a:r>
              <a:rPr lang="en">
                <a:solidFill>
                  <a:schemeClr val="dk1"/>
                </a:solidFill>
              </a:rPr>
              <a:t>Random Forest Classifier Model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46" name="Google Shape;246;p31"/>
          <p:cNvSpPr txBox="1"/>
          <p:nvPr/>
        </p:nvSpPr>
        <p:spPr>
          <a:xfrm>
            <a:off x="311700" y="1158100"/>
            <a:ext cx="74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for the non hybrid models are as follows:</a:t>
            </a:r>
            <a:endParaRPr b="1">
              <a:latin typeface="Lato"/>
              <a:ea typeface="Lato"/>
              <a:cs typeface="Lato"/>
              <a:sym typeface="Lato"/>
            </a:endParaRPr>
          </a:p>
        </p:txBody>
      </p:sp>
      <p:pic>
        <p:nvPicPr>
          <p:cNvPr id="247" name="Google Shape;247;p31"/>
          <p:cNvPicPr preferRelativeResize="0"/>
          <p:nvPr/>
        </p:nvPicPr>
        <p:blipFill>
          <a:blip r:embed="rId3">
            <a:alphaModFix/>
          </a:blip>
          <a:stretch>
            <a:fillRect/>
          </a:stretch>
        </p:blipFill>
        <p:spPr>
          <a:xfrm>
            <a:off x="386700" y="1533073"/>
            <a:ext cx="4505450" cy="3141202"/>
          </a:xfrm>
          <a:prstGeom prst="rect">
            <a:avLst/>
          </a:prstGeom>
          <a:noFill/>
          <a:ln>
            <a:noFill/>
          </a:ln>
        </p:spPr>
      </p:pic>
      <p:sp>
        <p:nvSpPr>
          <p:cNvPr id="248" name="Google Shape;248;p31"/>
          <p:cNvSpPr txBox="1"/>
          <p:nvPr/>
        </p:nvSpPr>
        <p:spPr>
          <a:xfrm>
            <a:off x="385775" y="4655825"/>
            <a:ext cx="4616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Fig7. Results of </a:t>
            </a:r>
            <a:r>
              <a:rPr lang="en">
                <a:solidFill>
                  <a:schemeClr val="dk1"/>
                </a:solidFill>
              </a:rPr>
              <a:t>Logistic Regression Model </a:t>
            </a:r>
            <a:endParaRPr>
              <a:solidFill>
                <a:schemeClr val="dk1"/>
              </a:solidFill>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54" name="Google Shape;254;p32"/>
          <p:cNvSpPr txBox="1"/>
          <p:nvPr/>
        </p:nvSpPr>
        <p:spPr>
          <a:xfrm>
            <a:off x="311700" y="966700"/>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graphicFrame>
        <p:nvGraphicFramePr>
          <p:cNvPr id="255" name="Google Shape;255;p32"/>
          <p:cNvGraphicFramePr/>
          <p:nvPr/>
        </p:nvGraphicFramePr>
        <p:xfrm>
          <a:off x="1103350" y="2029175"/>
          <a:ext cx="3000000" cy="3000000"/>
        </p:xfrm>
        <a:graphic>
          <a:graphicData uri="http://schemas.openxmlformats.org/drawingml/2006/table">
            <a:tbl>
              <a:tblPr>
                <a:noFill/>
                <a:tableStyleId>{418D1F0E-55A7-4858-B89D-5DD3B8382D36}</a:tableStyleId>
              </a:tblPr>
              <a:tblGrid>
                <a:gridCol w="2645000"/>
                <a:gridCol w="2204150"/>
                <a:gridCol w="2088150"/>
              </a:tblGrid>
              <a:tr h="728175">
                <a:tc>
                  <a:txBody>
                    <a:bodyPr/>
                    <a:lstStyle/>
                    <a:p>
                      <a:pPr indent="0" lvl="0" marL="0" rtl="0" algn="just">
                        <a:lnSpc>
                          <a:spcPct val="115000"/>
                        </a:lnSpc>
                        <a:spcBef>
                          <a:spcPts val="0"/>
                        </a:spcBef>
                        <a:spcAft>
                          <a:spcPts val="0"/>
                        </a:spcAft>
                        <a:buNone/>
                      </a:pPr>
                      <a:r>
                        <a:rPr b="1" lang="en" sz="1200"/>
                        <a:t>  	                     </a:t>
                      </a:r>
                      <a:r>
                        <a:rPr lang="en" sz="1200"/>
                        <a:t>Models</a:t>
                      </a:r>
                      <a:endParaRPr sz="1200"/>
                    </a:p>
                    <a:p>
                      <a:pPr indent="0" lvl="0" marL="0" rtl="0" algn="just">
                        <a:lnSpc>
                          <a:spcPct val="115000"/>
                        </a:lnSpc>
                        <a:spcBef>
                          <a:spcPts val="0"/>
                        </a:spcBef>
                        <a:spcAft>
                          <a:spcPts val="0"/>
                        </a:spcAft>
                        <a:buNone/>
                      </a:pPr>
                      <a:r>
                        <a:rPr lang="en" sz="1200"/>
                        <a:t> </a:t>
                      </a:r>
                      <a:endParaRPr sz="1200"/>
                    </a:p>
                    <a:p>
                      <a:pPr indent="0" lvl="0" marL="0" rtl="0" algn="just">
                        <a:lnSpc>
                          <a:spcPct val="115000"/>
                        </a:lnSpc>
                        <a:spcBef>
                          <a:spcPts val="0"/>
                        </a:spcBef>
                        <a:spcAft>
                          <a:spcPts val="0"/>
                        </a:spcAft>
                        <a:buNone/>
                      </a:pPr>
                      <a:r>
                        <a:rPr lang="en" sz="1200"/>
                        <a:t>Evaluation</a:t>
                      </a:r>
                      <a:endParaRPr sz="1200"/>
                    </a:p>
                    <a:p>
                      <a:pPr indent="0" lvl="0" marL="0" rtl="0" algn="just">
                        <a:lnSpc>
                          <a:spcPct val="115000"/>
                        </a:lnSpc>
                        <a:spcBef>
                          <a:spcPts val="0"/>
                        </a:spcBef>
                        <a:spcAft>
                          <a:spcPts val="0"/>
                        </a:spcAft>
                        <a:buNone/>
                      </a:pPr>
                      <a:r>
                        <a:rPr lang="en" sz="1200"/>
                        <a:t>Metrics</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Traditional                       (Linear Regression)</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Proposed method</a:t>
                      </a:r>
                      <a:endParaRPr sz="1200"/>
                    </a:p>
                    <a:p>
                      <a:pPr indent="0" lvl="0" marL="0" rtl="0" algn="ctr">
                        <a:lnSpc>
                          <a:spcPct val="115000"/>
                        </a:lnSpc>
                        <a:spcBef>
                          <a:spcPts val="0"/>
                        </a:spcBef>
                        <a:spcAft>
                          <a:spcPts val="0"/>
                        </a:spcAft>
                        <a:buNone/>
                      </a:pPr>
                      <a:r>
                        <a:rPr lang="en" sz="1200"/>
                        <a:t>(Linear Regression and Decision Tree)</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0000">
                <a:tc>
                  <a:txBody>
                    <a:bodyPr/>
                    <a:lstStyle/>
                    <a:p>
                      <a:pPr indent="0" lvl="0" marL="0" rtl="0" algn="just">
                        <a:lnSpc>
                          <a:spcPct val="115000"/>
                        </a:lnSpc>
                        <a:spcBef>
                          <a:spcPts val="0"/>
                        </a:spcBef>
                        <a:spcAft>
                          <a:spcPts val="0"/>
                        </a:spcAft>
                        <a:buNone/>
                      </a:pPr>
                      <a:r>
                        <a:rPr lang="en" sz="1200"/>
                        <a:t>Accuracy</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t>95.50</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t>99.76</a:t>
                      </a:r>
                      <a:endParaRPr b="1"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2525">
                <a:tc>
                  <a:txBody>
                    <a:bodyPr/>
                    <a:lstStyle/>
                    <a:p>
                      <a:pPr indent="0" lvl="0" marL="0" rtl="0" algn="just">
                        <a:lnSpc>
                          <a:spcPct val="115000"/>
                        </a:lnSpc>
                        <a:spcBef>
                          <a:spcPts val="0"/>
                        </a:spcBef>
                        <a:spcAft>
                          <a:spcPts val="0"/>
                        </a:spcAft>
                        <a:buNone/>
                      </a:pPr>
                      <a:r>
                        <a:rPr lang="en" sz="1200"/>
                        <a:t>Misclassification</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t>4.49</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t>0.23</a:t>
                      </a:r>
                      <a:endParaRPr b="1"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8975">
                <a:tc>
                  <a:txBody>
                    <a:bodyPr/>
                    <a:lstStyle/>
                    <a:p>
                      <a:pPr indent="0" lvl="0" marL="0" rtl="0" algn="just">
                        <a:lnSpc>
                          <a:spcPct val="115000"/>
                        </a:lnSpc>
                        <a:spcBef>
                          <a:spcPts val="0"/>
                        </a:spcBef>
                        <a:spcAft>
                          <a:spcPts val="0"/>
                        </a:spcAft>
                        <a:buNone/>
                      </a:pPr>
                      <a:r>
                        <a:rPr lang="en" sz="1200"/>
                        <a:t>Precision</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t>96.00</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t>99.74</a:t>
                      </a:r>
                      <a:endParaRPr b="1"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rtl="0" algn="just">
                        <a:lnSpc>
                          <a:spcPct val="115000"/>
                        </a:lnSpc>
                        <a:spcBef>
                          <a:spcPts val="0"/>
                        </a:spcBef>
                        <a:spcAft>
                          <a:spcPts val="0"/>
                        </a:spcAft>
                        <a:buNone/>
                      </a:pPr>
                      <a:r>
                        <a:rPr lang="en" sz="1200"/>
                        <a:t>Sensitivity</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t>94.16</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t>99.74</a:t>
                      </a:r>
                      <a:endParaRPr b="1"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rtl="0" algn="just">
                        <a:lnSpc>
                          <a:spcPct val="115000"/>
                        </a:lnSpc>
                        <a:spcBef>
                          <a:spcPts val="0"/>
                        </a:spcBef>
                        <a:spcAft>
                          <a:spcPts val="0"/>
                        </a:spcAft>
                        <a:buNone/>
                      </a:pPr>
                      <a:r>
                        <a:rPr lang="en" sz="1200"/>
                        <a:t>Specificity</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t>96.25</a:t>
                      </a:r>
                      <a:endParaRPr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 sz="1200"/>
                        <a:t>99.77</a:t>
                      </a:r>
                      <a:endParaRPr b="1" sz="12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256" name="Google Shape;256;p32"/>
          <p:cNvCxnSpPr/>
          <p:nvPr/>
        </p:nvCxnSpPr>
        <p:spPr>
          <a:xfrm>
            <a:off x="1105850" y="2044550"/>
            <a:ext cx="2661900" cy="9645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2"/>
          <p:cNvSpPr txBox="1"/>
          <p:nvPr/>
        </p:nvSpPr>
        <p:spPr>
          <a:xfrm>
            <a:off x="1103350" y="1467350"/>
            <a:ext cx="6255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TABLE 2.</a:t>
            </a:r>
            <a:endParaRPr sz="1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Experiment results of Linear Regression and Decision Tree double layered model.</a:t>
            </a:r>
            <a:endParaRPr sz="1700">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457200" y="5705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63" name="Google Shape;263;p33"/>
          <p:cNvSpPr txBox="1"/>
          <p:nvPr/>
        </p:nvSpPr>
        <p:spPr>
          <a:xfrm>
            <a:off x="457200" y="11681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pic>
        <p:nvPicPr>
          <p:cNvPr id="264" name="Google Shape;264;p33"/>
          <p:cNvPicPr preferRelativeResize="0"/>
          <p:nvPr/>
        </p:nvPicPr>
        <p:blipFill>
          <a:blip r:embed="rId3">
            <a:alphaModFix/>
          </a:blip>
          <a:stretch>
            <a:fillRect/>
          </a:stretch>
        </p:blipFill>
        <p:spPr>
          <a:xfrm>
            <a:off x="0" y="1482375"/>
            <a:ext cx="4294826" cy="3224426"/>
          </a:xfrm>
          <a:prstGeom prst="rect">
            <a:avLst/>
          </a:prstGeom>
          <a:noFill/>
          <a:ln>
            <a:noFill/>
          </a:ln>
        </p:spPr>
      </p:pic>
      <p:pic>
        <p:nvPicPr>
          <p:cNvPr id="265" name="Google Shape;265;p33"/>
          <p:cNvPicPr preferRelativeResize="0"/>
          <p:nvPr/>
        </p:nvPicPr>
        <p:blipFill>
          <a:blip r:embed="rId4">
            <a:alphaModFix/>
          </a:blip>
          <a:stretch>
            <a:fillRect/>
          </a:stretch>
        </p:blipFill>
        <p:spPr>
          <a:xfrm>
            <a:off x="4572000" y="1525825"/>
            <a:ext cx="4086051" cy="3062850"/>
          </a:xfrm>
          <a:prstGeom prst="rect">
            <a:avLst/>
          </a:prstGeom>
          <a:noFill/>
          <a:ln>
            <a:noFill/>
          </a:ln>
        </p:spPr>
      </p:pic>
      <p:sp>
        <p:nvSpPr>
          <p:cNvPr id="266" name="Google Shape;266;p33"/>
          <p:cNvSpPr txBox="1"/>
          <p:nvPr/>
        </p:nvSpPr>
        <p:spPr>
          <a:xfrm>
            <a:off x="306923" y="4588675"/>
            <a:ext cx="55872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Fig9. Performance metrics of </a:t>
            </a:r>
            <a:r>
              <a:rPr lang="en">
                <a:solidFill>
                  <a:schemeClr val="dk1"/>
                </a:solidFill>
                <a:latin typeface="Lato"/>
                <a:ea typeface="Lato"/>
                <a:cs typeface="Lato"/>
                <a:sym typeface="Lato"/>
              </a:rPr>
              <a:t>Linear Regression and Decision Tree</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graphicFrame>
        <p:nvGraphicFramePr>
          <p:cNvPr id="272" name="Google Shape;272;p34"/>
          <p:cNvGraphicFramePr/>
          <p:nvPr/>
        </p:nvGraphicFramePr>
        <p:xfrm>
          <a:off x="1274475" y="2004125"/>
          <a:ext cx="3000000" cy="3000000"/>
        </p:xfrm>
        <a:graphic>
          <a:graphicData uri="http://schemas.openxmlformats.org/drawingml/2006/table">
            <a:tbl>
              <a:tblPr>
                <a:noFill/>
                <a:tableStyleId>{418D1F0E-55A7-4858-B89D-5DD3B8382D36}</a:tableStyleId>
              </a:tblPr>
              <a:tblGrid>
                <a:gridCol w="2351225"/>
                <a:gridCol w="1646700"/>
                <a:gridCol w="1960625"/>
              </a:tblGrid>
              <a:tr h="1047000">
                <a:tc>
                  <a:txBody>
                    <a:bodyPr/>
                    <a:lstStyle/>
                    <a:p>
                      <a:pPr indent="0" lvl="0" marL="0" rtl="0" algn="just">
                        <a:lnSpc>
                          <a:spcPct val="115000"/>
                        </a:lnSpc>
                        <a:spcBef>
                          <a:spcPts val="0"/>
                        </a:spcBef>
                        <a:spcAft>
                          <a:spcPts val="0"/>
                        </a:spcAft>
                        <a:buNone/>
                      </a:pPr>
                      <a:r>
                        <a:rPr b="1" lang="en" sz="1000"/>
                        <a:t>  	  </a:t>
                      </a:r>
                      <a:r>
                        <a:rPr lang="en" sz="1000"/>
                        <a:t>Models</a:t>
                      </a:r>
                      <a:endParaRPr sz="1000"/>
                    </a:p>
                    <a:p>
                      <a:pPr indent="0" lvl="0" marL="0" rtl="0" algn="just">
                        <a:lnSpc>
                          <a:spcPct val="115000"/>
                        </a:lnSpc>
                        <a:spcBef>
                          <a:spcPts val="200"/>
                        </a:spcBef>
                        <a:spcAft>
                          <a:spcPts val="0"/>
                        </a:spcAft>
                        <a:buNone/>
                      </a:pPr>
                      <a:r>
                        <a:rPr lang="en" sz="1000"/>
                        <a:t> </a:t>
                      </a:r>
                      <a:endParaRPr sz="1000"/>
                    </a:p>
                    <a:p>
                      <a:pPr indent="0" lvl="0" marL="0" rtl="0" algn="just">
                        <a:lnSpc>
                          <a:spcPct val="115000"/>
                        </a:lnSpc>
                        <a:spcBef>
                          <a:spcPts val="200"/>
                        </a:spcBef>
                        <a:spcAft>
                          <a:spcPts val="0"/>
                        </a:spcAft>
                        <a:buNone/>
                      </a:pPr>
                      <a:r>
                        <a:rPr lang="en" sz="1000"/>
                        <a:t>Evaluation</a:t>
                      </a:r>
                      <a:endParaRPr sz="1000"/>
                    </a:p>
                    <a:p>
                      <a:pPr indent="0" lvl="0" marL="0" rtl="0" algn="l">
                        <a:lnSpc>
                          <a:spcPct val="115000"/>
                        </a:lnSpc>
                        <a:spcBef>
                          <a:spcPts val="200"/>
                        </a:spcBef>
                        <a:spcAft>
                          <a:spcPts val="1200"/>
                        </a:spcAft>
                        <a:buNone/>
                      </a:pPr>
                      <a:r>
                        <a:rPr lang="en" sz="1000"/>
                        <a:t>Metrics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000"/>
                        <a:t>Traditional (Naïve bayes)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000"/>
                        <a:t>Proposed method (Naïve bayes and decision Tree)</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325">
                <a:tc>
                  <a:txBody>
                    <a:bodyPr/>
                    <a:lstStyle/>
                    <a:p>
                      <a:pPr indent="0" lvl="0" marL="0" rtl="0" algn="l">
                        <a:lnSpc>
                          <a:spcPct val="115000"/>
                        </a:lnSpc>
                        <a:spcBef>
                          <a:spcPts val="0"/>
                        </a:spcBef>
                        <a:spcAft>
                          <a:spcPts val="0"/>
                        </a:spcAft>
                        <a:buNone/>
                      </a:pPr>
                      <a:r>
                        <a:rPr lang="en" sz="1000"/>
                        <a:t>Accuracy</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90.67</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99.70</a:t>
                      </a:r>
                      <a:endParaRPr b="1"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325">
                <a:tc>
                  <a:txBody>
                    <a:bodyPr/>
                    <a:lstStyle/>
                    <a:p>
                      <a:pPr indent="0" lvl="0" marL="0" rtl="0" algn="l">
                        <a:lnSpc>
                          <a:spcPct val="115000"/>
                        </a:lnSpc>
                        <a:spcBef>
                          <a:spcPts val="0"/>
                        </a:spcBef>
                        <a:spcAft>
                          <a:spcPts val="0"/>
                        </a:spcAft>
                        <a:buNone/>
                      </a:pPr>
                      <a:r>
                        <a:rPr lang="en" sz="1000"/>
                        <a:t>Misclassification</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9.32</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0.2</a:t>
                      </a:r>
                      <a:r>
                        <a:rPr b="1" lang="en" sz="1000"/>
                        <a:t>9</a:t>
                      </a:r>
                      <a:endParaRPr b="1"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325">
                <a:tc>
                  <a:txBody>
                    <a:bodyPr/>
                    <a:lstStyle/>
                    <a:p>
                      <a:pPr indent="0" lvl="0" marL="0" rtl="0" algn="l">
                        <a:lnSpc>
                          <a:spcPct val="115000"/>
                        </a:lnSpc>
                        <a:spcBef>
                          <a:spcPts val="0"/>
                        </a:spcBef>
                        <a:spcAft>
                          <a:spcPts val="0"/>
                        </a:spcAft>
                        <a:buNone/>
                      </a:pPr>
                      <a:r>
                        <a:rPr lang="en" sz="1000"/>
                        <a:t>Precision</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94.06</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99.6</a:t>
                      </a:r>
                      <a:r>
                        <a:rPr b="1" lang="en" sz="1000"/>
                        <a:t>2</a:t>
                      </a:r>
                      <a:endParaRPr b="1"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325">
                <a:tc>
                  <a:txBody>
                    <a:bodyPr/>
                    <a:lstStyle/>
                    <a:p>
                      <a:pPr indent="0" lvl="0" marL="0" rtl="0" algn="l">
                        <a:lnSpc>
                          <a:spcPct val="115000"/>
                        </a:lnSpc>
                        <a:spcBef>
                          <a:spcPts val="0"/>
                        </a:spcBef>
                        <a:spcAft>
                          <a:spcPts val="0"/>
                        </a:spcAft>
                        <a:buNone/>
                      </a:pPr>
                      <a:r>
                        <a:rPr lang="en" sz="1000"/>
                        <a:t>Sensitivit</a:t>
                      </a:r>
                      <a:r>
                        <a:rPr lang="en" sz="1000"/>
                        <a:t>y</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85.</a:t>
                      </a:r>
                      <a:r>
                        <a:rPr lang="en" sz="1000"/>
                        <a:t>22</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99.74</a:t>
                      </a:r>
                      <a:endParaRPr b="1"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7325">
                <a:tc>
                  <a:txBody>
                    <a:bodyPr/>
                    <a:lstStyle/>
                    <a:p>
                      <a:pPr indent="0" lvl="0" marL="0" rtl="0" algn="l">
                        <a:lnSpc>
                          <a:spcPct val="115000"/>
                        </a:lnSpc>
                        <a:spcBef>
                          <a:spcPts val="0"/>
                        </a:spcBef>
                        <a:spcAft>
                          <a:spcPts val="0"/>
                        </a:spcAft>
                        <a:buNone/>
                      </a:pPr>
                      <a:r>
                        <a:rPr lang="en" sz="1000"/>
                        <a:t>Specificity</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95.36</a:t>
                      </a:r>
                      <a:endParaRPr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99.6</a:t>
                      </a:r>
                      <a:r>
                        <a:rPr b="1" lang="en" sz="1000"/>
                        <a:t>7</a:t>
                      </a:r>
                      <a:endParaRPr b="1" sz="1000">
                        <a:solidFill>
                          <a:srgbClr val="FFFFFF"/>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3" name="Google Shape;273;p34"/>
          <p:cNvSpPr txBox="1"/>
          <p:nvPr/>
        </p:nvSpPr>
        <p:spPr>
          <a:xfrm>
            <a:off x="311700" y="1094100"/>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cxnSp>
        <p:nvCxnSpPr>
          <p:cNvPr id="274" name="Google Shape;274;p34"/>
          <p:cNvCxnSpPr/>
          <p:nvPr/>
        </p:nvCxnSpPr>
        <p:spPr>
          <a:xfrm rot="10800000">
            <a:off x="1298725" y="2031675"/>
            <a:ext cx="2340300" cy="10287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34"/>
          <p:cNvSpPr txBox="1"/>
          <p:nvPr/>
        </p:nvSpPr>
        <p:spPr>
          <a:xfrm>
            <a:off x="965850" y="1343675"/>
            <a:ext cx="6892800" cy="523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latin typeface="Times New Roman"/>
                <a:ea typeface="Times New Roman"/>
                <a:cs typeface="Times New Roman"/>
                <a:sym typeface="Times New Roman"/>
              </a:rPr>
              <a:t>TABLE 3</a:t>
            </a:r>
            <a:endParaRPr sz="1100">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Experiment results of Naïve bayes and decision Tree double layered model.</a:t>
            </a:r>
            <a:endParaRPr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381000" y="5705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81" name="Google Shape;281;p35"/>
          <p:cNvSpPr txBox="1"/>
          <p:nvPr/>
        </p:nvSpPr>
        <p:spPr>
          <a:xfrm>
            <a:off x="381000" y="11681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pic>
        <p:nvPicPr>
          <p:cNvPr id="282" name="Google Shape;282;p35"/>
          <p:cNvPicPr preferRelativeResize="0"/>
          <p:nvPr/>
        </p:nvPicPr>
        <p:blipFill>
          <a:blip r:embed="rId3">
            <a:alphaModFix/>
          </a:blip>
          <a:stretch>
            <a:fillRect/>
          </a:stretch>
        </p:blipFill>
        <p:spPr>
          <a:xfrm>
            <a:off x="0" y="1498900"/>
            <a:ext cx="4269101" cy="3148224"/>
          </a:xfrm>
          <a:prstGeom prst="rect">
            <a:avLst/>
          </a:prstGeom>
          <a:noFill/>
          <a:ln>
            <a:noFill/>
          </a:ln>
        </p:spPr>
      </p:pic>
      <p:pic>
        <p:nvPicPr>
          <p:cNvPr id="283" name="Google Shape;283;p35"/>
          <p:cNvPicPr preferRelativeResize="0"/>
          <p:nvPr/>
        </p:nvPicPr>
        <p:blipFill>
          <a:blip r:embed="rId4">
            <a:alphaModFix/>
          </a:blip>
          <a:stretch>
            <a:fillRect/>
          </a:stretch>
        </p:blipFill>
        <p:spPr>
          <a:xfrm>
            <a:off x="4510425" y="1617550"/>
            <a:ext cx="4143525" cy="2948625"/>
          </a:xfrm>
          <a:prstGeom prst="rect">
            <a:avLst/>
          </a:prstGeom>
          <a:noFill/>
          <a:ln>
            <a:noFill/>
          </a:ln>
        </p:spPr>
      </p:pic>
      <p:sp>
        <p:nvSpPr>
          <p:cNvPr id="284" name="Google Shape;284;p35"/>
          <p:cNvSpPr txBox="1"/>
          <p:nvPr/>
        </p:nvSpPr>
        <p:spPr>
          <a:xfrm>
            <a:off x="306923" y="4588675"/>
            <a:ext cx="55872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Fig10. Performance metrics of </a:t>
            </a:r>
            <a:r>
              <a:rPr lang="en">
                <a:solidFill>
                  <a:schemeClr val="dk1"/>
                </a:solidFill>
                <a:latin typeface="Lato"/>
                <a:ea typeface="Lato"/>
                <a:cs typeface="Lato"/>
                <a:sym typeface="Lato"/>
              </a:rPr>
              <a:t>Naive bayes and Decision Tree</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90" name="Google Shape;290;p36"/>
          <p:cNvSpPr txBox="1"/>
          <p:nvPr/>
        </p:nvSpPr>
        <p:spPr>
          <a:xfrm>
            <a:off x="311700" y="10177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graphicFrame>
        <p:nvGraphicFramePr>
          <p:cNvPr id="291" name="Google Shape;291;p36"/>
          <p:cNvGraphicFramePr/>
          <p:nvPr/>
        </p:nvGraphicFramePr>
        <p:xfrm>
          <a:off x="1244084" y="1918244"/>
          <a:ext cx="3000000" cy="3000000"/>
        </p:xfrm>
        <a:graphic>
          <a:graphicData uri="http://schemas.openxmlformats.org/drawingml/2006/table">
            <a:tbl>
              <a:tblPr>
                <a:noFill/>
                <a:tableStyleId>{418D1F0E-55A7-4858-B89D-5DD3B8382D36}</a:tableStyleId>
              </a:tblPr>
              <a:tblGrid>
                <a:gridCol w="1892300"/>
                <a:gridCol w="2401825"/>
                <a:gridCol w="2196300"/>
              </a:tblGrid>
              <a:tr h="798300">
                <a:tc>
                  <a:txBody>
                    <a:bodyPr/>
                    <a:lstStyle/>
                    <a:p>
                      <a:pPr indent="0" lvl="0" marL="0" rtl="0" algn="just">
                        <a:lnSpc>
                          <a:spcPct val="115000"/>
                        </a:lnSpc>
                        <a:spcBef>
                          <a:spcPts val="0"/>
                        </a:spcBef>
                        <a:spcAft>
                          <a:spcPts val="0"/>
                        </a:spcAft>
                        <a:buNone/>
                      </a:pPr>
                      <a:r>
                        <a:rPr b="1" lang="en" sz="1000"/>
                        <a:t>  	      </a:t>
                      </a:r>
                      <a:r>
                        <a:rPr lang="en" sz="1000"/>
                        <a:t>Models</a:t>
                      </a:r>
                      <a:endParaRPr sz="1000"/>
                    </a:p>
                    <a:p>
                      <a:pPr indent="0" lvl="0" marL="0" rtl="0" algn="just">
                        <a:lnSpc>
                          <a:spcPct val="115000"/>
                        </a:lnSpc>
                        <a:spcBef>
                          <a:spcPts val="200"/>
                        </a:spcBef>
                        <a:spcAft>
                          <a:spcPts val="0"/>
                        </a:spcAft>
                        <a:buNone/>
                      </a:pPr>
                      <a:r>
                        <a:rPr lang="en" sz="1000"/>
                        <a:t> </a:t>
                      </a:r>
                      <a:endParaRPr sz="1000"/>
                    </a:p>
                    <a:p>
                      <a:pPr indent="0" lvl="0" marL="0" rtl="0" algn="just">
                        <a:lnSpc>
                          <a:spcPct val="115000"/>
                        </a:lnSpc>
                        <a:spcBef>
                          <a:spcPts val="200"/>
                        </a:spcBef>
                        <a:spcAft>
                          <a:spcPts val="0"/>
                        </a:spcAft>
                        <a:buNone/>
                      </a:pPr>
                      <a:r>
                        <a:rPr lang="en" sz="1000"/>
                        <a:t>Evaluation</a:t>
                      </a:r>
                      <a:endParaRPr sz="1000"/>
                    </a:p>
                    <a:p>
                      <a:pPr indent="0" lvl="0" marL="0" rtl="0" algn="l">
                        <a:lnSpc>
                          <a:spcPct val="115000"/>
                        </a:lnSpc>
                        <a:spcBef>
                          <a:spcPts val="200"/>
                        </a:spcBef>
                        <a:spcAft>
                          <a:spcPts val="1200"/>
                        </a:spcAft>
                        <a:buNone/>
                      </a:pPr>
                      <a:r>
                        <a:rPr lang="en" sz="1000"/>
                        <a:t>Metrics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000"/>
                        <a:t>Traditional (Linear Regression)</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lang="en" sz="1000"/>
                        <a:t>Proposed method (Linear Regression and XGBoost)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475">
                <a:tc>
                  <a:txBody>
                    <a:bodyPr/>
                    <a:lstStyle/>
                    <a:p>
                      <a:pPr indent="0" lvl="0" marL="0" rtl="0" algn="l">
                        <a:lnSpc>
                          <a:spcPct val="115000"/>
                        </a:lnSpc>
                        <a:spcBef>
                          <a:spcPts val="0"/>
                        </a:spcBef>
                        <a:spcAft>
                          <a:spcPts val="0"/>
                        </a:spcAft>
                        <a:buNone/>
                      </a:pPr>
                      <a:r>
                        <a:rPr lang="en" sz="1000"/>
                        <a:t>Accuracy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95.50</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98.74</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4300">
                <a:tc>
                  <a:txBody>
                    <a:bodyPr/>
                    <a:lstStyle/>
                    <a:p>
                      <a:pPr indent="0" lvl="0" marL="0" rtl="0" algn="l">
                        <a:lnSpc>
                          <a:spcPct val="115000"/>
                        </a:lnSpc>
                        <a:spcBef>
                          <a:spcPts val="0"/>
                        </a:spcBef>
                        <a:spcAft>
                          <a:spcPts val="0"/>
                        </a:spcAft>
                        <a:buNone/>
                      </a:pPr>
                      <a:r>
                        <a:rPr lang="en" sz="1000"/>
                        <a:t>Misclassification</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4.49</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1.25</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400">
                <a:tc>
                  <a:txBody>
                    <a:bodyPr/>
                    <a:lstStyle/>
                    <a:p>
                      <a:pPr indent="0" lvl="0" marL="0" rtl="0" algn="l">
                        <a:lnSpc>
                          <a:spcPct val="115000"/>
                        </a:lnSpc>
                        <a:spcBef>
                          <a:spcPts val="0"/>
                        </a:spcBef>
                        <a:spcAft>
                          <a:spcPts val="0"/>
                        </a:spcAft>
                        <a:buNone/>
                      </a:pPr>
                      <a:r>
                        <a:rPr lang="en" sz="1000"/>
                        <a:t>Precision</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96.00</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98.24</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825">
                <a:tc>
                  <a:txBody>
                    <a:bodyPr/>
                    <a:lstStyle/>
                    <a:p>
                      <a:pPr indent="0" lvl="0" marL="0" rtl="0" algn="l">
                        <a:lnSpc>
                          <a:spcPct val="115000"/>
                        </a:lnSpc>
                        <a:spcBef>
                          <a:spcPts val="0"/>
                        </a:spcBef>
                        <a:spcAft>
                          <a:spcPts val="0"/>
                        </a:spcAft>
                        <a:buNone/>
                      </a:pPr>
                      <a:r>
                        <a:rPr lang="en" sz="1000"/>
                        <a:t>Sensitivity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94.19</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99.05</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250">
                <a:tc>
                  <a:txBody>
                    <a:bodyPr/>
                    <a:lstStyle/>
                    <a:p>
                      <a:pPr indent="0" lvl="0" marL="0" rtl="0" algn="l">
                        <a:lnSpc>
                          <a:spcPct val="115000"/>
                        </a:lnSpc>
                        <a:spcBef>
                          <a:spcPts val="0"/>
                        </a:spcBef>
                        <a:spcAft>
                          <a:spcPts val="0"/>
                        </a:spcAft>
                        <a:buNone/>
                      </a:pPr>
                      <a:r>
                        <a:rPr lang="en" sz="1000"/>
                        <a:t>Specificity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96.62</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98.47</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292" name="Google Shape;292;p36"/>
          <p:cNvCxnSpPr/>
          <p:nvPr/>
        </p:nvCxnSpPr>
        <p:spPr>
          <a:xfrm rot="10800000">
            <a:off x="1244150" y="1918225"/>
            <a:ext cx="1905300" cy="1065000"/>
          </a:xfrm>
          <a:prstGeom prst="straightConnector1">
            <a:avLst/>
          </a:prstGeom>
          <a:noFill/>
          <a:ln cap="flat" cmpd="sng" w="9525">
            <a:solidFill>
              <a:schemeClr val="dk2"/>
            </a:solidFill>
            <a:prstDash val="solid"/>
            <a:round/>
            <a:headEnd len="med" w="med" type="none"/>
            <a:tailEnd len="med" w="med" type="none"/>
          </a:ln>
        </p:spPr>
      </p:cxnSp>
      <p:sp>
        <p:nvSpPr>
          <p:cNvPr id="293" name="Google Shape;293;p36"/>
          <p:cNvSpPr txBox="1"/>
          <p:nvPr/>
        </p:nvSpPr>
        <p:spPr>
          <a:xfrm>
            <a:off x="712288" y="1309050"/>
            <a:ext cx="7554000" cy="718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TABLE 4  </a:t>
            </a:r>
            <a:endParaRPr sz="1100">
              <a:solidFill>
                <a:schemeClr val="dk1"/>
              </a:solidFill>
              <a:latin typeface="Times New Roman"/>
              <a:ea typeface="Times New Roman"/>
              <a:cs typeface="Times New Roman"/>
              <a:sym typeface="Times New Roman"/>
            </a:endParaRPr>
          </a:p>
          <a:p>
            <a:pPr indent="0" lvl="0" marL="0" rtl="0" algn="ctr">
              <a:lnSpc>
                <a:spcPct val="100000"/>
              </a:lnSpc>
              <a:spcBef>
                <a:spcPts val="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Experiment results of Linear Regression and XGBoost double layered model.</a:t>
            </a:r>
            <a:endParaRPr sz="11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457200" y="5705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99" name="Google Shape;299;p37"/>
          <p:cNvSpPr txBox="1"/>
          <p:nvPr/>
        </p:nvSpPr>
        <p:spPr>
          <a:xfrm>
            <a:off x="457200" y="11681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pic>
        <p:nvPicPr>
          <p:cNvPr id="300" name="Google Shape;300;p37"/>
          <p:cNvPicPr preferRelativeResize="0"/>
          <p:nvPr/>
        </p:nvPicPr>
        <p:blipFill>
          <a:blip r:embed="rId3">
            <a:alphaModFix/>
          </a:blip>
          <a:stretch>
            <a:fillRect/>
          </a:stretch>
        </p:blipFill>
        <p:spPr>
          <a:xfrm>
            <a:off x="5125" y="1560793"/>
            <a:ext cx="4566875" cy="3201707"/>
          </a:xfrm>
          <a:prstGeom prst="rect">
            <a:avLst/>
          </a:prstGeom>
          <a:noFill/>
          <a:ln>
            <a:noFill/>
          </a:ln>
        </p:spPr>
      </p:pic>
      <p:pic>
        <p:nvPicPr>
          <p:cNvPr id="301" name="Google Shape;301;p37"/>
          <p:cNvPicPr preferRelativeResize="0"/>
          <p:nvPr/>
        </p:nvPicPr>
        <p:blipFill>
          <a:blip r:embed="rId4">
            <a:alphaModFix/>
          </a:blip>
          <a:stretch>
            <a:fillRect/>
          </a:stretch>
        </p:blipFill>
        <p:spPr>
          <a:xfrm>
            <a:off x="4708425" y="1596660"/>
            <a:ext cx="4435575" cy="3070316"/>
          </a:xfrm>
          <a:prstGeom prst="rect">
            <a:avLst/>
          </a:prstGeom>
          <a:noFill/>
          <a:ln>
            <a:noFill/>
          </a:ln>
        </p:spPr>
      </p:pic>
      <p:sp>
        <p:nvSpPr>
          <p:cNvPr id="302" name="Google Shape;302;p37"/>
          <p:cNvSpPr txBox="1"/>
          <p:nvPr/>
        </p:nvSpPr>
        <p:spPr>
          <a:xfrm>
            <a:off x="306923" y="4664875"/>
            <a:ext cx="55872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Fig11. Performance metrics of</a:t>
            </a:r>
            <a:r>
              <a:rPr lang="en">
                <a:solidFill>
                  <a:schemeClr val="dk1"/>
                </a:solidFill>
                <a:latin typeface="Lato"/>
                <a:ea typeface="Lato"/>
                <a:cs typeface="Lato"/>
                <a:sym typeface="Lato"/>
              </a:rPr>
              <a:t> Linear Regression and XGBoost</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308" name="Google Shape;308;p38"/>
          <p:cNvSpPr txBox="1"/>
          <p:nvPr/>
        </p:nvSpPr>
        <p:spPr>
          <a:xfrm>
            <a:off x="311700" y="10177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graphicFrame>
        <p:nvGraphicFramePr>
          <p:cNvPr id="309" name="Google Shape;309;p38"/>
          <p:cNvGraphicFramePr/>
          <p:nvPr/>
        </p:nvGraphicFramePr>
        <p:xfrm>
          <a:off x="1191525" y="2062050"/>
          <a:ext cx="3000000" cy="3000000"/>
        </p:xfrm>
        <a:graphic>
          <a:graphicData uri="http://schemas.openxmlformats.org/drawingml/2006/table">
            <a:tbl>
              <a:tblPr>
                <a:noFill/>
                <a:tableStyleId>{418D1F0E-55A7-4858-B89D-5DD3B8382D36}</a:tableStyleId>
              </a:tblPr>
              <a:tblGrid>
                <a:gridCol w="2448800"/>
                <a:gridCol w="2162275"/>
                <a:gridCol w="1879375"/>
              </a:tblGrid>
              <a:tr h="1009650">
                <a:tc>
                  <a:txBody>
                    <a:bodyPr/>
                    <a:lstStyle/>
                    <a:p>
                      <a:pPr indent="0" lvl="0" marL="0" rtl="0" algn="just">
                        <a:lnSpc>
                          <a:spcPct val="115000"/>
                        </a:lnSpc>
                        <a:spcBef>
                          <a:spcPts val="0"/>
                        </a:spcBef>
                        <a:spcAft>
                          <a:spcPts val="0"/>
                        </a:spcAft>
                        <a:buNone/>
                      </a:pPr>
                      <a:r>
                        <a:rPr lang="en" sz="1000"/>
                        <a:t>             	           Models</a:t>
                      </a:r>
                      <a:endParaRPr sz="1000"/>
                    </a:p>
                    <a:p>
                      <a:pPr indent="0" lvl="0" marL="0" rtl="0" algn="just">
                        <a:lnSpc>
                          <a:spcPct val="115000"/>
                        </a:lnSpc>
                        <a:spcBef>
                          <a:spcPts val="0"/>
                        </a:spcBef>
                        <a:spcAft>
                          <a:spcPts val="0"/>
                        </a:spcAft>
                        <a:buNone/>
                      </a:pPr>
                      <a:r>
                        <a:rPr lang="en" sz="1000"/>
                        <a:t> </a:t>
                      </a:r>
                      <a:endParaRPr sz="1000"/>
                    </a:p>
                    <a:p>
                      <a:pPr indent="0" lvl="0" marL="0" rtl="0" algn="just">
                        <a:lnSpc>
                          <a:spcPct val="115000"/>
                        </a:lnSpc>
                        <a:spcBef>
                          <a:spcPts val="0"/>
                        </a:spcBef>
                        <a:spcAft>
                          <a:spcPts val="0"/>
                        </a:spcAft>
                        <a:buNone/>
                      </a:pPr>
                      <a:r>
                        <a:rPr lang="en" sz="1000"/>
                        <a:t>Evaluation</a:t>
                      </a:r>
                      <a:endParaRPr sz="1000"/>
                    </a:p>
                    <a:p>
                      <a:pPr indent="0" lvl="0" marL="0" rtl="0" algn="l">
                        <a:lnSpc>
                          <a:spcPct val="115000"/>
                        </a:lnSpc>
                        <a:spcBef>
                          <a:spcPts val="0"/>
                        </a:spcBef>
                        <a:spcAft>
                          <a:spcPts val="0"/>
                        </a:spcAft>
                        <a:buNone/>
                      </a:pPr>
                      <a:r>
                        <a:rPr lang="en" sz="1000"/>
                        <a:t>Metrics</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Traditional (Decision Tree)</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Proposed method (Decision Tree and XGBoost)</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00"/>
                        <a:t>Accuracy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99.47</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99.72</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00"/>
                        <a:t>Misclassification</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0.05</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0.02</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00"/>
                        <a:t>Precision</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99.28</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99.54</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00"/>
                        <a:t>Sensitivity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99.57</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99.85</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125">
                <a:tc>
                  <a:txBody>
                    <a:bodyPr/>
                    <a:lstStyle/>
                    <a:p>
                      <a:pPr indent="0" lvl="0" marL="0" rtl="0" algn="l">
                        <a:lnSpc>
                          <a:spcPct val="115000"/>
                        </a:lnSpc>
                        <a:spcBef>
                          <a:spcPts val="0"/>
                        </a:spcBef>
                        <a:spcAft>
                          <a:spcPts val="0"/>
                        </a:spcAft>
                        <a:buNone/>
                      </a:pPr>
                      <a:r>
                        <a:rPr lang="en" sz="1000"/>
                        <a:t>Specificity</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99.38</a:t>
                      </a:r>
                      <a:endParaRPr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99.60</a:t>
                      </a:r>
                      <a:endParaRPr b="1" sz="10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310" name="Google Shape;310;p38"/>
          <p:cNvCxnSpPr/>
          <p:nvPr/>
        </p:nvCxnSpPr>
        <p:spPr>
          <a:xfrm>
            <a:off x="1204925" y="2083125"/>
            <a:ext cx="2449800" cy="99840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38"/>
          <p:cNvSpPr txBox="1"/>
          <p:nvPr/>
        </p:nvSpPr>
        <p:spPr>
          <a:xfrm>
            <a:off x="650350" y="1476025"/>
            <a:ext cx="7403400" cy="549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TABLE 5.</a:t>
            </a:r>
            <a:endParaRPr sz="1100">
              <a:solidFill>
                <a:schemeClr val="dk1"/>
              </a:solidFill>
              <a:latin typeface="Times New Roman"/>
              <a:ea typeface="Times New Roman"/>
              <a:cs typeface="Times New Roman"/>
              <a:sym typeface="Times New Roman"/>
            </a:endParaRPr>
          </a:p>
          <a:p>
            <a:pPr indent="0" lvl="0" marL="0" rtl="0" algn="ctr">
              <a:lnSpc>
                <a:spcPct val="100000"/>
              </a:lnSpc>
              <a:spcBef>
                <a:spcPts val="200"/>
              </a:spcBef>
              <a:spcAft>
                <a:spcPts val="0"/>
              </a:spcAft>
              <a:buNone/>
            </a:pPr>
            <a:r>
              <a:rPr lang="en" sz="1100">
                <a:solidFill>
                  <a:schemeClr val="dk1"/>
                </a:solidFill>
                <a:latin typeface="Times New Roman"/>
                <a:ea typeface="Times New Roman"/>
                <a:cs typeface="Times New Roman"/>
                <a:sym typeface="Times New Roman"/>
              </a:rPr>
              <a:t> Experiment results of . Decision Tree and XGBoost double layered model.</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174" name="Google Shape;174;p2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Char char="►"/>
            </a:pPr>
            <a:r>
              <a:rPr lang="en"/>
              <a:t>In recent years, Intrusion Detection System (IDS) increasingly plays a vital role in discovering malicious activities due to a massive expansion of network-connected IT devices around the world.</a:t>
            </a:r>
            <a:endParaRPr/>
          </a:p>
          <a:p>
            <a:pPr indent="-298450" lvl="0" marL="457200" rtl="0" algn="l">
              <a:spcBef>
                <a:spcPts val="800"/>
              </a:spcBef>
              <a:spcAft>
                <a:spcPts val="0"/>
              </a:spcAft>
              <a:buSzPts val="1100"/>
              <a:buChar char="►"/>
            </a:pPr>
            <a:r>
              <a:rPr lang="en"/>
              <a:t> The key challenge in building an efficient IDS is the selection of relevant features in the case of multiple attack categories.</a:t>
            </a:r>
            <a:endParaRPr/>
          </a:p>
          <a:p>
            <a:pPr indent="-298450" lvl="0" marL="457200" rtl="0" algn="l">
              <a:spcBef>
                <a:spcPts val="800"/>
              </a:spcBef>
              <a:spcAft>
                <a:spcPts val="0"/>
              </a:spcAft>
              <a:buSzPts val="1100"/>
              <a:buChar char="►"/>
            </a:pPr>
            <a:r>
              <a:rPr lang="en"/>
              <a:t>Furthermore, the large volume of network traffic generated by modern networks makes it difficult for traditional intrusion detection systems to keep up.</a:t>
            </a:r>
            <a:endParaRPr/>
          </a:p>
          <a:p>
            <a:pPr indent="-298450" lvl="0" marL="457200" rtl="0" algn="l">
              <a:spcBef>
                <a:spcPts val="800"/>
              </a:spcBef>
              <a:spcAft>
                <a:spcPts val="0"/>
              </a:spcAft>
              <a:buSzPts val="1100"/>
              <a:buChar char="►"/>
            </a:pPr>
            <a:r>
              <a:rPr lang="en"/>
              <a:t> A hybrid approach, in general, refers to a method that combines two or more learning techniques e.g., using a signature-based method with an anomaly-based method, or an anomaly-based method with an anomaly-based method.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381000" y="57050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317" name="Google Shape;317;p39"/>
          <p:cNvSpPr txBox="1"/>
          <p:nvPr/>
        </p:nvSpPr>
        <p:spPr>
          <a:xfrm>
            <a:off x="457200" y="1168125"/>
            <a:ext cx="74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Results for hybrid models</a:t>
            </a:r>
            <a:endParaRPr b="1">
              <a:latin typeface="Lato"/>
              <a:ea typeface="Lato"/>
              <a:cs typeface="Lato"/>
              <a:sym typeface="Lato"/>
            </a:endParaRPr>
          </a:p>
        </p:txBody>
      </p:sp>
      <p:pic>
        <p:nvPicPr>
          <p:cNvPr id="318" name="Google Shape;318;p39"/>
          <p:cNvPicPr preferRelativeResize="0"/>
          <p:nvPr/>
        </p:nvPicPr>
        <p:blipFill>
          <a:blip r:embed="rId3">
            <a:alphaModFix/>
          </a:blip>
          <a:stretch>
            <a:fillRect/>
          </a:stretch>
        </p:blipFill>
        <p:spPr>
          <a:xfrm>
            <a:off x="0" y="1478925"/>
            <a:ext cx="4419601" cy="3159307"/>
          </a:xfrm>
          <a:prstGeom prst="rect">
            <a:avLst/>
          </a:prstGeom>
          <a:noFill/>
          <a:ln>
            <a:noFill/>
          </a:ln>
        </p:spPr>
      </p:pic>
      <p:pic>
        <p:nvPicPr>
          <p:cNvPr id="319" name="Google Shape;319;p39"/>
          <p:cNvPicPr preferRelativeResize="0"/>
          <p:nvPr/>
        </p:nvPicPr>
        <p:blipFill>
          <a:blip r:embed="rId4">
            <a:alphaModFix/>
          </a:blip>
          <a:stretch>
            <a:fillRect/>
          </a:stretch>
        </p:blipFill>
        <p:spPr>
          <a:xfrm>
            <a:off x="4572000" y="1465150"/>
            <a:ext cx="4216675" cy="3099700"/>
          </a:xfrm>
          <a:prstGeom prst="rect">
            <a:avLst/>
          </a:prstGeom>
          <a:noFill/>
          <a:ln>
            <a:noFill/>
          </a:ln>
        </p:spPr>
      </p:pic>
      <p:sp>
        <p:nvSpPr>
          <p:cNvPr id="320" name="Google Shape;320;p39"/>
          <p:cNvSpPr txBox="1"/>
          <p:nvPr/>
        </p:nvSpPr>
        <p:spPr>
          <a:xfrm>
            <a:off x="306923" y="4664875"/>
            <a:ext cx="55872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Fig12. Performance metrics of</a:t>
            </a:r>
            <a:r>
              <a:rPr lang="en">
                <a:solidFill>
                  <a:schemeClr val="dk1"/>
                </a:solidFill>
                <a:latin typeface="Lato"/>
                <a:ea typeface="Lato"/>
                <a:cs typeface="Lato"/>
                <a:sym typeface="Lato"/>
              </a:rPr>
              <a:t> </a:t>
            </a:r>
            <a:r>
              <a:rPr lang="en">
                <a:solidFill>
                  <a:schemeClr val="dk1"/>
                </a:solidFill>
                <a:latin typeface="Lato"/>
                <a:ea typeface="Lato"/>
                <a:cs typeface="Lato"/>
                <a:sym typeface="Lato"/>
              </a:rPr>
              <a:t>Decision Tree and XGBoost</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CONCLUSION AND FUTURE WORK</a:t>
            </a:r>
            <a:endParaRPr/>
          </a:p>
        </p:txBody>
      </p:sp>
      <p:sp>
        <p:nvSpPr>
          <p:cNvPr id="326" name="Google Shape;326;p4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Char char="❖"/>
            </a:pPr>
            <a:r>
              <a:rPr lang="en" sz="1200"/>
              <a:t>In conclusion, the double-layered hybrid approach for Network Intrusion Detection System presented shows promising results in effectively detecting network intrusion. </a:t>
            </a:r>
            <a:endParaRPr sz="1200"/>
          </a:p>
          <a:p>
            <a:pPr indent="-304800" lvl="0" marL="457200" rtl="0" algn="l">
              <a:spcBef>
                <a:spcPts val="800"/>
              </a:spcBef>
              <a:spcAft>
                <a:spcPts val="0"/>
              </a:spcAft>
              <a:buSzPts val="1200"/>
              <a:buChar char="❖"/>
            </a:pPr>
            <a:r>
              <a:rPr lang="en" sz="1200"/>
              <a:t>By combining Naive Bayes, Logistic Regression, and Decision Tree models, the hybrid approach takes advantage of the strengths of each model and overcomes their limitations. </a:t>
            </a:r>
            <a:endParaRPr sz="1200"/>
          </a:p>
          <a:p>
            <a:pPr indent="-304800" lvl="0" marL="457200" rtl="0" algn="l">
              <a:spcBef>
                <a:spcPts val="800"/>
              </a:spcBef>
              <a:spcAft>
                <a:spcPts val="0"/>
              </a:spcAft>
              <a:buSzPts val="1200"/>
              <a:buChar char="❖"/>
            </a:pPr>
            <a:r>
              <a:rPr lang="en" sz="1200"/>
              <a:t>The approach was tested on a benchmark dataset and achieved high accuracy, precision, recall, and F1-score. </a:t>
            </a:r>
            <a:endParaRPr sz="1200"/>
          </a:p>
          <a:p>
            <a:pPr indent="-304800" lvl="0" marL="457200" rtl="0" algn="l">
              <a:spcBef>
                <a:spcPts val="800"/>
              </a:spcBef>
              <a:spcAft>
                <a:spcPts val="0"/>
              </a:spcAft>
              <a:buSzPts val="1200"/>
              <a:buChar char="❖"/>
            </a:pPr>
            <a:r>
              <a:rPr lang="en" sz="1200"/>
              <a:t>This double-layered hybrid approach can be further improved by incorporating other machine learning algorithms or techniques and testing it on larger datasets. </a:t>
            </a:r>
            <a:endParaRPr sz="1200"/>
          </a:p>
          <a:p>
            <a:pPr indent="-304800" lvl="0" marL="457200" rtl="0" algn="l">
              <a:spcBef>
                <a:spcPts val="800"/>
              </a:spcBef>
              <a:spcAft>
                <a:spcPts val="0"/>
              </a:spcAft>
              <a:buSzPts val="1200"/>
              <a:buChar char="❖"/>
            </a:pPr>
            <a:r>
              <a:rPr lang="en" sz="1200"/>
              <a:t>Future area of research will be to develop dynamic feature selection algorithms that adaptively select the most relevant features for intrusion detection in real-time, based on the current network traffic and attack patterns. </a:t>
            </a:r>
            <a:endParaRPr sz="1200"/>
          </a:p>
          <a:p>
            <a:pPr indent="-304800" lvl="0" marL="457200" rtl="0" algn="l">
              <a:spcBef>
                <a:spcPts val="800"/>
              </a:spcBef>
              <a:spcAft>
                <a:spcPts val="0"/>
              </a:spcAft>
              <a:buSzPts val="1200"/>
              <a:buChar char="❖"/>
            </a:pPr>
            <a:r>
              <a:rPr lang="en" sz="1200"/>
              <a:t>Focus will be on developing algorithms that can handle large-scale networks and high-speed traffic without sacrificing accuracy. We will also investigate the use of adversarial attacks to evaluate the robustness of intrusion detection systems. </a:t>
            </a:r>
            <a:endParaRPr sz="1200"/>
          </a:p>
          <a:p>
            <a:pPr indent="-304800" lvl="0" marL="457200" rtl="0" algn="l">
              <a:spcBef>
                <a:spcPts val="800"/>
              </a:spcBef>
              <a:spcAft>
                <a:spcPts val="0"/>
              </a:spcAft>
              <a:buSzPts val="1200"/>
              <a:buChar char="❖"/>
            </a:pPr>
            <a:r>
              <a:rPr lang="en" sz="1200"/>
              <a:t>Nonetheless, the presented approach is a significant step towards building an effective and efficient network intrusion detection system that can help prevent cyber attacks and safeguard critical data and systems.</a:t>
            </a:r>
            <a:endParaRPr sz="1200"/>
          </a:p>
          <a:p>
            <a:pPr indent="0" lvl="0" marL="0" rtl="0" algn="l">
              <a:spcBef>
                <a:spcPts val="800"/>
              </a:spcBef>
              <a:spcAft>
                <a:spcPts val="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332" name="Google Shape;332;p41"/>
          <p:cNvSpPr txBox="1"/>
          <p:nvPr>
            <p:ph idx="1" type="body"/>
          </p:nvPr>
        </p:nvSpPr>
        <p:spPr>
          <a:xfrm>
            <a:off x="311700" y="1279550"/>
            <a:ext cx="7963500" cy="3762900"/>
          </a:xfrm>
          <a:prstGeom prst="rect">
            <a:avLst/>
          </a:prstGeom>
        </p:spPr>
        <p:txBody>
          <a:bodyPr anchorCtr="0" anchor="t" bIns="34275" lIns="68575" spcFirstLastPara="1" rIns="68575" wrap="square" tIns="34275">
            <a:normAutofit fontScale="92500" lnSpcReduction="10000"/>
          </a:bodyPr>
          <a:lstStyle/>
          <a:p>
            <a:pPr indent="0" lvl="0" marL="0" rtl="0" algn="l">
              <a:spcBef>
                <a:spcPts val="0"/>
              </a:spcBef>
              <a:spcAft>
                <a:spcPts val="0"/>
              </a:spcAft>
              <a:buNone/>
            </a:pPr>
            <a:r>
              <a:rPr lang="en"/>
              <a:t>[1]. C. Liu, Z. Gu, and J. Wang, ‘‘A hybrid intrusion detection system based on scalable K-means+ random forest and deep learning,’’ IEEE Access, vol. 9, pp. 75729–75740, 2021.</a:t>
            </a:r>
            <a:endParaRPr/>
          </a:p>
          <a:p>
            <a:pPr indent="0" lvl="0" marL="0" rtl="0" algn="l">
              <a:spcBef>
                <a:spcPts val="0"/>
              </a:spcBef>
              <a:spcAft>
                <a:spcPts val="0"/>
              </a:spcAft>
              <a:buNone/>
            </a:pPr>
            <a:r>
              <a:rPr lang="en" u="sng">
                <a:solidFill>
                  <a:schemeClr val="hlink"/>
                </a:solidFill>
                <a:hlinkClick r:id="rId3"/>
              </a:rPr>
              <a:t>https://ieeexplore.ieee.org/document/9437227</a:t>
            </a:r>
            <a:endParaRPr/>
          </a:p>
          <a:p>
            <a:pPr indent="0" lvl="0" marL="0" rtl="0" algn="l">
              <a:spcBef>
                <a:spcPts val="800"/>
              </a:spcBef>
              <a:spcAft>
                <a:spcPts val="0"/>
              </a:spcAft>
              <a:buNone/>
            </a:pPr>
            <a:r>
              <a:rPr lang="en"/>
              <a:t>[2].  A. Golrang, A. M. Golrang, S. Yildirim Yayilgan, and O. Elezaj, ‘‘A novel hybrid IDS based on modified NSGAII-ANN and random forest,’’ Electronics, vol. 9, no. 4, p. 577, Mar. 2020</a:t>
            </a:r>
            <a:endParaRPr/>
          </a:p>
          <a:p>
            <a:pPr indent="0" lvl="0" marL="0" rtl="0" algn="l">
              <a:spcBef>
                <a:spcPts val="800"/>
              </a:spcBef>
              <a:spcAft>
                <a:spcPts val="0"/>
              </a:spcAft>
              <a:buNone/>
            </a:pPr>
            <a:r>
              <a:rPr lang="en" u="sng">
                <a:solidFill>
                  <a:schemeClr val="hlink"/>
                </a:solidFill>
                <a:hlinkClick r:id="rId4"/>
              </a:rPr>
              <a:t>https://www.mdpi.com/2079-9292/9/4/577</a:t>
            </a:r>
            <a:endParaRPr/>
          </a:p>
          <a:p>
            <a:pPr indent="0" lvl="0" marL="0" rtl="0" algn="l">
              <a:spcBef>
                <a:spcPts val="800"/>
              </a:spcBef>
              <a:spcAft>
                <a:spcPts val="0"/>
              </a:spcAft>
              <a:buNone/>
            </a:pPr>
            <a:r>
              <a:rPr lang="en"/>
              <a:t>[3].  B. A. Tama, M. Comuzzi, and K. Rhee, ‘‘TSE-IDS: A two-stage classifier ensemble for intelligent anomaly-based intrusion detection system,’’ IEEE Access, vol. 7, pp. 94497–94507, 2019.</a:t>
            </a:r>
            <a:endParaRPr/>
          </a:p>
          <a:p>
            <a:pPr indent="0" lvl="0" marL="0" rtl="0" algn="l">
              <a:spcBef>
                <a:spcPts val="800"/>
              </a:spcBef>
              <a:spcAft>
                <a:spcPts val="0"/>
              </a:spcAft>
              <a:buNone/>
            </a:pPr>
            <a:r>
              <a:rPr lang="en" u="sng">
                <a:solidFill>
                  <a:schemeClr val="hlink"/>
                </a:solidFill>
                <a:hlinkClick r:id="rId5"/>
              </a:rPr>
              <a:t>https://ieeexplore.ieee.org/stamp/stamp.jsp?arnumber=8759867</a:t>
            </a:r>
            <a:endParaRPr/>
          </a:p>
          <a:p>
            <a:pPr indent="0" lvl="0" marL="0" rtl="0" algn="l">
              <a:spcBef>
                <a:spcPts val="800"/>
              </a:spcBef>
              <a:spcAft>
                <a:spcPts val="0"/>
              </a:spcAft>
              <a:buNone/>
            </a:pPr>
            <a:r>
              <a:rPr lang="en"/>
              <a:t>[4]. H. Yao, Q. Wang, L. Wang, P. Zhang, M. Li, and Y. Liu, ‘‘An intrusion detection framework based on hybrid multi-level data mining,’’ Int. J.Parallel Program., vol. 47, no. 4, pp. 740–758, Aug. 2019.</a:t>
            </a:r>
            <a:endParaRPr/>
          </a:p>
          <a:p>
            <a:pPr indent="0" lvl="0" marL="0" rtl="0" algn="l">
              <a:spcBef>
                <a:spcPts val="800"/>
              </a:spcBef>
              <a:spcAft>
                <a:spcPts val="0"/>
              </a:spcAft>
              <a:buNone/>
            </a:pPr>
            <a:r>
              <a:rPr lang="en" u="sng">
                <a:solidFill>
                  <a:schemeClr val="hlink"/>
                </a:solidFill>
                <a:hlinkClick r:id="rId6"/>
              </a:rPr>
              <a:t>https://bura.brunel.ac.uk/bitstream/2438/17745/2/FullText.pdf</a:t>
            </a:r>
            <a:endParaRPr/>
          </a:p>
          <a:p>
            <a:pPr indent="0" lvl="0" marL="0" rtl="0" algn="l">
              <a:spcBef>
                <a:spcPts val="800"/>
              </a:spcBef>
              <a:spcAft>
                <a:spcPts val="0"/>
              </a:spcAft>
              <a:buNone/>
            </a:pPr>
            <a:r>
              <a:rPr lang="en"/>
              <a:t>[5]. T. Wisanwanichthan and M. Thammawichai, "A Double-Layered Hybrid Approach for Network Intrusion Detection System Using Combined Naive Bayes and SVM," in IEEE Access, vol. 9, pp. 138432-138450, 2021, doi: 10.1109/ACCESS.2021.3118573.</a:t>
            </a:r>
            <a:endParaRPr/>
          </a:p>
          <a:p>
            <a:pPr indent="0" lvl="0" marL="0" rtl="0" algn="l">
              <a:spcBef>
                <a:spcPts val="800"/>
              </a:spcBef>
              <a:spcAft>
                <a:spcPts val="0"/>
              </a:spcAft>
              <a:buNone/>
            </a:pPr>
            <a:r>
              <a:rPr lang="en" u="sng">
                <a:solidFill>
                  <a:schemeClr val="hlink"/>
                </a:solidFill>
                <a:hlinkClick r:id="rId7"/>
              </a:rPr>
              <a:t>https://ieeexplore.ieee.org/document/9562534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729450" y="1318650"/>
            <a:ext cx="7688700" cy="29547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t/>
            </a:r>
            <a:endParaRPr sz="3500"/>
          </a:p>
          <a:p>
            <a:pPr indent="0" lvl="0" marL="0" rtl="0" algn="ctr">
              <a:spcBef>
                <a:spcPts val="0"/>
              </a:spcBef>
              <a:spcAft>
                <a:spcPts val="0"/>
              </a:spcAft>
              <a:buNone/>
            </a:pPr>
            <a:r>
              <a:t/>
            </a:r>
            <a:endParaRPr sz="3500"/>
          </a:p>
          <a:p>
            <a:pPr indent="0" lvl="0" marL="0" rtl="0" algn="ctr">
              <a:spcBef>
                <a:spcPts val="0"/>
              </a:spcBef>
              <a:spcAft>
                <a:spcPts val="0"/>
              </a:spcAft>
              <a:buNone/>
            </a:pPr>
            <a:r>
              <a:rPr lang="en" sz="3500"/>
              <a:t>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STATEMENT</a:t>
            </a:r>
            <a:endParaRPr/>
          </a:p>
        </p:txBody>
      </p:sp>
      <p:sp>
        <p:nvSpPr>
          <p:cNvPr id="180" name="Google Shape;180;p22"/>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To develop a double layered Machine learning hybrid approach, that combines two different machine learning techniques to improve the accuracy and efficiency of intrusion detection systems,while keeping false alarms to a minimum.</a:t>
            </a:r>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LITERATURE SURVEY</a:t>
            </a:r>
            <a:endParaRPr/>
          </a:p>
        </p:txBody>
      </p:sp>
      <p:graphicFrame>
        <p:nvGraphicFramePr>
          <p:cNvPr id="186" name="Google Shape;186;p23"/>
          <p:cNvGraphicFramePr/>
          <p:nvPr/>
        </p:nvGraphicFramePr>
        <p:xfrm>
          <a:off x="84000" y="1390100"/>
          <a:ext cx="3000000" cy="3000000"/>
        </p:xfrm>
        <a:graphic>
          <a:graphicData uri="http://schemas.openxmlformats.org/drawingml/2006/table">
            <a:tbl>
              <a:tblPr>
                <a:noFill/>
                <a:tableStyleId>{418D1F0E-55A7-4858-B89D-5DD3B8382D36}</a:tableStyleId>
              </a:tblPr>
              <a:tblGrid>
                <a:gridCol w="897600"/>
                <a:gridCol w="476850"/>
                <a:gridCol w="3967700"/>
                <a:gridCol w="1487650"/>
                <a:gridCol w="2146200"/>
              </a:tblGrid>
              <a:tr h="677550">
                <a:tc>
                  <a:txBody>
                    <a:bodyPr/>
                    <a:lstStyle/>
                    <a:p>
                      <a:pPr indent="0" lvl="0" marL="0" rtl="0" algn="ctr">
                        <a:lnSpc>
                          <a:spcPct val="115000"/>
                        </a:lnSpc>
                        <a:spcBef>
                          <a:spcPts val="0"/>
                        </a:spcBef>
                        <a:spcAft>
                          <a:spcPts val="0"/>
                        </a:spcAft>
                        <a:buNone/>
                      </a:pPr>
                      <a:r>
                        <a:rPr b="1" lang="en" sz="1200"/>
                        <a:t>Authors</a:t>
                      </a:r>
                      <a:endParaRPr b="1" sz="12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Year</a:t>
                      </a:r>
                      <a:endParaRPr b="1" sz="12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Proposed Method</a:t>
                      </a:r>
                      <a:endParaRPr b="1" sz="12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Feature Selection</a:t>
                      </a:r>
                      <a:endParaRPr b="1" sz="12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Algorithm and Evaluation Criteria</a:t>
                      </a:r>
                      <a:endParaRPr b="1" sz="12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3875">
                <a:tc>
                  <a:txBody>
                    <a:bodyPr/>
                    <a:lstStyle/>
                    <a:p>
                      <a:pPr indent="0" lvl="0" marL="0" rtl="0" algn="l">
                        <a:lnSpc>
                          <a:spcPct val="115000"/>
                        </a:lnSpc>
                        <a:spcBef>
                          <a:spcPts val="0"/>
                        </a:spcBef>
                        <a:spcAft>
                          <a:spcPts val="0"/>
                        </a:spcAft>
                        <a:buNone/>
                      </a:pPr>
                      <a:r>
                        <a:rPr lang="en" sz="1000"/>
                        <a:t>Liu et al</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2021</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Proposed a hybrid IDS Random Forest, and CNN+LSTM for anomaly classification</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Attribute Ratio</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Kmeans, RF and CNN+LSTM</a:t>
                      </a:r>
                      <a:endParaRPr sz="1000"/>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t>Accuracy TPR</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90550">
                <a:tc>
                  <a:txBody>
                    <a:bodyPr/>
                    <a:lstStyle/>
                    <a:p>
                      <a:pPr indent="0" lvl="0" marL="0" rtl="0" algn="l">
                        <a:lnSpc>
                          <a:spcPct val="115000"/>
                        </a:lnSpc>
                        <a:spcBef>
                          <a:spcPts val="0"/>
                        </a:spcBef>
                        <a:spcAft>
                          <a:spcPts val="0"/>
                        </a:spcAft>
                        <a:buNone/>
                      </a:pPr>
                      <a:r>
                        <a:rPr lang="en" sz="1000"/>
                        <a:t>Golrang et al</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2020</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Proposed a hybrid multi-objective approach to address the redundant feature selection issue</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NSGAII-ANN</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Random Forest</a:t>
                      </a:r>
                      <a:endParaRPr sz="1000"/>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t>Accuracy, F1 score, Precision</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8275">
                <a:tc>
                  <a:txBody>
                    <a:bodyPr/>
                    <a:lstStyle/>
                    <a:p>
                      <a:pPr indent="0" lvl="0" marL="0" rtl="0" algn="l">
                        <a:lnSpc>
                          <a:spcPct val="115000"/>
                        </a:lnSpc>
                        <a:spcBef>
                          <a:spcPts val="0"/>
                        </a:spcBef>
                        <a:spcAft>
                          <a:spcPts val="0"/>
                        </a:spcAft>
                        <a:buNone/>
                      </a:pPr>
                      <a:r>
                        <a:rPr lang="en" sz="1000"/>
                        <a:t>Tama et al</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2019</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Proposed a stagc meta classifier with majority voting and hybrid feature selection</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PSO+ACO+GA</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Rotating Forest and Bagging</a:t>
                      </a:r>
                      <a:endParaRPr sz="1000"/>
                    </a:p>
                    <a:p>
                      <a:pPr indent="0" lvl="0" marL="0" rtl="0" algn="l">
                        <a:lnSpc>
                          <a:spcPct val="115000"/>
                        </a:lnSpc>
                        <a:spcBef>
                          <a:spcPts val="0"/>
                        </a:spcBef>
                        <a:spcAft>
                          <a:spcPts val="0"/>
                        </a:spcAft>
                        <a:buNone/>
                      </a:pPr>
                      <a:r>
                        <a:rPr lang="en" sz="1000"/>
                        <a:t>Precision, Detection Rate,FAR</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9250">
                <a:tc>
                  <a:txBody>
                    <a:bodyPr/>
                    <a:lstStyle/>
                    <a:p>
                      <a:pPr indent="0" lvl="0" marL="0" rtl="0" algn="l">
                        <a:lnSpc>
                          <a:spcPct val="115000"/>
                        </a:lnSpc>
                        <a:spcBef>
                          <a:spcPts val="0"/>
                        </a:spcBef>
                        <a:spcAft>
                          <a:spcPts val="0"/>
                        </a:spcAft>
                        <a:buNone/>
                      </a:pPr>
                      <a:r>
                        <a:rPr lang="en" sz="1000"/>
                        <a:t>Yao el al. </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2019</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Proposed HMLD using hybrid feature selection and hybrid classification</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FM IFS</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SVM,ANN</a:t>
                      </a:r>
                      <a:endParaRPr sz="1000"/>
                    </a:p>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t>Accuracy, F1 score,</a:t>
                      </a:r>
                      <a:endParaRPr sz="1000"/>
                    </a:p>
                  </a:txBody>
                  <a:tcPr marT="66675" marB="66675" marR="66675" marL="666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7" name="Google Shape;187;p23"/>
          <p:cNvSpPr txBox="1"/>
          <p:nvPr/>
        </p:nvSpPr>
        <p:spPr>
          <a:xfrm>
            <a:off x="311700" y="932475"/>
            <a:ext cx="8415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TABLE 1.</a:t>
            </a:r>
            <a:endParaRPr sz="1100">
              <a:latin typeface="Times New Roman"/>
              <a:ea typeface="Times New Roman"/>
              <a:cs typeface="Times New Roman"/>
              <a:sym typeface="Times New Roman"/>
            </a:endParaRPr>
          </a:p>
          <a:p>
            <a:pPr indent="0" lvl="0" marL="0" rtl="0" algn="ctr">
              <a:spcBef>
                <a:spcPts val="0"/>
              </a:spcBef>
              <a:spcAft>
                <a:spcPts val="0"/>
              </a:spcAft>
              <a:buNone/>
            </a:pPr>
            <a:r>
              <a:rPr lang="en" sz="1100">
                <a:latin typeface="Times New Roman"/>
                <a:ea typeface="Times New Roman"/>
                <a:cs typeface="Times New Roman"/>
                <a:sym typeface="Times New Roman"/>
              </a:rPr>
              <a:t>Literature Survey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METHODOLOGY</a:t>
            </a:r>
            <a:endParaRPr/>
          </a:p>
        </p:txBody>
      </p:sp>
      <p:pic>
        <p:nvPicPr>
          <p:cNvPr id="193" name="Google Shape;193;p24"/>
          <p:cNvPicPr preferRelativeResize="0"/>
          <p:nvPr/>
        </p:nvPicPr>
        <p:blipFill>
          <a:blip r:embed="rId3">
            <a:alphaModFix/>
          </a:blip>
          <a:stretch>
            <a:fillRect/>
          </a:stretch>
        </p:blipFill>
        <p:spPr>
          <a:xfrm>
            <a:off x="219075" y="1490663"/>
            <a:ext cx="7029450" cy="2771775"/>
          </a:xfrm>
          <a:prstGeom prst="rect">
            <a:avLst/>
          </a:prstGeom>
          <a:noFill/>
          <a:ln>
            <a:noFill/>
          </a:ln>
        </p:spPr>
      </p:pic>
      <p:sp>
        <p:nvSpPr>
          <p:cNvPr id="194" name="Google Shape;194;p24"/>
          <p:cNvSpPr txBox="1"/>
          <p:nvPr/>
        </p:nvSpPr>
        <p:spPr>
          <a:xfrm>
            <a:off x="1941650" y="4262450"/>
            <a:ext cx="40890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Fig1. Flow Chart of proposed model</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DATASET</a:t>
            </a:r>
            <a:endParaRPr/>
          </a:p>
        </p:txBody>
      </p:sp>
      <p:sp>
        <p:nvSpPr>
          <p:cNvPr id="200" name="Google Shape;200;p25"/>
          <p:cNvSpPr txBox="1"/>
          <p:nvPr>
            <p:ph idx="1" type="body"/>
          </p:nvPr>
        </p:nvSpPr>
        <p:spPr>
          <a:xfrm>
            <a:off x="452875" y="1393075"/>
            <a:ext cx="8507700" cy="2727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The dataset consists of a wide variety of intrusions simulated in a military network environment. They  created an environment to acquire raw TCP/IP dump data for a network by simulating a typical US Air Force LAN. Also, each connection is labelled as either normal or as an attack with exactly one specific attack type. Each connection record consists of about 100 bytes.</a:t>
            </a:r>
            <a:endParaRPr/>
          </a:p>
          <a:p>
            <a:pPr indent="0" lvl="0" marL="0" rtl="0" algn="l">
              <a:spcBef>
                <a:spcPts val="800"/>
              </a:spcBef>
              <a:spcAft>
                <a:spcPts val="0"/>
              </a:spcAft>
              <a:buNone/>
            </a:pPr>
            <a:r>
              <a:rPr lang="en"/>
              <a:t>For each TCP/IP connection, 41 quantitative and qualitative features are obtained from normal and attack data (3 qualitative and 38 quantitative features) .The class variable has two categories:</a:t>
            </a:r>
            <a:endParaRPr/>
          </a:p>
          <a:p>
            <a:pPr indent="-298450" lvl="0" marL="914400" rtl="0" algn="l">
              <a:spcBef>
                <a:spcPts val="800"/>
              </a:spcBef>
              <a:spcAft>
                <a:spcPts val="0"/>
              </a:spcAft>
              <a:buSzPts val="1100"/>
              <a:buChar char="●"/>
            </a:pPr>
            <a:r>
              <a:rPr lang="en"/>
              <a:t>Normal</a:t>
            </a:r>
            <a:endParaRPr/>
          </a:p>
          <a:p>
            <a:pPr indent="-298450" lvl="0" marL="914400" rtl="0" algn="l">
              <a:spcBef>
                <a:spcPts val="800"/>
              </a:spcBef>
              <a:spcAft>
                <a:spcPts val="0"/>
              </a:spcAft>
              <a:buSzPts val="1100"/>
              <a:buChar char="●"/>
            </a:pPr>
            <a:r>
              <a:rPr lang="en"/>
              <a:t>Anomalous</a:t>
            </a:r>
            <a:endParaRPr/>
          </a:p>
          <a:p>
            <a:pPr indent="0" lvl="0" marL="0" rtl="0" algn="l">
              <a:spcBef>
                <a:spcPts val="800"/>
              </a:spcBef>
              <a:spcAft>
                <a:spcPts val="0"/>
              </a:spcAft>
              <a:buNone/>
            </a:pPr>
            <a:r>
              <a:rPr lang="en"/>
              <a:t>Link: </a:t>
            </a:r>
            <a:r>
              <a:rPr lang="en" u="sng">
                <a:solidFill>
                  <a:schemeClr val="accent5"/>
                </a:solidFill>
                <a:hlinkClick r:id="rId3">
                  <a:extLst>
                    <a:ext uri="{A12FA001-AC4F-418D-AE19-62706E023703}">
                      <ahyp:hlinkClr val="tx"/>
                    </a:ext>
                  </a:extLst>
                </a:hlinkClick>
              </a:rPr>
              <a:t>https://www.kaggle.com/datasets/sampadab17/network-intrusion-detection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272250" y="328050"/>
            <a:ext cx="7688700" cy="535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FEATURE SELECTION</a:t>
            </a:r>
            <a:endParaRPr/>
          </a:p>
        </p:txBody>
      </p:sp>
      <p:pic>
        <p:nvPicPr>
          <p:cNvPr id="206" name="Google Shape;206;p26"/>
          <p:cNvPicPr preferRelativeResize="0"/>
          <p:nvPr/>
        </p:nvPicPr>
        <p:blipFill>
          <a:blip r:embed="rId3">
            <a:alphaModFix/>
          </a:blip>
          <a:stretch>
            <a:fillRect/>
          </a:stretch>
        </p:blipFill>
        <p:spPr>
          <a:xfrm>
            <a:off x="272250" y="966800"/>
            <a:ext cx="7353650" cy="3620650"/>
          </a:xfrm>
          <a:prstGeom prst="rect">
            <a:avLst/>
          </a:prstGeom>
          <a:noFill/>
          <a:ln>
            <a:noFill/>
          </a:ln>
        </p:spPr>
      </p:pic>
      <p:sp>
        <p:nvSpPr>
          <p:cNvPr id="207" name="Google Shape;207;p26"/>
          <p:cNvSpPr txBox="1"/>
          <p:nvPr/>
        </p:nvSpPr>
        <p:spPr>
          <a:xfrm>
            <a:off x="428650" y="4587450"/>
            <a:ext cx="6672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Fig2. Importance Graph of Features</a:t>
            </a:r>
            <a:endParaRPr sz="11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13" name="Google Shape;213;p27"/>
          <p:cNvSpPr txBox="1"/>
          <p:nvPr/>
        </p:nvSpPr>
        <p:spPr>
          <a:xfrm>
            <a:off x="311700" y="1266175"/>
            <a:ext cx="748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for the non hybrid models are as follows:</a:t>
            </a:r>
            <a:endParaRPr>
              <a:latin typeface="Lato"/>
              <a:ea typeface="Lato"/>
              <a:cs typeface="Lato"/>
              <a:sym typeface="Lato"/>
            </a:endParaRPr>
          </a:p>
          <a:p>
            <a:pPr indent="0" lvl="0" marL="45720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14" name="Google Shape;214;p27"/>
          <p:cNvPicPr preferRelativeResize="0"/>
          <p:nvPr/>
        </p:nvPicPr>
        <p:blipFill>
          <a:blip r:embed="rId3">
            <a:alphaModFix/>
          </a:blip>
          <a:stretch>
            <a:fillRect/>
          </a:stretch>
        </p:blipFill>
        <p:spPr>
          <a:xfrm>
            <a:off x="531176" y="1852100"/>
            <a:ext cx="4574225" cy="2834200"/>
          </a:xfrm>
          <a:prstGeom prst="rect">
            <a:avLst/>
          </a:prstGeom>
          <a:noFill/>
          <a:ln>
            <a:noFill/>
          </a:ln>
        </p:spPr>
      </p:pic>
      <p:sp>
        <p:nvSpPr>
          <p:cNvPr id="215" name="Google Shape;215;p27"/>
          <p:cNvSpPr txBox="1"/>
          <p:nvPr/>
        </p:nvSpPr>
        <p:spPr>
          <a:xfrm>
            <a:off x="771525" y="4822025"/>
            <a:ext cx="3800400" cy="1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216" name="Google Shape;216;p27"/>
          <p:cNvSpPr txBox="1"/>
          <p:nvPr/>
        </p:nvSpPr>
        <p:spPr>
          <a:xfrm>
            <a:off x="604350" y="4732025"/>
            <a:ext cx="4410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Fig3. Results of Naive bayes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445025"/>
            <a:ext cx="8520600" cy="572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OBSERVATIONS</a:t>
            </a:r>
            <a:endParaRPr/>
          </a:p>
        </p:txBody>
      </p:sp>
      <p:sp>
        <p:nvSpPr>
          <p:cNvPr id="222" name="Google Shape;222;p28"/>
          <p:cNvSpPr txBox="1"/>
          <p:nvPr/>
        </p:nvSpPr>
        <p:spPr>
          <a:xfrm>
            <a:off x="311700" y="1115575"/>
            <a:ext cx="748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Report for the non hybrid models are as follows:</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23" name="Google Shape;223;p28"/>
          <p:cNvPicPr preferRelativeResize="0"/>
          <p:nvPr/>
        </p:nvPicPr>
        <p:blipFill>
          <a:blip r:embed="rId3">
            <a:alphaModFix/>
          </a:blip>
          <a:stretch>
            <a:fillRect/>
          </a:stretch>
        </p:blipFill>
        <p:spPr>
          <a:xfrm>
            <a:off x="443775" y="1635500"/>
            <a:ext cx="4661625" cy="3050800"/>
          </a:xfrm>
          <a:prstGeom prst="rect">
            <a:avLst/>
          </a:prstGeom>
          <a:noFill/>
          <a:ln>
            <a:noFill/>
          </a:ln>
        </p:spPr>
      </p:pic>
      <p:sp>
        <p:nvSpPr>
          <p:cNvPr id="224" name="Google Shape;224;p28"/>
          <p:cNvSpPr txBox="1"/>
          <p:nvPr/>
        </p:nvSpPr>
        <p:spPr>
          <a:xfrm>
            <a:off x="450050" y="4719150"/>
            <a:ext cx="47577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Fig4. Results of </a:t>
            </a:r>
            <a:r>
              <a:rPr lang="en">
                <a:solidFill>
                  <a:schemeClr val="dk1"/>
                </a:solidFill>
                <a:latin typeface="Lato"/>
                <a:ea typeface="Lato"/>
                <a:cs typeface="Lato"/>
                <a:sym typeface="Lato"/>
              </a:rPr>
              <a:t>K Nearest Neighbors Classifier Model</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