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Lato"/>
      <p:regular r:id="rId29"/>
      <p:bold r:id="rId30"/>
      <p:italic r:id="rId31"/>
      <p:boldItalic r:id="rId32"/>
    </p:embeddedFont>
    <p:embeddedFont>
      <p:font typeface="Libre Baskerville"/>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BFA009-8913-4360-B0ED-106D1DD2D11E}">
  <a:tblStyle styleId="{58BFA009-8913-4360-B0ED-106D1DD2D11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B0FABFA-1313-464D-AC90-8D1833B9853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LibreBaskerville-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LibreBaskerville-italic.fntdata"/><Relationship Id="rId12" Type="http://schemas.openxmlformats.org/officeDocument/2006/relationships/slide" Target="slides/slide6.xml"/><Relationship Id="rId34" Type="http://schemas.openxmlformats.org/officeDocument/2006/relationships/font" Target="fonts/LibreBaskerville-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_2">
    <p:spTree>
      <p:nvGrpSpPr>
        <p:cNvPr id="22" name="Shape 22"/>
        <p:cNvGrpSpPr/>
        <p:nvPr/>
      </p:nvGrpSpPr>
      <p:grpSpPr>
        <a:xfrm>
          <a:off x="0" y="0"/>
          <a:ext cx="0" cy="0"/>
          <a:chOff x="0" y="0"/>
          <a:chExt cx="0" cy="0"/>
        </a:xfrm>
      </p:grpSpPr>
      <p:grpSp>
        <p:nvGrpSpPr>
          <p:cNvPr id="23" name="Google Shape;23;p2"/>
          <p:cNvGrpSpPr/>
          <p:nvPr/>
        </p:nvGrpSpPr>
        <p:grpSpPr>
          <a:xfrm>
            <a:off x="-78" y="-6350"/>
            <a:ext cx="9144178" cy="5149935"/>
            <a:chOff x="-104" y="-8467"/>
            <a:chExt cx="12192237" cy="6866580"/>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fmla="val 100000" name="adj"/>
              </a:avLst>
            </a:prstGeom>
            <a:solidFill>
              <a:schemeClr val="accent2">
                <a:alpha val="71372"/>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0" name="Google Shape;30;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1" name="Google Shape;31;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rot="10800000">
              <a:off x="-104" y="54"/>
              <a:ext cx="842700" cy="5666100"/>
            </a:xfrm>
            <a:prstGeom prst="triangle">
              <a:avLst>
                <a:gd fmla="val 10000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130300" y="1803401"/>
            <a:ext cx="5825100" cy="12348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36" name="Google Shape;36;p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11"/>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800"/>
              <a:buFont typeface="Trebuchet MS"/>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11"/>
          <p:cNvSpPr/>
          <p:nvPr>
            <p:ph idx="2" type="pic"/>
          </p:nvPr>
        </p:nvSpPr>
        <p:spPr>
          <a:xfrm>
            <a:off x="508000" y="457200"/>
            <a:ext cx="6447600" cy="2884200"/>
          </a:xfrm>
          <a:prstGeom prst="rect">
            <a:avLst/>
          </a:prstGeom>
          <a:noFill/>
          <a:ln>
            <a:noFill/>
          </a:ln>
        </p:spPr>
      </p:sp>
      <p:sp>
        <p:nvSpPr>
          <p:cNvPr id="105" name="Google Shape;105;p11"/>
          <p:cNvSpPr txBox="1"/>
          <p:nvPr>
            <p:ph idx="1" type="body"/>
          </p:nvPr>
        </p:nvSpPr>
        <p:spPr>
          <a:xfrm>
            <a:off x="508000" y="4025504"/>
            <a:ext cx="6447600" cy="50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700"/>
              <a:buNone/>
              <a:defRPr sz="9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06" name="Google Shape;106;p1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11"/>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9" name="Shape 109"/>
        <p:cNvGrpSpPr/>
        <p:nvPr/>
      </p:nvGrpSpPr>
      <p:grpSpPr>
        <a:xfrm>
          <a:off x="0" y="0"/>
          <a:ext cx="0" cy="0"/>
          <a:chOff x="0" y="0"/>
          <a:chExt cx="0" cy="0"/>
        </a:xfrm>
      </p:grpSpPr>
      <p:sp>
        <p:nvSpPr>
          <p:cNvPr id="110" name="Google Shape;110;p12"/>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2"/>
          <p:cNvSpPr txBox="1"/>
          <p:nvPr>
            <p:ph idx="1" type="body"/>
          </p:nvPr>
        </p:nvSpPr>
        <p:spPr>
          <a:xfrm>
            <a:off x="508001" y="3352800"/>
            <a:ext cx="6447600" cy="11784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12" name="Google Shape;112;p1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1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12"/>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3"/>
          <p:cNvSpPr txBox="1"/>
          <p:nvPr>
            <p:ph type="title"/>
          </p:nvPr>
        </p:nvSpPr>
        <p:spPr>
          <a:xfrm>
            <a:off x="698501" y="457200"/>
            <a:ext cx="60705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3"/>
          <p:cNvSpPr txBox="1"/>
          <p:nvPr>
            <p:ph idx="1" type="body"/>
          </p:nvPr>
        </p:nvSpPr>
        <p:spPr>
          <a:xfrm>
            <a:off x="1024604" y="2724150"/>
            <a:ext cx="5418600" cy="2859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800"/>
              </a:spcBef>
              <a:spcAft>
                <a:spcPts val="0"/>
              </a:spcAft>
              <a:buSzPts val="1000"/>
              <a:buFont typeface="Trebuchet MS"/>
              <a:buNone/>
              <a:defRPr sz="1200">
                <a:solidFill>
                  <a:srgbClr val="7F7F7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18" name="Google Shape;118;p13"/>
          <p:cNvSpPr txBox="1"/>
          <p:nvPr>
            <p:ph idx="2" type="body"/>
          </p:nvPr>
        </p:nvSpPr>
        <p:spPr>
          <a:xfrm>
            <a:off x="508001" y="3352800"/>
            <a:ext cx="6447600" cy="11784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19" name="Google Shape;119;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13"/>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23" name="Google Shape;123;p13"/>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4" name="Shape 124"/>
        <p:cNvGrpSpPr/>
        <p:nvPr/>
      </p:nvGrpSpPr>
      <p:grpSpPr>
        <a:xfrm>
          <a:off x="0" y="0"/>
          <a:ext cx="0" cy="0"/>
          <a:chOff x="0" y="0"/>
          <a:chExt cx="0" cy="0"/>
        </a:xfrm>
      </p:grpSpPr>
      <p:sp>
        <p:nvSpPr>
          <p:cNvPr id="125" name="Google Shape;125;p14"/>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14"/>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27" name="Google Shape;127;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1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14"/>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0" name="Shape 130"/>
        <p:cNvGrpSpPr/>
        <p:nvPr/>
      </p:nvGrpSpPr>
      <p:grpSpPr>
        <a:xfrm>
          <a:off x="0" y="0"/>
          <a:ext cx="0" cy="0"/>
          <a:chOff x="0" y="0"/>
          <a:chExt cx="0" cy="0"/>
        </a:xfrm>
      </p:grpSpPr>
      <p:sp>
        <p:nvSpPr>
          <p:cNvPr id="131" name="Google Shape;131;p15"/>
          <p:cNvSpPr txBox="1"/>
          <p:nvPr>
            <p:ph type="title"/>
          </p:nvPr>
        </p:nvSpPr>
        <p:spPr>
          <a:xfrm>
            <a:off x="698501" y="457200"/>
            <a:ext cx="60705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15"/>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rgbClr val="3F3F3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33" name="Google Shape;133;p15"/>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34" name="Google Shape;134;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15"/>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15"/>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15"/>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38" name="Google Shape;138;p15"/>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9" name="Shape 139"/>
        <p:cNvGrpSpPr/>
        <p:nvPr/>
      </p:nvGrpSpPr>
      <p:grpSpPr>
        <a:xfrm>
          <a:off x="0" y="0"/>
          <a:ext cx="0" cy="0"/>
          <a:chOff x="0" y="0"/>
          <a:chExt cx="0" cy="0"/>
        </a:xfrm>
      </p:grpSpPr>
      <p:sp>
        <p:nvSpPr>
          <p:cNvPr id="140" name="Google Shape;140;p16"/>
          <p:cNvSpPr txBox="1"/>
          <p:nvPr>
            <p:ph type="title"/>
          </p:nvPr>
        </p:nvSpPr>
        <p:spPr>
          <a:xfrm>
            <a:off x="514349" y="457200"/>
            <a:ext cx="64410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16"/>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chemeClr val="accent1"/>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42" name="Google Shape;142;p16"/>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43" name="Google Shape;143;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1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16"/>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17"/>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49" name="Google Shape;149;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1" name="Google Shape;151;p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18"/>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18"/>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55" name="Google Shape;155;p1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1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18"/>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1">
  <p:cSld name="TITLE_AND_BODY_2">
    <p:spTree>
      <p:nvGrpSpPr>
        <p:cNvPr id="39" name="Shape 39"/>
        <p:cNvGrpSpPr/>
        <p:nvPr/>
      </p:nvGrpSpPr>
      <p:grpSpPr>
        <a:xfrm>
          <a:off x="0" y="0"/>
          <a:ext cx="0" cy="0"/>
          <a:chOff x="0" y="0"/>
          <a:chExt cx="0" cy="0"/>
        </a:xfrm>
      </p:grpSpPr>
      <p:sp>
        <p:nvSpPr>
          <p:cNvPr id="40" name="Google Shape;40;p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41" name="Google Shape;41;p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2" name="Google Shape;42;p3"/>
          <p:cNvSpPr txBox="1"/>
          <p:nvPr>
            <p:ph type="title"/>
          </p:nvPr>
        </p:nvSpPr>
        <p:spPr>
          <a:xfrm>
            <a:off x="838350" y="893500"/>
            <a:ext cx="5324100" cy="4857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3"/>
          <p:cNvSpPr txBox="1"/>
          <p:nvPr>
            <p:ph idx="1" type="body"/>
          </p:nvPr>
        </p:nvSpPr>
        <p:spPr>
          <a:xfrm>
            <a:off x="838250" y="1504950"/>
            <a:ext cx="5324100" cy="22557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2100" lvl="1" marL="914400" algn="l">
              <a:lnSpc>
                <a:spcPct val="100000"/>
              </a:lnSpc>
              <a:spcBef>
                <a:spcPts val="800"/>
              </a:spcBef>
              <a:spcAft>
                <a:spcPts val="0"/>
              </a:spcAft>
              <a:buSzPts val="1000"/>
              <a:buChar char="►"/>
              <a:defRPr/>
            </a:lvl2pPr>
            <a:lvl3pPr indent="-279400" lvl="2" marL="1371600" algn="l">
              <a:lnSpc>
                <a:spcPct val="100000"/>
              </a:lnSpc>
              <a:spcBef>
                <a:spcPts val="800"/>
              </a:spcBef>
              <a:spcAft>
                <a:spcPts val="0"/>
              </a:spcAft>
              <a:buSzPts val="800"/>
              <a:buChar char="►"/>
              <a:defRPr/>
            </a:lvl3pPr>
            <a:lvl4pPr indent="-273050" lvl="3" marL="1828800" algn="l">
              <a:lnSpc>
                <a:spcPct val="100000"/>
              </a:lnSpc>
              <a:spcBef>
                <a:spcPts val="800"/>
              </a:spcBef>
              <a:spcAft>
                <a:spcPts val="0"/>
              </a:spcAft>
              <a:buSzPts val="700"/>
              <a:buChar char="►"/>
              <a:defRPr/>
            </a:lvl4pPr>
            <a:lvl5pPr indent="-273050" lvl="4" marL="2286000" algn="l">
              <a:lnSpc>
                <a:spcPct val="100000"/>
              </a:lnSpc>
              <a:spcBef>
                <a:spcPts val="800"/>
              </a:spcBef>
              <a:spcAft>
                <a:spcPts val="0"/>
              </a:spcAft>
              <a:buSzPts val="700"/>
              <a:buChar char="►"/>
              <a:defRPr/>
            </a:lvl5pPr>
            <a:lvl6pPr indent="-273050" lvl="5" marL="2743200" algn="l">
              <a:lnSpc>
                <a:spcPct val="100000"/>
              </a:lnSpc>
              <a:spcBef>
                <a:spcPts val="800"/>
              </a:spcBef>
              <a:spcAft>
                <a:spcPts val="0"/>
              </a:spcAft>
              <a:buSzPts val="700"/>
              <a:buChar char="►"/>
              <a:defRPr/>
            </a:lvl6pPr>
            <a:lvl7pPr indent="-273050" lvl="6" marL="3200400" algn="l">
              <a:lnSpc>
                <a:spcPct val="100000"/>
              </a:lnSpc>
              <a:spcBef>
                <a:spcPts val="800"/>
              </a:spcBef>
              <a:spcAft>
                <a:spcPts val="0"/>
              </a:spcAft>
              <a:buSzPts val="700"/>
              <a:buChar char="►"/>
              <a:defRPr/>
            </a:lvl7pPr>
            <a:lvl8pPr indent="-273050" lvl="7" marL="3657600" algn="l">
              <a:lnSpc>
                <a:spcPct val="100000"/>
              </a:lnSpc>
              <a:spcBef>
                <a:spcPts val="800"/>
              </a:spcBef>
              <a:spcAft>
                <a:spcPts val="0"/>
              </a:spcAft>
              <a:buSzPts val="700"/>
              <a:buChar char="►"/>
              <a:defRPr/>
            </a:lvl8pPr>
            <a:lvl9pPr indent="-273050" lvl="8" marL="4114800" algn="l">
              <a:lnSpc>
                <a:spcPct val="100000"/>
              </a:lnSpc>
              <a:spcBef>
                <a:spcPts val="800"/>
              </a:spcBef>
              <a:spcAft>
                <a:spcPts val="0"/>
              </a:spcAft>
              <a:buSzPts val="700"/>
              <a:buChar char="►"/>
              <a:defRPr/>
            </a:lvl9pPr>
          </a:lstStyle>
          <a:p/>
        </p:txBody>
      </p:sp>
      <p:sp>
        <p:nvSpPr>
          <p:cNvPr id="44" name="Google Shape;44;p3"/>
          <p:cNvSpPr txBox="1"/>
          <p:nvPr>
            <p:ph idx="12" type="sldNum"/>
          </p:nvPr>
        </p:nvSpPr>
        <p:spPr>
          <a:xfrm>
            <a:off x="8543227"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4"/>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4"/>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48" name="Google Shape;48;p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4"/>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5"/>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54" name="Google Shape;54;p5"/>
          <p:cNvSpPr txBox="1"/>
          <p:nvPr>
            <p:ph idx="2" type="body"/>
          </p:nvPr>
        </p:nvSpPr>
        <p:spPr>
          <a:xfrm>
            <a:off x="506809" y="2052934"/>
            <a:ext cx="3139200" cy="24783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55" name="Google Shape;55;p5"/>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56" name="Google Shape;56;p5"/>
          <p:cNvSpPr txBox="1"/>
          <p:nvPr>
            <p:ph idx="4" type="body"/>
          </p:nvPr>
        </p:nvSpPr>
        <p:spPr>
          <a:xfrm>
            <a:off x="3816288" y="2052934"/>
            <a:ext cx="3139200" cy="24783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57" name="Google Shape;57;p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5"/>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5"/>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0" name="Shape 60"/>
        <p:cNvGrpSpPr/>
        <p:nvPr/>
      </p:nvGrpSpPr>
      <p:grpSpPr>
        <a:xfrm>
          <a:off x="0" y="0"/>
          <a:ext cx="0" cy="0"/>
          <a:chOff x="0" y="0"/>
          <a:chExt cx="0" cy="0"/>
        </a:xfrm>
      </p:grpSpPr>
      <p:grpSp>
        <p:nvGrpSpPr>
          <p:cNvPr id="61" name="Google Shape;61;p6"/>
          <p:cNvGrpSpPr/>
          <p:nvPr/>
        </p:nvGrpSpPr>
        <p:grpSpPr>
          <a:xfrm>
            <a:off x="-78" y="-6350"/>
            <a:ext cx="9144178" cy="5149935"/>
            <a:chOff x="-104" y="-8467"/>
            <a:chExt cx="12192237" cy="6866580"/>
          </a:xfrm>
        </p:grpSpPr>
        <p:cxnSp>
          <p:nvCxnSpPr>
            <p:cNvPr id="62" name="Google Shape;62;p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3" name="Google Shape;63;p6"/>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64" name="Google Shape;64;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65" name="Google Shape;65;p6"/>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6" name="Google Shape;66;p6"/>
            <p:cNvSpPr/>
            <p:nvPr/>
          </p:nvSpPr>
          <p:spPr>
            <a:xfrm>
              <a:off x="8932333" y="3048000"/>
              <a:ext cx="3259800" cy="3810000"/>
            </a:xfrm>
            <a:prstGeom prst="triangle">
              <a:avLst>
                <a:gd fmla="val 100000" name="adj"/>
              </a:avLst>
            </a:prstGeom>
            <a:solidFill>
              <a:schemeClr val="accent2">
                <a:alpha val="71372"/>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68" name="Google Shape;68;p6"/>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69" name="Google Shape;69;p6"/>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0" name="Google Shape;70;p6"/>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rot="10800000">
              <a:off x="-104" y="54"/>
              <a:ext cx="842700" cy="5666100"/>
            </a:xfrm>
            <a:prstGeom prst="triangle">
              <a:avLst>
                <a:gd fmla="val 10000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6"/>
          <p:cNvSpPr txBox="1"/>
          <p:nvPr>
            <p:ph type="ctrTitle"/>
          </p:nvPr>
        </p:nvSpPr>
        <p:spPr>
          <a:xfrm>
            <a:off x="1130300" y="1803401"/>
            <a:ext cx="5825400" cy="12348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6"/>
          <p:cNvSpPr txBox="1"/>
          <p:nvPr>
            <p:ph idx="1" type="subTitle"/>
          </p:nvPr>
        </p:nvSpPr>
        <p:spPr>
          <a:xfrm>
            <a:off x="1130300" y="3038125"/>
            <a:ext cx="5825400" cy="822600"/>
          </a:xfrm>
          <a:prstGeom prst="rect">
            <a:avLst/>
          </a:prstGeom>
          <a:noFill/>
          <a:ln>
            <a:noFill/>
          </a:ln>
        </p:spPr>
        <p:txBody>
          <a:bodyPr anchorCtr="0" anchor="t" bIns="34275" lIns="68575" spcFirstLastPara="1" rIns="68575" wrap="square" tIns="34275">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74" name="Google Shape;74;p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6"/>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7"/>
          <p:cNvSpPr txBox="1"/>
          <p:nvPr>
            <p:ph type="title"/>
          </p:nvPr>
        </p:nvSpPr>
        <p:spPr>
          <a:xfrm>
            <a:off x="508001" y="2025650"/>
            <a:ext cx="6447600" cy="1370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000"/>
              <a:buFont typeface="Trebuchet MS"/>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7"/>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80" name="Google Shape;80;p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8"/>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8"/>
          <p:cNvSpPr txBox="1"/>
          <p:nvPr>
            <p:ph idx="1" type="body"/>
          </p:nvPr>
        </p:nvSpPr>
        <p:spPr>
          <a:xfrm>
            <a:off x="508001"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86" name="Google Shape;86;p8"/>
          <p:cNvSpPr txBox="1"/>
          <p:nvPr>
            <p:ph idx="2" type="body"/>
          </p:nvPr>
        </p:nvSpPr>
        <p:spPr>
          <a:xfrm>
            <a:off x="3817478"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87" name="Google Shape;87;p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8"/>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9"/>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9"/>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9"/>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10"/>
          <p:cNvSpPr txBox="1"/>
          <p:nvPr>
            <p:ph type="title"/>
          </p:nvPr>
        </p:nvSpPr>
        <p:spPr>
          <a:xfrm>
            <a:off x="508001" y="1123953"/>
            <a:ext cx="2890800" cy="959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500"/>
              <a:buFont typeface="Trebuchet MS"/>
              <a:buNone/>
              <a:defRPr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0"/>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98" name="Google Shape;98;p10"/>
          <p:cNvSpPr txBox="1"/>
          <p:nvPr>
            <p:ph idx="2" type="body"/>
          </p:nvPr>
        </p:nvSpPr>
        <p:spPr>
          <a:xfrm>
            <a:off x="508001" y="2082802"/>
            <a:ext cx="2890800" cy="1938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800"/>
              <a:buNone/>
              <a:defRPr sz="1100"/>
            </a:lvl2pPr>
            <a:lvl3pPr indent="-228600" lvl="2" marL="1371600" algn="l">
              <a:lnSpc>
                <a:spcPct val="100000"/>
              </a:lnSpc>
              <a:spcBef>
                <a:spcPts val="800"/>
              </a:spcBef>
              <a:spcAft>
                <a:spcPts val="0"/>
              </a:spcAft>
              <a:buSzPts val="700"/>
              <a:buNone/>
              <a:defRPr sz="900"/>
            </a:lvl3pPr>
            <a:lvl4pPr indent="-228600" lvl="3" marL="1828800" algn="l">
              <a:lnSpc>
                <a:spcPct val="100000"/>
              </a:lnSpc>
              <a:spcBef>
                <a:spcPts val="800"/>
              </a:spcBef>
              <a:spcAft>
                <a:spcPts val="0"/>
              </a:spcAft>
              <a:buSzPts val="600"/>
              <a:buNone/>
              <a:defRPr sz="800"/>
            </a:lvl4pPr>
            <a:lvl5pPr indent="-228600" lvl="4" marL="2286000" algn="l">
              <a:lnSpc>
                <a:spcPct val="100000"/>
              </a:lnSpc>
              <a:spcBef>
                <a:spcPts val="800"/>
              </a:spcBef>
              <a:spcAft>
                <a:spcPts val="0"/>
              </a:spcAft>
              <a:buSzPts val="600"/>
              <a:buNone/>
              <a:defRPr sz="800"/>
            </a:lvl5pPr>
            <a:lvl6pPr indent="-228600" lvl="5" marL="2743200" algn="l">
              <a:lnSpc>
                <a:spcPct val="100000"/>
              </a:lnSpc>
              <a:spcBef>
                <a:spcPts val="800"/>
              </a:spcBef>
              <a:spcAft>
                <a:spcPts val="0"/>
              </a:spcAft>
              <a:buSzPts val="600"/>
              <a:buNone/>
              <a:defRPr sz="800"/>
            </a:lvl6pPr>
            <a:lvl7pPr indent="-228600" lvl="6" marL="3200400" algn="l">
              <a:lnSpc>
                <a:spcPct val="100000"/>
              </a:lnSpc>
              <a:spcBef>
                <a:spcPts val="800"/>
              </a:spcBef>
              <a:spcAft>
                <a:spcPts val="0"/>
              </a:spcAft>
              <a:buSzPts val="600"/>
              <a:buNone/>
              <a:defRPr sz="800"/>
            </a:lvl7pPr>
            <a:lvl8pPr indent="-228600" lvl="7" marL="3657600" algn="l">
              <a:lnSpc>
                <a:spcPct val="100000"/>
              </a:lnSpc>
              <a:spcBef>
                <a:spcPts val="800"/>
              </a:spcBef>
              <a:spcAft>
                <a:spcPts val="0"/>
              </a:spcAft>
              <a:buSzPts val="600"/>
              <a:buNone/>
              <a:defRPr sz="800"/>
            </a:lvl8pPr>
            <a:lvl9pPr indent="-228600" lvl="8" marL="4114800" algn="l">
              <a:lnSpc>
                <a:spcPct val="100000"/>
              </a:lnSpc>
              <a:spcBef>
                <a:spcPts val="800"/>
              </a:spcBef>
              <a:spcAft>
                <a:spcPts val="0"/>
              </a:spcAft>
              <a:buSzPts val="600"/>
              <a:buNone/>
              <a:defRPr sz="800"/>
            </a:lvl9pPr>
          </a:lstStyle>
          <a:p/>
        </p:txBody>
      </p:sp>
      <p:sp>
        <p:nvSpPr>
          <p:cNvPr id="99" name="Google Shape;99;p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0"/>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10"/>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chemeClr val="accent2">
                <a:alpha val="71372"/>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800" cy="2844900"/>
            </a:xfrm>
            <a:prstGeom prst="triangle">
              <a:avLst>
                <a:gd fmla="val 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marR="0" rtl="0" algn="l">
              <a:lnSpc>
                <a:spcPct val="100000"/>
              </a:lnSpc>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i.org/10.1016/j.eswa.2019.11297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konect.cc/networks/petster-hamster/" TargetMode="External"/><Relationship Id="rId4" Type="http://schemas.openxmlformats.org/officeDocument/2006/relationships/hyperlink" Target="http://konect.cc/networks/arenas-pgp/" TargetMode="External"/><Relationship Id="rId5" Type="http://schemas.openxmlformats.org/officeDocument/2006/relationships/hyperlink" Target="https://networkrepository.com/ca-AstroPh.ph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ctrTitle"/>
          </p:nvPr>
        </p:nvSpPr>
        <p:spPr>
          <a:xfrm>
            <a:off x="107486" y="1216233"/>
            <a:ext cx="7688100" cy="1939500"/>
          </a:xfrm>
          <a:prstGeom prst="rect">
            <a:avLst/>
          </a:prstGeom>
          <a:noFill/>
          <a:ln>
            <a:noFill/>
          </a:ln>
        </p:spPr>
        <p:txBody>
          <a:bodyPr anchorCtr="0" anchor="b" bIns="34275" lIns="68575" spcFirstLastPara="1" rIns="68575" wrap="square" tIns="34275">
            <a:noAutofit/>
          </a:bodyPr>
          <a:lstStyle/>
          <a:p>
            <a:pPr indent="0" lvl="0" marL="0" rtl="0" algn="r">
              <a:lnSpc>
                <a:spcPct val="100000"/>
              </a:lnSpc>
              <a:spcBef>
                <a:spcPts val="0"/>
              </a:spcBef>
              <a:spcAft>
                <a:spcPts val="0"/>
              </a:spcAft>
              <a:buSzPts val="4100"/>
              <a:buNone/>
            </a:pPr>
            <a:r>
              <a:rPr lang="en"/>
              <a:t>Identification of influential users in social network using optimization algorithms</a:t>
            </a:r>
            <a:endParaRPr/>
          </a:p>
        </p:txBody>
      </p:sp>
      <p:sp>
        <p:nvSpPr>
          <p:cNvPr id="163" name="Google Shape;163;p19"/>
          <p:cNvSpPr txBox="1"/>
          <p:nvPr>
            <p:ph idx="1" type="subTitle"/>
          </p:nvPr>
        </p:nvSpPr>
        <p:spPr>
          <a:xfrm>
            <a:off x="727952" y="318525"/>
            <a:ext cx="7688100" cy="5412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800"/>
              </a:spcBef>
              <a:spcAft>
                <a:spcPts val="0"/>
              </a:spcAft>
              <a:buClr>
                <a:srgbClr val="000000"/>
              </a:buClr>
              <a:buSzPts val="1100"/>
              <a:buFont typeface="Arial"/>
              <a:buNone/>
            </a:pPr>
            <a:r>
              <a:rPr b="1" lang="en" sz="2250">
                <a:solidFill>
                  <a:srgbClr val="888888"/>
                </a:solidFill>
                <a:latin typeface="Calibri"/>
                <a:ea typeface="Calibri"/>
                <a:cs typeface="Calibri"/>
                <a:sym typeface="Calibri"/>
              </a:rPr>
              <a:t>IT752 WSC - Mini-project End Sem Evaluation [Jan-Apr 2023]</a:t>
            </a:r>
            <a:endParaRPr b="1" sz="2250">
              <a:solidFill>
                <a:srgbClr val="888888"/>
              </a:solidFill>
              <a:latin typeface="Calibri"/>
              <a:ea typeface="Calibri"/>
              <a:cs typeface="Calibri"/>
              <a:sym typeface="Calibri"/>
            </a:endParaRPr>
          </a:p>
          <a:p>
            <a:pPr indent="0" lvl="0" marL="0" rtl="0" algn="r">
              <a:lnSpc>
                <a:spcPct val="80000"/>
              </a:lnSpc>
              <a:spcBef>
                <a:spcPts val="800"/>
              </a:spcBef>
              <a:spcAft>
                <a:spcPts val="0"/>
              </a:spcAft>
              <a:buSzPts val="688"/>
              <a:buNone/>
            </a:pPr>
            <a:r>
              <a:t/>
            </a:r>
            <a:endParaRPr b="1" sz="1500"/>
          </a:p>
        </p:txBody>
      </p:sp>
      <p:sp>
        <p:nvSpPr>
          <p:cNvPr id="164" name="Google Shape;164;p19"/>
          <p:cNvSpPr txBox="1"/>
          <p:nvPr/>
        </p:nvSpPr>
        <p:spPr>
          <a:xfrm>
            <a:off x="5504025" y="3662524"/>
            <a:ext cx="34731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3F3F3F"/>
                </a:solidFill>
                <a:latin typeface="Lato"/>
                <a:ea typeface="Lato"/>
                <a:cs typeface="Lato"/>
                <a:sym typeface="Lato"/>
              </a:rPr>
              <a:t>Presented By:</a:t>
            </a:r>
            <a:endParaRPr b="0" i="0" sz="2100" u="none" cap="none" strike="noStrike">
              <a:solidFill>
                <a:srgbClr val="3F3F3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3F3F3F"/>
                </a:solidFill>
                <a:latin typeface="Lato"/>
                <a:ea typeface="Lato"/>
                <a:cs typeface="Lato"/>
                <a:sym typeface="Lato"/>
              </a:rPr>
              <a:t>Amrit Mohapatra 222IT004</a:t>
            </a:r>
            <a:endParaRPr b="0" i="0" sz="2100" u="none" cap="none" strike="noStrike">
              <a:solidFill>
                <a:srgbClr val="3F3F3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3F3F3F"/>
                </a:solidFill>
                <a:latin typeface="Lato"/>
                <a:ea typeface="Lato"/>
                <a:cs typeface="Lato"/>
                <a:sym typeface="Lato"/>
              </a:rPr>
              <a:t>Natasha Jain  222IT023</a:t>
            </a:r>
            <a:endParaRPr b="0" i="0" sz="2100" u="none" cap="none" strike="noStrike">
              <a:solidFill>
                <a:srgbClr val="3F3F3F"/>
              </a:solidFill>
              <a:latin typeface="Lato"/>
              <a:ea typeface="Lato"/>
              <a:cs typeface="Lato"/>
              <a:sym typeface="Lato"/>
            </a:endParaRPr>
          </a:p>
        </p:txBody>
      </p:sp>
      <p:sp>
        <p:nvSpPr>
          <p:cNvPr id="165" name="Google Shape;165;p19"/>
          <p:cNvSpPr txBox="1"/>
          <p:nvPr/>
        </p:nvSpPr>
        <p:spPr>
          <a:xfrm>
            <a:off x="0" y="3732873"/>
            <a:ext cx="48864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rebuchet MS"/>
                <a:ea typeface="Trebuchet MS"/>
                <a:cs typeface="Trebuchet MS"/>
                <a:sym typeface="Trebuchet MS"/>
              </a:rPr>
              <a:t>Base paper: Identification of influential users in social network using gray wol</a:t>
            </a:r>
            <a:r>
              <a:rPr lang="en">
                <a:latin typeface="Trebuchet MS"/>
                <a:ea typeface="Trebuchet MS"/>
                <a:cs typeface="Trebuchet MS"/>
                <a:sym typeface="Trebuchet MS"/>
              </a:rPr>
              <a:t>f </a:t>
            </a:r>
            <a:r>
              <a:rPr b="0" i="0" lang="en" sz="1400" u="none" cap="none" strike="noStrike">
                <a:solidFill>
                  <a:srgbClr val="000000"/>
                </a:solidFill>
                <a:latin typeface="Trebuchet MS"/>
                <a:ea typeface="Trebuchet MS"/>
                <a:cs typeface="Trebuchet MS"/>
                <a:sym typeface="Trebuchet MS"/>
              </a:rPr>
              <a:t>optimization algorithm</a:t>
            </a:r>
            <a:endParaRPr b="0"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rebuchet MS"/>
                <a:ea typeface="Trebuchet MS"/>
                <a:cs typeface="Trebuchet MS"/>
                <a:sym typeface="Trebuchet MS"/>
              </a:rPr>
              <a:t>Link: </a:t>
            </a:r>
            <a:r>
              <a:rPr b="0" i="0" lang="en" sz="1400" u="sng" cap="none" strike="noStrike">
                <a:solidFill>
                  <a:schemeClr val="hlink"/>
                </a:solidFill>
                <a:latin typeface="Trebuchet MS"/>
                <a:ea typeface="Trebuchet MS"/>
                <a:cs typeface="Trebuchet MS"/>
                <a:sym typeface="Trebuchet MS"/>
                <a:hlinkClick r:id="rId3"/>
              </a:rPr>
              <a:t>https://doi.org/10.1016/j.eswa.2019.112971</a:t>
            </a:r>
            <a:endParaRPr b="0" i="0" sz="1400" u="none" cap="none" strike="noStrike">
              <a:solidFill>
                <a:srgbClr val="4A86E8"/>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508000" y="457200"/>
            <a:ext cx="6447600" cy="661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1"/>
              </a:buClr>
              <a:buSzPts val="2700"/>
              <a:buFont typeface="Trebuchet MS"/>
              <a:buNone/>
            </a:pPr>
            <a:r>
              <a:rPr lang="en" sz="2800">
                <a:latin typeface="Libre Baskerville"/>
                <a:ea typeface="Libre Baskerville"/>
                <a:cs typeface="Libre Baskerville"/>
                <a:sym typeface="Libre Baskerville"/>
              </a:rPr>
              <a:t>Exploratory Data Analysis(Cont)</a:t>
            </a:r>
            <a:endParaRPr/>
          </a:p>
        </p:txBody>
      </p:sp>
      <p:graphicFrame>
        <p:nvGraphicFramePr>
          <p:cNvPr id="268" name="Google Shape;268;p28"/>
          <p:cNvGraphicFramePr/>
          <p:nvPr/>
        </p:nvGraphicFramePr>
        <p:xfrm>
          <a:off x="508000" y="1206350"/>
          <a:ext cx="3000000" cy="3000000"/>
        </p:xfrm>
        <a:graphic>
          <a:graphicData uri="http://schemas.openxmlformats.org/drawingml/2006/table">
            <a:tbl>
              <a:tblPr>
                <a:noFill/>
                <a:tableStyleId>{BB0FABFA-1313-464D-AC90-8D1833B9853B}</a:tableStyleId>
              </a:tblPr>
              <a:tblGrid>
                <a:gridCol w="1921575"/>
                <a:gridCol w="1697925"/>
                <a:gridCol w="1809750"/>
                <a:gridCol w="1809750"/>
              </a:tblGrid>
              <a:tr h="1096625">
                <a:tc>
                  <a:txBody>
                    <a:bodyPr/>
                    <a:lstStyle/>
                    <a:p>
                      <a:pPr indent="0" lvl="0" marL="0" rtl="0" algn="l">
                        <a:spcBef>
                          <a:spcPts val="0"/>
                        </a:spcBef>
                        <a:spcAft>
                          <a:spcPts val="0"/>
                        </a:spcAft>
                        <a:buNone/>
                      </a:pPr>
                      <a:r>
                        <a:rPr lang="en"/>
                        <a:t>Representation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145375">
                <a:tc>
                  <a:txBody>
                    <a:bodyPr/>
                    <a:lstStyle/>
                    <a:p>
                      <a:pPr indent="0" lvl="0" marL="0" rtl="0" algn="l">
                        <a:spcBef>
                          <a:spcPts val="0"/>
                        </a:spcBef>
                        <a:spcAft>
                          <a:spcPts val="0"/>
                        </a:spcAft>
                        <a:buNone/>
                      </a:pPr>
                      <a:r>
                        <a:rPr lang="en"/>
                        <a:t>Degree Distribution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Average path length</a:t>
                      </a:r>
                      <a:endParaRPr/>
                    </a:p>
                  </a:txBody>
                  <a:tcPr marT="91425" marB="91425" marR="91425" marL="91425"/>
                </a:tc>
                <a:tc>
                  <a:txBody>
                    <a:bodyPr/>
                    <a:lstStyle/>
                    <a:p>
                      <a:pPr indent="0" lvl="0" marL="0" rtl="0" algn="l">
                        <a:spcBef>
                          <a:spcPts val="0"/>
                        </a:spcBef>
                        <a:spcAft>
                          <a:spcPts val="0"/>
                        </a:spcAft>
                        <a:buNone/>
                      </a:pPr>
                      <a:r>
                        <a:rPr lang="en"/>
                        <a:t> 1.40729</a:t>
                      </a:r>
                      <a:endParaRPr/>
                    </a:p>
                  </a:txBody>
                  <a:tcPr marT="91425" marB="91425" marR="91425" marL="91425"/>
                </a:tc>
                <a:tc>
                  <a:txBody>
                    <a:bodyPr/>
                    <a:lstStyle/>
                    <a:p>
                      <a:pPr indent="0" lvl="0" marL="0" rtl="0" algn="l">
                        <a:spcBef>
                          <a:spcPts val="0"/>
                        </a:spcBef>
                        <a:spcAft>
                          <a:spcPts val="0"/>
                        </a:spcAft>
                        <a:buNone/>
                      </a:pPr>
                      <a:r>
                        <a:rPr lang="en"/>
                        <a:t>7.48554</a:t>
                      </a:r>
                      <a:endParaRPr/>
                    </a:p>
                  </a:txBody>
                  <a:tcPr marT="91425" marB="91425" marR="91425" marL="91425"/>
                </a:tc>
                <a:tc>
                  <a:txBody>
                    <a:bodyPr/>
                    <a:lstStyle/>
                    <a:p>
                      <a:pPr indent="0" lvl="0" marL="0" rtl="0" algn="l">
                        <a:spcBef>
                          <a:spcPts val="0"/>
                        </a:spcBef>
                        <a:spcAft>
                          <a:spcPts val="0"/>
                        </a:spcAft>
                        <a:buNone/>
                      </a:pPr>
                      <a:r>
                        <a:rPr lang="en"/>
                        <a:t>4.1940</a:t>
                      </a:r>
                      <a:endParaRPr/>
                    </a:p>
                  </a:txBody>
                  <a:tcPr marT="91425" marB="91425" marR="91425" marL="91425"/>
                </a:tc>
              </a:tr>
              <a:tr h="381000">
                <a:tc>
                  <a:txBody>
                    <a:bodyPr/>
                    <a:lstStyle/>
                    <a:p>
                      <a:pPr indent="0" lvl="0" marL="0" rtl="0" algn="l">
                        <a:spcBef>
                          <a:spcPts val="0"/>
                        </a:spcBef>
                        <a:spcAft>
                          <a:spcPts val="0"/>
                        </a:spcAft>
                        <a:buNone/>
                      </a:pPr>
                      <a:r>
                        <a:rPr lang="en"/>
                        <a:t>Clustering Coefficient</a:t>
                      </a:r>
                      <a:endParaRPr/>
                    </a:p>
                  </a:txBody>
                  <a:tcPr marT="91425" marB="91425" marR="91425" marL="91425"/>
                </a:tc>
                <a:tc>
                  <a:txBody>
                    <a:bodyPr/>
                    <a:lstStyle/>
                    <a:p>
                      <a:pPr indent="0" lvl="0" marL="0" rtl="0" algn="l">
                        <a:spcBef>
                          <a:spcPts val="0"/>
                        </a:spcBef>
                        <a:spcAft>
                          <a:spcPts val="0"/>
                        </a:spcAft>
                        <a:buNone/>
                      </a:pPr>
                      <a:r>
                        <a:rPr lang="en"/>
                        <a:t>0.5376</a:t>
                      </a:r>
                      <a:endParaRPr/>
                    </a:p>
                  </a:txBody>
                  <a:tcPr marT="91425" marB="91425" marR="91425" marL="91425"/>
                </a:tc>
                <a:tc>
                  <a:txBody>
                    <a:bodyPr/>
                    <a:lstStyle/>
                    <a:p>
                      <a:pPr indent="0" lvl="0" marL="0" rtl="0" algn="l">
                        <a:spcBef>
                          <a:spcPts val="0"/>
                        </a:spcBef>
                        <a:spcAft>
                          <a:spcPts val="0"/>
                        </a:spcAft>
                        <a:buNone/>
                      </a:pPr>
                      <a:r>
                        <a:rPr lang="en"/>
                        <a:t>0.26594 </a:t>
                      </a:r>
                      <a:endParaRPr/>
                    </a:p>
                  </a:txBody>
                  <a:tcPr marT="91425" marB="91425" marR="91425" marL="91425"/>
                </a:tc>
                <a:tc>
                  <a:txBody>
                    <a:bodyPr/>
                    <a:lstStyle/>
                    <a:p>
                      <a:pPr indent="0" lvl="0" marL="0" rtl="0" algn="l">
                        <a:spcBef>
                          <a:spcPts val="0"/>
                        </a:spcBef>
                        <a:spcAft>
                          <a:spcPts val="0"/>
                        </a:spcAft>
                        <a:buNone/>
                      </a:pPr>
                      <a:r>
                        <a:rPr lang="en"/>
                        <a:t>0.6328</a:t>
                      </a:r>
                      <a:endParaRPr/>
                    </a:p>
                  </a:txBody>
                  <a:tcPr marT="91425" marB="91425" marR="91425" marL="91425"/>
                </a:tc>
              </a:tr>
              <a:tr h="381000">
                <a:tc>
                  <a:txBody>
                    <a:bodyPr/>
                    <a:lstStyle/>
                    <a:p>
                      <a:pPr indent="0" lvl="0" marL="0" rtl="0" algn="l">
                        <a:spcBef>
                          <a:spcPts val="0"/>
                        </a:spcBef>
                        <a:spcAft>
                          <a:spcPts val="0"/>
                        </a:spcAft>
                        <a:buNone/>
                      </a:pPr>
                      <a:r>
                        <a:rPr lang="en"/>
                        <a:t>Average diameter</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24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bl>
          </a:graphicData>
        </a:graphic>
      </p:graphicFrame>
      <p:pic>
        <p:nvPicPr>
          <p:cNvPr id="269" name="Google Shape;269;p28"/>
          <p:cNvPicPr preferRelativeResize="0"/>
          <p:nvPr/>
        </p:nvPicPr>
        <p:blipFill rotWithShape="1">
          <a:blip r:embed="rId3">
            <a:alphaModFix/>
          </a:blip>
          <a:srcRect b="10150" l="0" r="0" t="-10150"/>
          <a:stretch/>
        </p:blipFill>
        <p:spPr>
          <a:xfrm>
            <a:off x="2429575" y="1130150"/>
            <a:ext cx="1459800" cy="1102000"/>
          </a:xfrm>
          <a:prstGeom prst="rect">
            <a:avLst/>
          </a:prstGeom>
          <a:noFill/>
          <a:ln>
            <a:noFill/>
          </a:ln>
        </p:spPr>
      </p:pic>
      <p:pic>
        <p:nvPicPr>
          <p:cNvPr id="270" name="Google Shape;270;p28"/>
          <p:cNvPicPr preferRelativeResize="0"/>
          <p:nvPr/>
        </p:nvPicPr>
        <p:blipFill>
          <a:blip r:embed="rId4">
            <a:alphaModFix/>
          </a:blip>
          <a:stretch>
            <a:fillRect/>
          </a:stretch>
        </p:blipFill>
        <p:spPr>
          <a:xfrm>
            <a:off x="4283007" y="1206350"/>
            <a:ext cx="1357442" cy="1025800"/>
          </a:xfrm>
          <a:prstGeom prst="rect">
            <a:avLst/>
          </a:prstGeom>
          <a:noFill/>
          <a:ln>
            <a:noFill/>
          </a:ln>
        </p:spPr>
      </p:pic>
      <p:pic>
        <p:nvPicPr>
          <p:cNvPr id="271" name="Google Shape;271;p28"/>
          <p:cNvPicPr preferRelativeResize="0"/>
          <p:nvPr/>
        </p:nvPicPr>
        <p:blipFill>
          <a:blip r:embed="rId5">
            <a:alphaModFix/>
          </a:blip>
          <a:stretch>
            <a:fillRect/>
          </a:stretch>
        </p:blipFill>
        <p:spPr>
          <a:xfrm>
            <a:off x="6034075" y="1277350"/>
            <a:ext cx="1357450" cy="1025614"/>
          </a:xfrm>
          <a:prstGeom prst="rect">
            <a:avLst/>
          </a:prstGeom>
          <a:noFill/>
          <a:ln>
            <a:noFill/>
          </a:ln>
        </p:spPr>
      </p:pic>
      <p:pic>
        <p:nvPicPr>
          <p:cNvPr id="272" name="Google Shape;272;p28"/>
          <p:cNvPicPr preferRelativeResize="0"/>
          <p:nvPr/>
        </p:nvPicPr>
        <p:blipFill>
          <a:blip r:embed="rId6">
            <a:alphaModFix/>
          </a:blip>
          <a:stretch>
            <a:fillRect/>
          </a:stretch>
        </p:blipFill>
        <p:spPr>
          <a:xfrm>
            <a:off x="2531925" y="2307073"/>
            <a:ext cx="1357450" cy="1076776"/>
          </a:xfrm>
          <a:prstGeom prst="rect">
            <a:avLst/>
          </a:prstGeom>
          <a:noFill/>
          <a:ln>
            <a:noFill/>
          </a:ln>
        </p:spPr>
      </p:pic>
      <p:pic>
        <p:nvPicPr>
          <p:cNvPr id="273" name="Google Shape;273;p28"/>
          <p:cNvPicPr preferRelativeResize="0"/>
          <p:nvPr/>
        </p:nvPicPr>
        <p:blipFill>
          <a:blip r:embed="rId7">
            <a:alphaModFix/>
          </a:blip>
          <a:stretch>
            <a:fillRect/>
          </a:stretch>
        </p:blipFill>
        <p:spPr>
          <a:xfrm>
            <a:off x="4232950" y="2320100"/>
            <a:ext cx="1357450" cy="1060909"/>
          </a:xfrm>
          <a:prstGeom prst="rect">
            <a:avLst/>
          </a:prstGeom>
          <a:noFill/>
          <a:ln>
            <a:noFill/>
          </a:ln>
        </p:spPr>
      </p:pic>
      <p:pic>
        <p:nvPicPr>
          <p:cNvPr id="274" name="Google Shape;274;p28"/>
          <p:cNvPicPr preferRelativeResize="0"/>
          <p:nvPr/>
        </p:nvPicPr>
        <p:blipFill>
          <a:blip r:embed="rId8">
            <a:alphaModFix/>
          </a:blip>
          <a:stretch>
            <a:fillRect/>
          </a:stretch>
        </p:blipFill>
        <p:spPr>
          <a:xfrm>
            <a:off x="6110275" y="2360434"/>
            <a:ext cx="1357450" cy="10601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508000" y="457200"/>
            <a:ext cx="6447600" cy="62865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1"/>
              </a:buClr>
              <a:buSzPts val="2700"/>
              <a:buFont typeface="Trebuchet MS"/>
              <a:buNone/>
            </a:pPr>
            <a:r>
              <a:rPr lang="en" sz="2800">
                <a:latin typeface="Libre Baskerville"/>
                <a:ea typeface="Libre Baskerville"/>
                <a:cs typeface="Libre Baskerville"/>
                <a:sym typeface="Libre Baskerville"/>
              </a:rPr>
              <a:t>Proposed enhancements/novelty </a:t>
            </a:r>
            <a:endParaRPr/>
          </a:p>
        </p:txBody>
      </p:sp>
      <p:sp>
        <p:nvSpPr>
          <p:cNvPr id="280" name="Google Shape;280;p29"/>
          <p:cNvSpPr txBox="1"/>
          <p:nvPr>
            <p:ph idx="1" type="body"/>
          </p:nvPr>
        </p:nvSpPr>
        <p:spPr>
          <a:xfrm>
            <a:off x="508000" y="1085850"/>
            <a:ext cx="6447600" cy="2910600"/>
          </a:xfrm>
          <a:prstGeom prst="rect">
            <a:avLst/>
          </a:prstGeom>
          <a:noFill/>
          <a:ln>
            <a:noFill/>
          </a:ln>
        </p:spPr>
        <p:txBody>
          <a:bodyPr anchorCtr="0" anchor="t" bIns="34275" lIns="68575" spcFirstLastPara="1" rIns="68575" wrap="square" tIns="34275">
            <a:normAutofit/>
          </a:bodyPr>
          <a:lstStyle/>
          <a:p>
            <a:pPr indent="-298450" lvl="0" marL="457200" rtl="0" algn="l">
              <a:lnSpc>
                <a:spcPct val="100000"/>
              </a:lnSpc>
              <a:spcBef>
                <a:spcPts val="800"/>
              </a:spcBef>
              <a:spcAft>
                <a:spcPts val="0"/>
              </a:spcAft>
              <a:buSzPts val="1100"/>
              <a:buChar char="►"/>
            </a:pPr>
            <a:r>
              <a:rPr lang="en"/>
              <a:t>We have evaluated two other novel optimisation algorithms – Particle Swarm Optimization algorithm and Genetic Algorithm to optimise the influence of seed nodes in the social network are the most influential nodes.</a:t>
            </a:r>
            <a:endParaRPr/>
          </a:p>
          <a:p>
            <a:pPr indent="-298450" lvl="0" marL="457200" rtl="0" algn="l">
              <a:lnSpc>
                <a:spcPct val="100000"/>
              </a:lnSpc>
              <a:spcBef>
                <a:spcPts val="800"/>
              </a:spcBef>
              <a:spcAft>
                <a:spcPts val="0"/>
              </a:spcAft>
              <a:buSzPts val="1100"/>
              <a:buChar char="►"/>
            </a:pPr>
            <a:r>
              <a:rPr lang="en"/>
              <a:t>We have compared the fitness values of three cutting edge algorithms to determine which algorithm has the maximum influence.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1"/>
              </a:buClr>
              <a:buSzPts val="2700"/>
              <a:buFont typeface="Trebuchet MS"/>
              <a:buNone/>
            </a:pPr>
            <a:r>
              <a:rPr lang="en"/>
              <a:t>Particle Swarm Optimization algorithm</a:t>
            </a:r>
            <a:endParaRPr/>
          </a:p>
        </p:txBody>
      </p:sp>
      <p:sp>
        <p:nvSpPr>
          <p:cNvPr id="286" name="Google Shape;286;p30"/>
          <p:cNvSpPr txBox="1"/>
          <p:nvPr>
            <p:ph idx="1" type="body"/>
          </p:nvPr>
        </p:nvSpPr>
        <p:spPr>
          <a:xfrm>
            <a:off x="715433" y="2474560"/>
            <a:ext cx="6447600" cy="526765"/>
          </a:xfrm>
          <a:prstGeom prst="rect">
            <a:avLst/>
          </a:prstGeom>
          <a:noFill/>
          <a:ln>
            <a:noFill/>
          </a:ln>
        </p:spPr>
        <p:txBody>
          <a:bodyPr anchorCtr="0" anchor="t" bIns="34275" lIns="68575" spcFirstLastPara="1" rIns="68575" wrap="square" tIns="34275">
            <a:normAutofit/>
          </a:bodyPr>
          <a:lstStyle/>
          <a:p>
            <a:pPr indent="0" lvl="0" marL="158750" rtl="0" algn="l">
              <a:lnSpc>
                <a:spcPct val="100000"/>
              </a:lnSpc>
              <a:spcBef>
                <a:spcPts val="800"/>
              </a:spcBef>
              <a:spcAft>
                <a:spcPts val="0"/>
              </a:spcAft>
              <a:buSzPts val="1100"/>
              <a:buNone/>
            </a:pPr>
            <a:r>
              <a:rPr lang="en">
                <a:solidFill>
                  <a:srgbClr val="3F3F3F"/>
                </a:solidFill>
              </a:rPr>
              <a:t>Flow Chart of </a:t>
            </a:r>
            <a:r>
              <a:rPr lang="en"/>
              <a:t>Particle Swarm Optimization algorithm </a:t>
            </a:r>
            <a:r>
              <a:rPr lang="en">
                <a:solidFill>
                  <a:srgbClr val="3F3F3F"/>
                </a:solidFill>
              </a:rPr>
              <a:t>(PSO)</a:t>
            </a:r>
            <a:endParaRPr/>
          </a:p>
          <a:p>
            <a:pPr indent="0" lvl="0" marL="158750" rtl="0" algn="l">
              <a:lnSpc>
                <a:spcPct val="100000"/>
              </a:lnSpc>
              <a:spcBef>
                <a:spcPts val="800"/>
              </a:spcBef>
              <a:spcAft>
                <a:spcPts val="0"/>
              </a:spcAft>
              <a:buSzPts val="1100"/>
              <a:buNone/>
            </a:pPr>
            <a:r>
              <a:t/>
            </a:r>
            <a:endParaRPr>
              <a:solidFill>
                <a:srgbClr val="3F3F3F"/>
              </a:solidFill>
            </a:endParaRPr>
          </a:p>
          <a:p>
            <a:pPr indent="0" lvl="0" marL="158750" rtl="0" algn="l">
              <a:lnSpc>
                <a:spcPct val="100000"/>
              </a:lnSpc>
              <a:spcBef>
                <a:spcPts val="800"/>
              </a:spcBef>
              <a:spcAft>
                <a:spcPts val="0"/>
              </a:spcAft>
              <a:buSzPts val="1100"/>
              <a:buNone/>
            </a:pPr>
            <a:r>
              <a:t/>
            </a:r>
            <a:endParaRPr>
              <a:solidFill>
                <a:srgbClr val="3F3F3F"/>
              </a:solidFill>
            </a:endParaRPr>
          </a:p>
          <a:p>
            <a:pPr indent="-228600" lvl="0" marL="457200" rtl="0" algn="l">
              <a:lnSpc>
                <a:spcPct val="100000"/>
              </a:lnSpc>
              <a:spcBef>
                <a:spcPts val="800"/>
              </a:spcBef>
              <a:spcAft>
                <a:spcPts val="0"/>
              </a:spcAft>
              <a:buSzPts val="1100"/>
              <a:buNone/>
            </a:pPr>
            <a:r>
              <a:t/>
            </a:r>
            <a:endParaRPr/>
          </a:p>
        </p:txBody>
      </p:sp>
      <p:grpSp>
        <p:nvGrpSpPr>
          <p:cNvPr id="287" name="Google Shape;287;p30"/>
          <p:cNvGrpSpPr/>
          <p:nvPr/>
        </p:nvGrpSpPr>
        <p:grpSpPr>
          <a:xfrm>
            <a:off x="35870" y="1290091"/>
            <a:ext cx="9072258" cy="1056251"/>
            <a:chOff x="3213" y="506399"/>
            <a:chExt cx="9072258" cy="1056251"/>
          </a:xfrm>
        </p:grpSpPr>
        <p:sp>
          <p:nvSpPr>
            <p:cNvPr id="288" name="Google Shape;288;p30"/>
            <p:cNvSpPr/>
            <p:nvPr/>
          </p:nvSpPr>
          <p:spPr>
            <a:xfrm>
              <a:off x="3213" y="506399"/>
              <a:ext cx="743627" cy="1056251"/>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txBox="1"/>
            <p:nvPr/>
          </p:nvSpPr>
          <p:spPr>
            <a:xfrm>
              <a:off x="24993" y="528179"/>
              <a:ext cx="700067" cy="1012691"/>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Initialize the population of particles with random positions and velocities</a:t>
              </a:r>
              <a:endParaRPr/>
            </a:p>
          </p:txBody>
        </p:sp>
        <p:sp>
          <p:nvSpPr>
            <p:cNvPr id="290" name="Google Shape;290;p30"/>
            <p:cNvSpPr/>
            <p:nvPr/>
          </p:nvSpPr>
          <p:spPr>
            <a:xfrm>
              <a:off x="821204"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txBox="1"/>
            <p:nvPr/>
          </p:nvSpPr>
          <p:spPr>
            <a:xfrm>
              <a:off x="821204"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292" name="Google Shape;292;p30"/>
            <p:cNvSpPr/>
            <p:nvPr/>
          </p:nvSpPr>
          <p:spPr>
            <a:xfrm>
              <a:off x="1044292" y="506399"/>
              <a:ext cx="743627" cy="1056251"/>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txBox="1"/>
            <p:nvPr/>
          </p:nvSpPr>
          <p:spPr>
            <a:xfrm>
              <a:off x="1066072" y="528179"/>
              <a:ext cx="700067" cy="1012691"/>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Evaluate the fitness of each particle by applying objective function to its position</a:t>
              </a:r>
              <a:endParaRPr/>
            </a:p>
          </p:txBody>
        </p:sp>
        <p:sp>
          <p:nvSpPr>
            <p:cNvPr id="294" name="Google Shape;294;p30"/>
            <p:cNvSpPr/>
            <p:nvPr/>
          </p:nvSpPr>
          <p:spPr>
            <a:xfrm>
              <a:off x="1862283"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txBox="1"/>
            <p:nvPr/>
          </p:nvSpPr>
          <p:spPr>
            <a:xfrm>
              <a:off x="1862283"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296" name="Google Shape;296;p30"/>
            <p:cNvSpPr/>
            <p:nvPr/>
          </p:nvSpPr>
          <p:spPr>
            <a:xfrm>
              <a:off x="2085371" y="506399"/>
              <a:ext cx="743627" cy="1056251"/>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txBox="1"/>
            <p:nvPr/>
          </p:nvSpPr>
          <p:spPr>
            <a:xfrm>
              <a:off x="2107151" y="528179"/>
              <a:ext cx="700067" cy="1012691"/>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Identify the particle with best fitness(i.e., the global best)</a:t>
              </a:r>
              <a:endParaRPr/>
            </a:p>
          </p:txBody>
        </p:sp>
        <p:sp>
          <p:nvSpPr>
            <p:cNvPr id="298" name="Google Shape;298;p30"/>
            <p:cNvSpPr/>
            <p:nvPr/>
          </p:nvSpPr>
          <p:spPr>
            <a:xfrm>
              <a:off x="2903362"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txBox="1"/>
            <p:nvPr/>
          </p:nvSpPr>
          <p:spPr>
            <a:xfrm>
              <a:off x="2903362"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00" name="Google Shape;300;p30"/>
            <p:cNvSpPr/>
            <p:nvPr/>
          </p:nvSpPr>
          <p:spPr>
            <a:xfrm>
              <a:off x="3126450" y="506399"/>
              <a:ext cx="743627" cy="1056251"/>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txBox="1"/>
            <p:nvPr/>
          </p:nvSpPr>
          <p:spPr>
            <a:xfrm>
              <a:off x="3148230" y="528179"/>
              <a:ext cx="700067" cy="1012691"/>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Update the velocity of each particle based on its previous velocity, its position and the position of global best</a:t>
              </a:r>
              <a:endParaRPr/>
            </a:p>
          </p:txBody>
        </p:sp>
        <p:sp>
          <p:nvSpPr>
            <p:cNvPr id="302" name="Google Shape;302;p30"/>
            <p:cNvSpPr/>
            <p:nvPr/>
          </p:nvSpPr>
          <p:spPr>
            <a:xfrm>
              <a:off x="3944440"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txBox="1"/>
            <p:nvPr/>
          </p:nvSpPr>
          <p:spPr>
            <a:xfrm>
              <a:off x="3944440"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04" name="Google Shape;304;p30"/>
            <p:cNvSpPr/>
            <p:nvPr/>
          </p:nvSpPr>
          <p:spPr>
            <a:xfrm>
              <a:off x="4167529" y="506399"/>
              <a:ext cx="743627" cy="1056251"/>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txBox="1"/>
            <p:nvPr/>
          </p:nvSpPr>
          <p:spPr>
            <a:xfrm>
              <a:off x="4189309" y="528179"/>
              <a:ext cx="700067" cy="1012691"/>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Apply any constraints or boundaries to the positions and velocities of the particles</a:t>
              </a:r>
              <a:endParaRPr/>
            </a:p>
          </p:txBody>
        </p:sp>
        <p:sp>
          <p:nvSpPr>
            <p:cNvPr id="306" name="Google Shape;306;p30"/>
            <p:cNvSpPr/>
            <p:nvPr/>
          </p:nvSpPr>
          <p:spPr>
            <a:xfrm>
              <a:off x="4985519"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txBox="1"/>
            <p:nvPr/>
          </p:nvSpPr>
          <p:spPr>
            <a:xfrm>
              <a:off x="4985519"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08" name="Google Shape;308;p30"/>
            <p:cNvSpPr/>
            <p:nvPr/>
          </p:nvSpPr>
          <p:spPr>
            <a:xfrm>
              <a:off x="5208607" y="506399"/>
              <a:ext cx="743627" cy="1056251"/>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txBox="1"/>
            <p:nvPr/>
          </p:nvSpPr>
          <p:spPr>
            <a:xfrm>
              <a:off x="5230387" y="528179"/>
              <a:ext cx="700067" cy="1012691"/>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Update the position of each particle based on its velocity</a:t>
              </a:r>
              <a:endParaRPr/>
            </a:p>
          </p:txBody>
        </p:sp>
        <p:sp>
          <p:nvSpPr>
            <p:cNvPr id="310" name="Google Shape;310;p30"/>
            <p:cNvSpPr/>
            <p:nvPr/>
          </p:nvSpPr>
          <p:spPr>
            <a:xfrm>
              <a:off x="6026598"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txBox="1"/>
            <p:nvPr/>
          </p:nvSpPr>
          <p:spPr>
            <a:xfrm>
              <a:off x="6026598"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12" name="Google Shape;312;p30"/>
            <p:cNvSpPr/>
            <p:nvPr/>
          </p:nvSpPr>
          <p:spPr>
            <a:xfrm>
              <a:off x="6249686" y="506399"/>
              <a:ext cx="743627" cy="1056251"/>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txBox="1"/>
            <p:nvPr/>
          </p:nvSpPr>
          <p:spPr>
            <a:xfrm>
              <a:off x="6271466" y="528179"/>
              <a:ext cx="700067" cy="1012691"/>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Evaluate the fitness of the new positions of the particles</a:t>
              </a:r>
              <a:endParaRPr/>
            </a:p>
          </p:txBody>
        </p:sp>
        <p:sp>
          <p:nvSpPr>
            <p:cNvPr id="314" name="Google Shape;314;p30"/>
            <p:cNvSpPr/>
            <p:nvPr/>
          </p:nvSpPr>
          <p:spPr>
            <a:xfrm>
              <a:off x="7067677"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txBox="1"/>
            <p:nvPr/>
          </p:nvSpPr>
          <p:spPr>
            <a:xfrm>
              <a:off x="7067677"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16" name="Google Shape;316;p30"/>
            <p:cNvSpPr/>
            <p:nvPr/>
          </p:nvSpPr>
          <p:spPr>
            <a:xfrm>
              <a:off x="7290765" y="506399"/>
              <a:ext cx="743627" cy="1056251"/>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txBox="1"/>
            <p:nvPr/>
          </p:nvSpPr>
          <p:spPr>
            <a:xfrm>
              <a:off x="7312545" y="528179"/>
              <a:ext cx="700067" cy="1012691"/>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Update the particle with best fitness(global best) and Repeat steps 4 to 8 until max iterations</a:t>
              </a:r>
              <a:endParaRPr/>
            </a:p>
          </p:txBody>
        </p:sp>
        <p:sp>
          <p:nvSpPr>
            <p:cNvPr id="318" name="Google Shape;318;p30"/>
            <p:cNvSpPr/>
            <p:nvPr/>
          </p:nvSpPr>
          <p:spPr>
            <a:xfrm>
              <a:off x="8108756"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txBox="1"/>
            <p:nvPr/>
          </p:nvSpPr>
          <p:spPr>
            <a:xfrm>
              <a:off x="8108756"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20" name="Google Shape;320;p30"/>
            <p:cNvSpPr/>
            <p:nvPr/>
          </p:nvSpPr>
          <p:spPr>
            <a:xfrm>
              <a:off x="8331844" y="506399"/>
              <a:ext cx="743627" cy="1056251"/>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txBox="1"/>
            <p:nvPr/>
          </p:nvSpPr>
          <p:spPr>
            <a:xfrm>
              <a:off x="8353624" y="528179"/>
              <a:ext cx="700067" cy="1012691"/>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Return the best solution found by the particles as the optimal solution</a:t>
              </a:r>
              <a:endParaRPr/>
            </a:p>
          </p:txBody>
        </p:sp>
      </p:grpSp>
      <p:sp>
        <p:nvSpPr>
          <p:cNvPr id="322" name="Google Shape;322;p30"/>
          <p:cNvSpPr txBox="1"/>
          <p:nvPr/>
        </p:nvSpPr>
        <p:spPr>
          <a:xfrm>
            <a:off x="283632" y="3138668"/>
            <a:ext cx="7209300" cy="738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accent1"/>
              </a:buClr>
              <a:buSzPts val="1400"/>
              <a:buFont typeface="Noto Sans Symbols"/>
              <a:buChar char="⮚"/>
            </a:pPr>
            <a:r>
              <a:rPr b="0" i="0" lang="en" sz="1400" u="none" cap="none" strike="noStrike">
                <a:solidFill>
                  <a:srgbClr val="3F3F3F"/>
                </a:solidFill>
                <a:latin typeface="Arial"/>
                <a:ea typeface="Arial"/>
                <a:cs typeface="Arial"/>
                <a:sym typeface="Arial"/>
              </a:rPr>
              <a:t>Each particle in search space adjusts its ― movement according to its own moving experience as well as the moving experience of other particles.</a:t>
            </a:r>
            <a:endParaRPr>
              <a:solidFill>
                <a:srgbClr val="3F3F3F"/>
              </a:solidFill>
            </a:endParaRPr>
          </a:p>
          <a:p>
            <a:pPr indent="0" lvl="0" marL="0" marR="0" rtl="0" algn="l">
              <a:lnSpc>
                <a:spcPct val="100000"/>
              </a:lnSpc>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1"/>
              </a:buClr>
              <a:buSzPts val="2700"/>
              <a:buFont typeface="Trebuchet MS"/>
              <a:buNone/>
            </a:pPr>
            <a:r>
              <a:rPr lang="en"/>
              <a:t>Genetic Algorithm</a:t>
            </a:r>
            <a:endParaRPr/>
          </a:p>
        </p:txBody>
      </p:sp>
      <p:sp>
        <p:nvSpPr>
          <p:cNvPr id="328" name="Google Shape;328;p31"/>
          <p:cNvSpPr txBox="1"/>
          <p:nvPr>
            <p:ph idx="1" type="body"/>
          </p:nvPr>
        </p:nvSpPr>
        <p:spPr>
          <a:xfrm>
            <a:off x="610204" y="2730189"/>
            <a:ext cx="6447600" cy="526765"/>
          </a:xfrm>
          <a:prstGeom prst="rect">
            <a:avLst/>
          </a:prstGeom>
          <a:noFill/>
          <a:ln>
            <a:noFill/>
          </a:ln>
        </p:spPr>
        <p:txBody>
          <a:bodyPr anchorCtr="0" anchor="t" bIns="34275" lIns="68575" spcFirstLastPara="1" rIns="68575" wrap="square" tIns="34275">
            <a:normAutofit/>
          </a:bodyPr>
          <a:lstStyle/>
          <a:p>
            <a:pPr indent="0" lvl="0" marL="158750" rtl="0" algn="l">
              <a:lnSpc>
                <a:spcPct val="100000"/>
              </a:lnSpc>
              <a:spcBef>
                <a:spcPts val="800"/>
              </a:spcBef>
              <a:spcAft>
                <a:spcPts val="0"/>
              </a:spcAft>
              <a:buSzPts val="1100"/>
              <a:buNone/>
            </a:pPr>
            <a:r>
              <a:rPr lang="en">
                <a:solidFill>
                  <a:srgbClr val="3F3F3F"/>
                </a:solidFill>
              </a:rPr>
              <a:t>Flow Chart of </a:t>
            </a:r>
            <a:r>
              <a:rPr lang="en"/>
              <a:t>Genetic algorithm </a:t>
            </a:r>
            <a:r>
              <a:rPr lang="en">
                <a:solidFill>
                  <a:srgbClr val="3F3F3F"/>
                </a:solidFill>
              </a:rPr>
              <a:t>(GA)</a:t>
            </a:r>
            <a:endParaRPr/>
          </a:p>
          <a:p>
            <a:pPr indent="-228600" lvl="0" marL="457200" rtl="0" algn="l">
              <a:lnSpc>
                <a:spcPct val="100000"/>
              </a:lnSpc>
              <a:spcBef>
                <a:spcPts val="800"/>
              </a:spcBef>
              <a:spcAft>
                <a:spcPts val="0"/>
              </a:spcAft>
              <a:buSzPts val="1100"/>
              <a:buNone/>
            </a:pPr>
            <a:r>
              <a:t/>
            </a:r>
            <a:endParaRPr/>
          </a:p>
        </p:txBody>
      </p:sp>
      <p:grpSp>
        <p:nvGrpSpPr>
          <p:cNvPr id="329" name="Google Shape;329;p31"/>
          <p:cNvGrpSpPr/>
          <p:nvPr/>
        </p:nvGrpSpPr>
        <p:grpSpPr>
          <a:xfrm>
            <a:off x="68527" y="1296280"/>
            <a:ext cx="9072258" cy="950739"/>
            <a:chOff x="3213" y="559155"/>
            <a:chExt cx="9072258" cy="950739"/>
          </a:xfrm>
        </p:grpSpPr>
        <p:sp>
          <p:nvSpPr>
            <p:cNvPr id="330" name="Google Shape;330;p31"/>
            <p:cNvSpPr/>
            <p:nvPr/>
          </p:nvSpPr>
          <p:spPr>
            <a:xfrm>
              <a:off x="3213" y="559155"/>
              <a:ext cx="743627" cy="95073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txBox="1"/>
            <p:nvPr/>
          </p:nvSpPr>
          <p:spPr>
            <a:xfrm>
              <a:off x="24993" y="580935"/>
              <a:ext cx="700067" cy="907179"/>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Initialize the population of individuals randomly</a:t>
              </a:r>
              <a:endParaRPr/>
            </a:p>
          </p:txBody>
        </p:sp>
        <p:sp>
          <p:nvSpPr>
            <p:cNvPr id="332" name="Google Shape;332;p31"/>
            <p:cNvSpPr/>
            <p:nvPr/>
          </p:nvSpPr>
          <p:spPr>
            <a:xfrm>
              <a:off x="821204"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txBox="1"/>
            <p:nvPr/>
          </p:nvSpPr>
          <p:spPr>
            <a:xfrm>
              <a:off x="821204"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34" name="Google Shape;334;p31"/>
            <p:cNvSpPr/>
            <p:nvPr/>
          </p:nvSpPr>
          <p:spPr>
            <a:xfrm>
              <a:off x="1044292" y="559155"/>
              <a:ext cx="743627" cy="95073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txBox="1"/>
            <p:nvPr/>
          </p:nvSpPr>
          <p:spPr>
            <a:xfrm>
              <a:off x="1066072" y="580935"/>
              <a:ext cx="700067" cy="907179"/>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Evaluate the fitness of each individual by applying objective function to its genes</a:t>
              </a:r>
              <a:endParaRPr/>
            </a:p>
          </p:txBody>
        </p:sp>
        <p:sp>
          <p:nvSpPr>
            <p:cNvPr id="336" name="Google Shape;336;p31"/>
            <p:cNvSpPr/>
            <p:nvPr/>
          </p:nvSpPr>
          <p:spPr>
            <a:xfrm>
              <a:off x="1862283"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txBox="1"/>
            <p:nvPr/>
          </p:nvSpPr>
          <p:spPr>
            <a:xfrm>
              <a:off x="1862283"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38" name="Google Shape;338;p31"/>
            <p:cNvSpPr/>
            <p:nvPr/>
          </p:nvSpPr>
          <p:spPr>
            <a:xfrm>
              <a:off x="2085371" y="559155"/>
              <a:ext cx="743627" cy="95073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txBox="1"/>
            <p:nvPr/>
          </p:nvSpPr>
          <p:spPr>
            <a:xfrm>
              <a:off x="2107151" y="580935"/>
              <a:ext cx="700067" cy="907179"/>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Select the fittest individuals to be parents based on their fitness</a:t>
              </a:r>
              <a:endParaRPr/>
            </a:p>
          </p:txBody>
        </p:sp>
        <p:sp>
          <p:nvSpPr>
            <p:cNvPr id="340" name="Google Shape;340;p31"/>
            <p:cNvSpPr/>
            <p:nvPr/>
          </p:nvSpPr>
          <p:spPr>
            <a:xfrm>
              <a:off x="2903362"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txBox="1"/>
            <p:nvPr/>
          </p:nvSpPr>
          <p:spPr>
            <a:xfrm>
              <a:off x="2903362"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42" name="Google Shape;342;p31"/>
            <p:cNvSpPr/>
            <p:nvPr/>
          </p:nvSpPr>
          <p:spPr>
            <a:xfrm>
              <a:off x="3126450" y="559155"/>
              <a:ext cx="743627" cy="95073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txBox="1"/>
            <p:nvPr/>
          </p:nvSpPr>
          <p:spPr>
            <a:xfrm>
              <a:off x="3148230" y="580935"/>
              <a:ext cx="700067" cy="907179"/>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Generate new offspring by applying genetic operators to the selected parents</a:t>
              </a:r>
              <a:endParaRPr/>
            </a:p>
          </p:txBody>
        </p:sp>
        <p:sp>
          <p:nvSpPr>
            <p:cNvPr id="344" name="Google Shape;344;p31"/>
            <p:cNvSpPr/>
            <p:nvPr/>
          </p:nvSpPr>
          <p:spPr>
            <a:xfrm>
              <a:off x="3944440"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txBox="1"/>
            <p:nvPr/>
          </p:nvSpPr>
          <p:spPr>
            <a:xfrm>
              <a:off x="3944440"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46" name="Google Shape;346;p31"/>
            <p:cNvSpPr/>
            <p:nvPr/>
          </p:nvSpPr>
          <p:spPr>
            <a:xfrm>
              <a:off x="4167529" y="559155"/>
              <a:ext cx="743627" cy="95073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txBox="1"/>
            <p:nvPr/>
          </p:nvSpPr>
          <p:spPr>
            <a:xfrm>
              <a:off x="4189309" y="580935"/>
              <a:ext cx="700067" cy="907179"/>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Apply any constraints or boundaries to the genes of the offspring</a:t>
              </a:r>
              <a:endParaRPr/>
            </a:p>
          </p:txBody>
        </p:sp>
        <p:sp>
          <p:nvSpPr>
            <p:cNvPr id="348" name="Google Shape;348;p31"/>
            <p:cNvSpPr/>
            <p:nvPr/>
          </p:nvSpPr>
          <p:spPr>
            <a:xfrm>
              <a:off x="4985519"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txBox="1"/>
            <p:nvPr/>
          </p:nvSpPr>
          <p:spPr>
            <a:xfrm>
              <a:off x="4985519"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50" name="Google Shape;350;p31"/>
            <p:cNvSpPr/>
            <p:nvPr/>
          </p:nvSpPr>
          <p:spPr>
            <a:xfrm>
              <a:off x="5208607" y="559155"/>
              <a:ext cx="743627" cy="95073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txBox="1"/>
            <p:nvPr/>
          </p:nvSpPr>
          <p:spPr>
            <a:xfrm>
              <a:off x="5230387" y="580935"/>
              <a:ext cx="700067" cy="907179"/>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Evaluate the fitness of the new offspring</a:t>
              </a:r>
              <a:endParaRPr/>
            </a:p>
          </p:txBody>
        </p:sp>
        <p:sp>
          <p:nvSpPr>
            <p:cNvPr id="352" name="Google Shape;352;p31"/>
            <p:cNvSpPr/>
            <p:nvPr/>
          </p:nvSpPr>
          <p:spPr>
            <a:xfrm>
              <a:off x="6026598"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txBox="1"/>
            <p:nvPr/>
          </p:nvSpPr>
          <p:spPr>
            <a:xfrm>
              <a:off x="6026598"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54" name="Google Shape;354;p31"/>
            <p:cNvSpPr/>
            <p:nvPr/>
          </p:nvSpPr>
          <p:spPr>
            <a:xfrm>
              <a:off x="6249686" y="559155"/>
              <a:ext cx="743627" cy="95073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txBox="1"/>
            <p:nvPr/>
          </p:nvSpPr>
          <p:spPr>
            <a:xfrm>
              <a:off x="6271466" y="580935"/>
              <a:ext cx="700067" cy="907179"/>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Select a subset of the offspring and existing individuals to create the next generation</a:t>
              </a:r>
              <a:endParaRPr/>
            </a:p>
          </p:txBody>
        </p:sp>
        <p:sp>
          <p:nvSpPr>
            <p:cNvPr id="356" name="Google Shape;356;p31"/>
            <p:cNvSpPr/>
            <p:nvPr/>
          </p:nvSpPr>
          <p:spPr>
            <a:xfrm>
              <a:off x="7067677"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txBox="1"/>
            <p:nvPr/>
          </p:nvSpPr>
          <p:spPr>
            <a:xfrm>
              <a:off x="7067677"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58" name="Google Shape;358;p31"/>
            <p:cNvSpPr/>
            <p:nvPr/>
          </p:nvSpPr>
          <p:spPr>
            <a:xfrm>
              <a:off x="7290765" y="559155"/>
              <a:ext cx="743627" cy="95073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txBox="1"/>
            <p:nvPr/>
          </p:nvSpPr>
          <p:spPr>
            <a:xfrm>
              <a:off x="7312545" y="580935"/>
              <a:ext cx="700067" cy="907179"/>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Apply elitism to keep and select best individuals from </a:t>
              </a:r>
              <a:r>
                <a:rPr lang="en" sz="800">
                  <a:solidFill>
                    <a:schemeClr val="lt1"/>
                  </a:solidFill>
                </a:rPr>
                <a:t>prev gen </a:t>
              </a:r>
              <a:r>
                <a:rPr b="0" i="0" lang="en" sz="800" u="none" cap="none" strike="noStrike">
                  <a:solidFill>
                    <a:schemeClr val="lt1"/>
                  </a:solidFill>
                  <a:latin typeface="Arial"/>
                  <a:ea typeface="Arial"/>
                  <a:cs typeface="Arial"/>
                  <a:sym typeface="Arial"/>
                </a:rPr>
                <a:t>and Repeat steps 4 to 8 until max iterations</a:t>
              </a:r>
              <a:endParaRPr/>
            </a:p>
          </p:txBody>
        </p:sp>
        <p:sp>
          <p:nvSpPr>
            <p:cNvPr id="360" name="Google Shape;360;p31"/>
            <p:cNvSpPr/>
            <p:nvPr/>
          </p:nvSpPr>
          <p:spPr>
            <a:xfrm>
              <a:off x="8108756"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txBox="1"/>
            <p:nvPr/>
          </p:nvSpPr>
          <p:spPr>
            <a:xfrm>
              <a:off x="8108756"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600"/>
                <a:buFont typeface="Arial"/>
                <a:buNone/>
              </a:pPr>
              <a:r>
                <a:t/>
              </a:r>
              <a:endParaRPr b="0" i="0" sz="600" u="none" cap="none" strike="noStrike">
                <a:solidFill>
                  <a:schemeClr val="lt1"/>
                </a:solidFill>
                <a:latin typeface="Arial"/>
                <a:ea typeface="Arial"/>
                <a:cs typeface="Arial"/>
                <a:sym typeface="Arial"/>
              </a:endParaRPr>
            </a:p>
          </p:txBody>
        </p:sp>
        <p:sp>
          <p:nvSpPr>
            <p:cNvPr id="362" name="Google Shape;362;p31"/>
            <p:cNvSpPr/>
            <p:nvPr/>
          </p:nvSpPr>
          <p:spPr>
            <a:xfrm>
              <a:off x="8331844" y="559155"/>
              <a:ext cx="743627" cy="95073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txBox="1"/>
            <p:nvPr/>
          </p:nvSpPr>
          <p:spPr>
            <a:xfrm>
              <a:off x="8353624" y="580935"/>
              <a:ext cx="700067" cy="907179"/>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00000"/>
                </a:buClr>
                <a:buSzPts val="800"/>
                <a:buFont typeface="Arial"/>
                <a:buNone/>
              </a:pPr>
              <a:r>
                <a:rPr b="0" i="0" lang="en" sz="800" u="none" cap="none" strike="noStrike">
                  <a:solidFill>
                    <a:schemeClr val="lt1"/>
                  </a:solidFill>
                  <a:latin typeface="Arial"/>
                  <a:ea typeface="Arial"/>
                  <a:cs typeface="Arial"/>
                  <a:sym typeface="Arial"/>
                </a:rPr>
                <a:t>Return the best solution found by the individuals as the optimal solution</a:t>
              </a:r>
              <a:endParaRPr/>
            </a:p>
          </p:txBody>
        </p:sp>
      </p:grpSp>
      <p:sp>
        <p:nvSpPr>
          <p:cNvPr id="364" name="Google Shape;364;p31"/>
          <p:cNvSpPr txBox="1"/>
          <p:nvPr/>
        </p:nvSpPr>
        <p:spPr>
          <a:xfrm>
            <a:off x="5635175" y="3340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5" name="Google Shape;365;p31"/>
          <p:cNvSpPr txBox="1"/>
          <p:nvPr/>
        </p:nvSpPr>
        <p:spPr>
          <a:xfrm>
            <a:off x="508350" y="3256950"/>
            <a:ext cx="7686000" cy="1364700"/>
          </a:xfrm>
          <a:prstGeom prst="rect">
            <a:avLst/>
          </a:prstGeom>
          <a:noFill/>
          <a:ln>
            <a:noFill/>
          </a:ln>
        </p:spPr>
        <p:txBody>
          <a:bodyPr anchorCtr="0" anchor="t" bIns="91425" lIns="91425" spcFirstLastPara="1" rIns="91425" wrap="square" tIns="91425">
            <a:spAutoFit/>
          </a:bodyPr>
          <a:lstStyle/>
          <a:p>
            <a:pPr indent="-298450" lvl="0" marL="457200" rtl="0" algn="l">
              <a:spcBef>
                <a:spcPts val="800"/>
              </a:spcBef>
              <a:spcAft>
                <a:spcPts val="0"/>
              </a:spcAft>
              <a:buClr>
                <a:schemeClr val="accent1"/>
              </a:buClr>
              <a:buSzPts val="1100"/>
              <a:buFont typeface="Noto Sans Symbols"/>
              <a:buChar char="►"/>
            </a:pPr>
            <a:r>
              <a:rPr lang="en">
                <a:solidFill>
                  <a:srgbClr val="3F3F3F"/>
                </a:solidFill>
                <a:latin typeface="Trebuchet MS"/>
                <a:ea typeface="Trebuchet MS"/>
                <a:cs typeface="Trebuchet MS"/>
                <a:sym typeface="Trebuchet MS"/>
              </a:rPr>
              <a:t>The algorithm involves creating a population of candidate solutions (i.e., chromosomes), evaluating their fitness, and applying genetic operators such as selection, crossover, and mutation to generate new offspring solutions that are hopefully better than their parents.</a:t>
            </a:r>
            <a:endParaRPr>
              <a:solidFill>
                <a:srgbClr val="3F3F3F"/>
              </a:solidFill>
              <a:latin typeface="Trebuchet MS"/>
              <a:ea typeface="Trebuchet MS"/>
              <a:cs typeface="Trebuchet MS"/>
              <a:sym typeface="Trebuchet MS"/>
            </a:endParaRPr>
          </a:p>
          <a:p>
            <a:pPr indent="0" lvl="0" marL="457200" rtl="0" algn="l">
              <a:spcBef>
                <a:spcPts val="800"/>
              </a:spcBef>
              <a:spcAft>
                <a:spcPts val="0"/>
              </a:spcAft>
              <a:buNone/>
            </a:pPr>
            <a:r>
              <a:t/>
            </a:r>
            <a:endParaRPr>
              <a:solidFill>
                <a:srgbClr val="3F3F3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ph type="title"/>
          </p:nvPr>
        </p:nvSpPr>
        <p:spPr>
          <a:xfrm>
            <a:off x="819150" y="845600"/>
            <a:ext cx="7505700" cy="713779"/>
          </a:xfrm>
          <a:prstGeom prst="rect">
            <a:avLst/>
          </a:prstGeom>
          <a:noFill/>
          <a:ln>
            <a:noFill/>
          </a:ln>
        </p:spPr>
        <p:txBody>
          <a:bodyPr anchorCtr="0" anchor="t" bIns="34275" lIns="68575" spcFirstLastPara="1" rIns="68575" wrap="square" tIns="34275">
            <a:normAutofit/>
          </a:bodyPr>
          <a:lstStyle/>
          <a:p>
            <a:pPr indent="0" lvl="0" marL="137160" rtl="0" algn="l">
              <a:lnSpc>
                <a:spcPct val="115000"/>
              </a:lnSpc>
              <a:spcBef>
                <a:spcPts val="0"/>
              </a:spcBef>
              <a:spcAft>
                <a:spcPts val="0"/>
              </a:spcAft>
              <a:buSzPts val="1440"/>
              <a:buNone/>
            </a:pPr>
            <a:r>
              <a:rPr lang="en" sz="2800">
                <a:latin typeface="Libre Baskerville"/>
                <a:ea typeface="Libre Baskerville"/>
                <a:cs typeface="Libre Baskerville"/>
                <a:sym typeface="Libre Baskerville"/>
              </a:rPr>
              <a:t>Work done</a:t>
            </a:r>
            <a:endParaRPr/>
          </a:p>
        </p:txBody>
      </p:sp>
      <p:sp>
        <p:nvSpPr>
          <p:cNvPr id="371" name="Google Shape;371;p32"/>
          <p:cNvSpPr txBox="1"/>
          <p:nvPr>
            <p:ph idx="1" type="body"/>
          </p:nvPr>
        </p:nvSpPr>
        <p:spPr>
          <a:xfrm>
            <a:off x="819150" y="1500875"/>
            <a:ext cx="6985500" cy="3519600"/>
          </a:xfrm>
          <a:prstGeom prst="rect">
            <a:avLst/>
          </a:prstGeom>
          <a:noFill/>
          <a:ln>
            <a:noFill/>
          </a:ln>
        </p:spPr>
        <p:txBody>
          <a:bodyPr anchorCtr="0" anchor="t" bIns="34275" lIns="68575" spcFirstLastPara="1" rIns="68575" wrap="square" tIns="34275">
            <a:normAutofit/>
          </a:bodyPr>
          <a:lstStyle/>
          <a:p>
            <a:pPr indent="-295275" lvl="0" marL="457200" rtl="0" algn="l">
              <a:lnSpc>
                <a:spcPct val="100000"/>
              </a:lnSpc>
              <a:spcBef>
                <a:spcPts val="800"/>
              </a:spcBef>
              <a:spcAft>
                <a:spcPts val="0"/>
              </a:spcAft>
              <a:buSzPts val="1500"/>
              <a:buChar char="►"/>
            </a:pPr>
            <a:r>
              <a:rPr lang="en" sz="1500"/>
              <a:t>Data collection and analysis</a:t>
            </a:r>
            <a:endParaRPr sz="1500"/>
          </a:p>
          <a:p>
            <a:pPr indent="-295275" lvl="0" marL="457200" rtl="0" algn="l">
              <a:lnSpc>
                <a:spcPct val="100000"/>
              </a:lnSpc>
              <a:spcBef>
                <a:spcPts val="800"/>
              </a:spcBef>
              <a:spcAft>
                <a:spcPts val="0"/>
              </a:spcAft>
              <a:buSzPts val="1500"/>
              <a:buChar char="►"/>
            </a:pPr>
            <a:r>
              <a:rPr lang="en" sz="1500"/>
              <a:t>Performed Gray wolf optimization on all the three dataset </a:t>
            </a:r>
            <a:endParaRPr sz="1500"/>
          </a:p>
          <a:p>
            <a:pPr indent="-323850" lvl="1" marL="914400" rtl="0" algn="l">
              <a:lnSpc>
                <a:spcPct val="100000"/>
              </a:lnSpc>
              <a:spcBef>
                <a:spcPts val="800"/>
              </a:spcBef>
              <a:spcAft>
                <a:spcPts val="0"/>
              </a:spcAft>
              <a:buSzPts val="1500"/>
              <a:buChar char="►"/>
            </a:pPr>
            <a:r>
              <a:rPr lang="en" sz="1500"/>
              <a:t>Plotted the graph of fitness and found the best solution.</a:t>
            </a:r>
            <a:endParaRPr sz="1500"/>
          </a:p>
          <a:p>
            <a:pPr indent="-295275" lvl="0" marL="457200" rtl="0" algn="l">
              <a:lnSpc>
                <a:spcPct val="100000"/>
              </a:lnSpc>
              <a:spcBef>
                <a:spcPts val="800"/>
              </a:spcBef>
              <a:spcAft>
                <a:spcPts val="0"/>
              </a:spcAft>
              <a:buSzPts val="1500"/>
              <a:buChar char="►"/>
            </a:pPr>
            <a:r>
              <a:rPr lang="en" sz="1500"/>
              <a:t>Performed Particle Swarm Optimization on all datasets</a:t>
            </a:r>
            <a:endParaRPr sz="1500"/>
          </a:p>
          <a:p>
            <a:pPr indent="-323850" lvl="1" marL="914400" rtl="0" algn="l">
              <a:spcBef>
                <a:spcPts val="800"/>
              </a:spcBef>
              <a:spcAft>
                <a:spcPts val="0"/>
              </a:spcAft>
              <a:buSzPts val="1500"/>
              <a:buChar char="►"/>
            </a:pPr>
            <a:r>
              <a:rPr lang="en" sz="1500"/>
              <a:t>Plotted the graph of fitness and found the optimal solution.</a:t>
            </a:r>
            <a:endParaRPr sz="1500"/>
          </a:p>
          <a:p>
            <a:pPr indent="-295275" lvl="0" marL="457200" rtl="0" algn="l">
              <a:lnSpc>
                <a:spcPct val="100000"/>
              </a:lnSpc>
              <a:spcBef>
                <a:spcPts val="800"/>
              </a:spcBef>
              <a:spcAft>
                <a:spcPts val="0"/>
              </a:spcAft>
              <a:buSzPts val="1500"/>
              <a:buChar char="►"/>
            </a:pPr>
            <a:r>
              <a:rPr lang="en" sz="1500"/>
              <a:t>Performed Genetic Algorithm on the datasets </a:t>
            </a:r>
            <a:endParaRPr sz="1500"/>
          </a:p>
          <a:p>
            <a:pPr indent="-323850" lvl="1" marL="914400" rtl="0" algn="l">
              <a:spcBef>
                <a:spcPts val="800"/>
              </a:spcBef>
              <a:spcAft>
                <a:spcPts val="0"/>
              </a:spcAft>
              <a:buSzPts val="1500"/>
              <a:buChar char="►"/>
            </a:pPr>
            <a:r>
              <a:rPr lang="en" sz="1500"/>
              <a:t>Plotted the graph of fitness and found the optimal solution of seed set.</a:t>
            </a:r>
            <a:endParaRPr sz="1500"/>
          </a:p>
          <a:p>
            <a:pPr indent="-295275" lvl="0" marL="457200" rtl="0" algn="l">
              <a:lnSpc>
                <a:spcPct val="100000"/>
              </a:lnSpc>
              <a:spcBef>
                <a:spcPts val="800"/>
              </a:spcBef>
              <a:spcAft>
                <a:spcPts val="0"/>
              </a:spcAft>
              <a:buSzPts val="1500"/>
              <a:buChar char="►"/>
            </a:pPr>
            <a:r>
              <a:rPr lang="en" sz="1500"/>
              <a:t>Compared the results of all the 3 proposed optimisation algorithms.</a:t>
            </a:r>
            <a:endParaRPr sz="1500"/>
          </a:p>
          <a:p>
            <a:pPr indent="-295275" lvl="0" marL="457200" rtl="0" algn="l">
              <a:lnSpc>
                <a:spcPct val="100000"/>
              </a:lnSpc>
              <a:spcBef>
                <a:spcPts val="800"/>
              </a:spcBef>
              <a:spcAft>
                <a:spcPts val="0"/>
              </a:spcAft>
              <a:buSzPts val="1500"/>
              <a:buChar char="►"/>
            </a:pPr>
            <a:r>
              <a:rPr lang="en" sz="1500"/>
              <a:t>Analysed the results found.</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3"/>
          <p:cNvSpPr txBox="1"/>
          <p:nvPr>
            <p:ph type="title"/>
          </p:nvPr>
        </p:nvSpPr>
        <p:spPr>
          <a:xfrm>
            <a:off x="508000" y="457200"/>
            <a:ext cx="6447600" cy="669471"/>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1"/>
              </a:buClr>
              <a:buSzPts val="2700"/>
              <a:buFont typeface="Trebuchet MS"/>
              <a:buNone/>
            </a:pPr>
            <a:r>
              <a:rPr lang="en" sz="2400">
                <a:latin typeface="Libre Baskerville"/>
                <a:ea typeface="Libre Baskerville"/>
                <a:cs typeface="Libre Baskerville"/>
                <a:sym typeface="Libre Baskerville"/>
              </a:rPr>
              <a:t>Experiments and Results</a:t>
            </a:r>
            <a:endParaRPr/>
          </a:p>
        </p:txBody>
      </p:sp>
      <p:sp>
        <p:nvSpPr>
          <p:cNvPr id="377" name="Google Shape;377;p33"/>
          <p:cNvSpPr txBox="1"/>
          <p:nvPr>
            <p:ph idx="1" type="body"/>
          </p:nvPr>
        </p:nvSpPr>
        <p:spPr>
          <a:xfrm>
            <a:off x="319030" y="910521"/>
            <a:ext cx="3139200" cy="432300"/>
          </a:xfrm>
          <a:prstGeom prst="rect">
            <a:avLst/>
          </a:prstGeom>
          <a:noFill/>
          <a:ln>
            <a:noFill/>
          </a:ln>
        </p:spPr>
        <p:txBody>
          <a:bodyPr anchorCtr="0" anchor="b" bIns="34275" lIns="68575" spcFirstLastPara="1" rIns="68575" wrap="square" tIns="34275">
            <a:noAutofit/>
          </a:bodyPr>
          <a:lstStyle/>
          <a:p>
            <a:pPr indent="-228600" lvl="0" marL="457200" rtl="0" algn="l">
              <a:lnSpc>
                <a:spcPct val="100000"/>
              </a:lnSpc>
              <a:spcBef>
                <a:spcPts val="800"/>
              </a:spcBef>
              <a:spcAft>
                <a:spcPts val="0"/>
              </a:spcAft>
              <a:buSzPts val="1400"/>
              <a:buNone/>
            </a:pPr>
            <a:r>
              <a:rPr lang="en"/>
              <a:t>Gray Wolf Optimisation</a:t>
            </a:r>
            <a:endParaRPr/>
          </a:p>
        </p:txBody>
      </p:sp>
      <p:sp>
        <p:nvSpPr>
          <p:cNvPr id="378" name="Google Shape;378;p33"/>
          <p:cNvSpPr txBox="1"/>
          <p:nvPr>
            <p:ph idx="2" type="body"/>
          </p:nvPr>
        </p:nvSpPr>
        <p:spPr>
          <a:xfrm>
            <a:off x="506809" y="4220480"/>
            <a:ext cx="3139200" cy="310754"/>
          </a:xfrm>
          <a:prstGeom prst="rect">
            <a:avLst/>
          </a:prstGeom>
          <a:noFill/>
          <a:ln>
            <a:noFill/>
          </a:ln>
        </p:spPr>
        <p:txBody>
          <a:bodyPr anchorCtr="0" anchor="t" bIns="34275" lIns="68575" spcFirstLastPara="1" rIns="68575" wrap="square" tIns="34275">
            <a:normAutofit fontScale="77500" lnSpcReduction="20000"/>
          </a:bodyPr>
          <a:lstStyle/>
          <a:p>
            <a:pPr indent="-298450" lvl="0" marL="457200" rtl="0" algn="l">
              <a:lnSpc>
                <a:spcPct val="100000"/>
              </a:lnSpc>
              <a:spcBef>
                <a:spcPts val="800"/>
              </a:spcBef>
              <a:spcAft>
                <a:spcPts val="0"/>
              </a:spcAft>
              <a:buSzPct val="101382"/>
              <a:buChar char="►"/>
            </a:pPr>
            <a:r>
              <a:rPr lang="en"/>
              <a:t>Fitness Graph of HAM Dataset</a:t>
            </a:r>
            <a:endParaRPr/>
          </a:p>
        </p:txBody>
      </p:sp>
      <p:sp>
        <p:nvSpPr>
          <p:cNvPr id="379" name="Google Shape;379;p33"/>
          <p:cNvSpPr txBox="1"/>
          <p:nvPr>
            <p:ph idx="4" type="body"/>
          </p:nvPr>
        </p:nvSpPr>
        <p:spPr>
          <a:xfrm>
            <a:off x="3816288" y="4220480"/>
            <a:ext cx="3139200" cy="310754"/>
          </a:xfrm>
          <a:prstGeom prst="rect">
            <a:avLst/>
          </a:prstGeom>
          <a:noFill/>
          <a:ln>
            <a:noFill/>
          </a:ln>
        </p:spPr>
        <p:txBody>
          <a:bodyPr anchorCtr="0" anchor="t" bIns="34275" lIns="68575" spcFirstLastPara="1" rIns="68575" wrap="square" tIns="34275">
            <a:normAutofit fontScale="77500" lnSpcReduction="20000"/>
          </a:bodyPr>
          <a:lstStyle/>
          <a:p>
            <a:pPr indent="-298450" lvl="0" marL="457200" rtl="0" algn="l">
              <a:lnSpc>
                <a:spcPct val="100000"/>
              </a:lnSpc>
              <a:spcBef>
                <a:spcPts val="800"/>
              </a:spcBef>
              <a:spcAft>
                <a:spcPts val="0"/>
              </a:spcAft>
              <a:buSzPct val="101382"/>
              <a:buChar char="►"/>
            </a:pPr>
            <a:r>
              <a:rPr lang="en"/>
              <a:t>Fitness Graph of PGP dataset</a:t>
            </a:r>
            <a:endParaRPr/>
          </a:p>
        </p:txBody>
      </p:sp>
      <p:sp>
        <p:nvSpPr>
          <p:cNvPr id="380" name="Google Shape;380;p33"/>
          <p:cNvSpPr txBox="1"/>
          <p:nvPr/>
        </p:nvSpPr>
        <p:spPr>
          <a:xfrm>
            <a:off x="6238360" y="4220480"/>
            <a:ext cx="3139200" cy="310754"/>
          </a:xfrm>
          <a:prstGeom prst="rect">
            <a:avLst/>
          </a:prstGeom>
          <a:noFill/>
          <a:ln>
            <a:noFill/>
          </a:ln>
        </p:spPr>
        <p:txBody>
          <a:bodyPr anchorCtr="0" anchor="t" bIns="34275" lIns="68575" spcFirstLastPara="1" rIns="68575" wrap="square" tIns="34275">
            <a:normAutofit fontScale="77500" lnSpcReduction="20000"/>
          </a:bodyPr>
          <a:lstStyle/>
          <a:p>
            <a:pPr indent="-298450" lvl="0" marL="457200" marR="0" rtl="0" algn="l">
              <a:lnSpc>
                <a:spcPct val="100000"/>
              </a:lnSpc>
              <a:spcBef>
                <a:spcPts val="800"/>
              </a:spcBef>
              <a:spcAft>
                <a:spcPts val="0"/>
              </a:spcAft>
              <a:buClr>
                <a:schemeClr val="accent1"/>
              </a:buClr>
              <a:buSzPct val="101382"/>
              <a:buFont typeface="Noto Sans Symbols"/>
              <a:buChar char="►"/>
            </a:pPr>
            <a:r>
              <a:rPr b="0" i="0" lang="en" sz="1400" u="none" cap="none" strike="noStrike">
                <a:solidFill>
                  <a:srgbClr val="3F3F3F"/>
                </a:solidFill>
                <a:latin typeface="Trebuchet MS"/>
                <a:ea typeface="Trebuchet MS"/>
                <a:cs typeface="Trebuchet MS"/>
                <a:sym typeface="Trebuchet MS"/>
              </a:rPr>
              <a:t>Fitness Graph of Astro dataset</a:t>
            </a:r>
            <a:endParaRPr/>
          </a:p>
        </p:txBody>
      </p:sp>
      <p:pic>
        <p:nvPicPr>
          <p:cNvPr id="381" name="Google Shape;381;p33"/>
          <p:cNvPicPr preferRelativeResize="0"/>
          <p:nvPr/>
        </p:nvPicPr>
        <p:blipFill>
          <a:blip r:embed="rId3">
            <a:alphaModFix/>
          </a:blip>
          <a:stretch>
            <a:fillRect/>
          </a:stretch>
        </p:blipFill>
        <p:spPr>
          <a:xfrm>
            <a:off x="412924" y="1749262"/>
            <a:ext cx="2687339" cy="2050088"/>
          </a:xfrm>
          <a:prstGeom prst="rect">
            <a:avLst/>
          </a:prstGeom>
          <a:noFill/>
          <a:ln>
            <a:noFill/>
          </a:ln>
        </p:spPr>
      </p:pic>
      <p:pic>
        <p:nvPicPr>
          <p:cNvPr id="382" name="Google Shape;382;p33"/>
          <p:cNvPicPr preferRelativeResize="0"/>
          <p:nvPr/>
        </p:nvPicPr>
        <p:blipFill>
          <a:blip r:embed="rId4">
            <a:alphaModFix/>
          </a:blip>
          <a:stretch>
            <a:fillRect/>
          </a:stretch>
        </p:blipFill>
        <p:spPr>
          <a:xfrm>
            <a:off x="3313997" y="1760325"/>
            <a:ext cx="2677878" cy="2042650"/>
          </a:xfrm>
          <a:prstGeom prst="rect">
            <a:avLst/>
          </a:prstGeom>
          <a:noFill/>
          <a:ln>
            <a:noFill/>
          </a:ln>
        </p:spPr>
      </p:pic>
      <p:pic>
        <p:nvPicPr>
          <p:cNvPr id="383" name="Google Shape;383;p33"/>
          <p:cNvPicPr preferRelativeResize="0"/>
          <p:nvPr/>
        </p:nvPicPr>
        <p:blipFill>
          <a:blip r:embed="rId5">
            <a:alphaModFix/>
          </a:blip>
          <a:stretch>
            <a:fillRect/>
          </a:stretch>
        </p:blipFill>
        <p:spPr>
          <a:xfrm>
            <a:off x="6213275" y="1749250"/>
            <a:ext cx="2578243" cy="193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4"/>
          <p:cNvSpPr txBox="1"/>
          <p:nvPr>
            <p:ph type="title"/>
          </p:nvPr>
        </p:nvSpPr>
        <p:spPr>
          <a:xfrm>
            <a:off x="508000" y="457200"/>
            <a:ext cx="6447600" cy="669471"/>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1"/>
              </a:buClr>
              <a:buSzPts val="2700"/>
              <a:buFont typeface="Trebuchet MS"/>
              <a:buNone/>
            </a:pPr>
            <a:r>
              <a:rPr lang="en" sz="2400">
                <a:latin typeface="Libre Baskerville"/>
                <a:ea typeface="Libre Baskerville"/>
                <a:cs typeface="Libre Baskerville"/>
                <a:sym typeface="Libre Baskerville"/>
              </a:rPr>
              <a:t>Experiments and Results</a:t>
            </a:r>
            <a:endParaRPr/>
          </a:p>
        </p:txBody>
      </p:sp>
      <p:sp>
        <p:nvSpPr>
          <p:cNvPr id="389" name="Google Shape;389;p34"/>
          <p:cNvSpPr txBox="1"/>
          <p:nvPr>
            <p:ph idx="1" type="body"/>
          </p:nvPr>
        </p:nvSpPr>
        <p:spPr>
          <a:xfrm>
            <a:off x="319029" y="910521"/>
            <a:ext cx="3722291" cy="432300"/>
          </a:xfrm>
          <a:prstGeom prst="rect">
            <a:avLst/>
          </a:prstGeom>
          <a:noFill/>
          <a:ln>
            <a:noFill/>
          </a:ln>
        </p:spPr>
        <p:txBody>
          <a:bodyPr anchorCtr="0" anchor="b" bIns="34275" lIns="68575" spcFirstLastPara="1" rIns="68575" wrap="square" tIns="34275">
            <a:noAutofit/>
          </a:bodyPr>
          <a:lstStyle/>
          <a:p>
            <a:pPr indent="-228600" lvl="0" marL="457200" rtl="0" algn="l">
              <a:lnSpc>
                <a:spcPct val="100000"/>
              </a:lnSpc>
              <a:spcBef>
                <a:spcPts val="800"/>
              </a:spcBef>
              <a:spcAft>
                <a:spcPts val="0"/>
              </a:spcAft>
              <a:buSzPts val="1400"/>
              <a:buNone/>
            </a:pPr>
            <a:r>
              <a:rPr lang="en"/>
              <a:t>Particle Swarm Optimisation</a:t>
            </a:r>
            <a:endParaRPr/>
          </a:p>
        </p:txBody>
      </p:sp>
      <p:sp>
        <p:nvSpPr>
          <p:cNvPr id="390" name="Google Shape;390;p34"/>
          <p:cNvSpPr txBox="1"/>
          <p:nvPr>
            <p:ph idx="2" type="body"/>
          </p:nvPr>
        </p:nvSpPr>
        <p:spPr>
          <a:xfrm>
            <a:off x="506809" y="4220480"/>
            <a:ext cx="3139200" cy="310754"/>
          </a:xfrm>
          <a:prstGeom prst="rect">
            <a:avLst/>
          </a:prstGeom>
          <a:noFill/>
          <a:ln>
            <a:noFill/>
          </a:ln>
        </p:spPr>
        <p:txBody>
          <a:bodyPr anchorCtr="0" anchor="t" bIns="34275" lIns="68575" spcFirstLastPara="1" rIns="68575" wrap="square" tIns="34275">
            <a:normAutofit fontScale="77500" lnSpcReduction="20000"/>
          </a:bodyPr>
          <a:lstStyle/>
          <a:p>
            <a:pPr indent="-298450" lvl="0" marL="457200" rtl="0" algn="l">
              <a:lnSpc>
                <a:spcPct val="100000"/>
              </a:lnSpc>
              <a:spcBef>
                <a:spcPts val="800"/>
              </a:spcBef>
              <a:spcAft>
                <a:spcPts val="0"/>
              </a:spcAft>
              <a:buSzPct val="101382"/>
              <a:buChar char="►"/>
            </a:pPr>
            <a:r>
              <a:rPr lang="en"/>
              <a:t>Fitness Graph of HAM Dataset</a:t>
            </a:r>
            <a:endParaRPr/>
          </a:p>
        </p:txBody>
      </p:sp>
      <p:sp>
        <p:nvSpPr>
          <p:cNvPr id="391" name="Google Shape;391;p34"/>
          <p:cNvSpPr txBox="1"/>
          <p:nvPr>
            <p:ph idx="4" type="body"/>
          </p:nvPr>
        </p:nvSpPr>
        <p:spPr>
          <a:xfrm>
            <a:off x="3816288" y="4220480"/>
            <a:ext cx="3139200" cy="310754"/>
          </a:xfrm>
          <a:prstGeom prst="rect">
            <a:avLst/>
          </a:prstGeom>
          <a:noFill/>
          <a:ln>
            <a:noFill/>
          </a:ln>
        </p:spPr>
        <p:txBody>
          <a:bodyPr anchorCtr="0" anchor="t" bIns="34275" lIns="68575" spcFirstLastPara="1" rIns="68575" wrap="square" tIns="34275">
            <a:normAutofit fontScale="77500" lnSpcReduction="20000"/>
          </a:bodyPr>
          <a:lstStyle/>
          <a:p>
            <a:pPr indent="-298450" lvl="0" marL="457200" rtl="0" algn="l">
              <a:lnSpc>
                <a:spcPct val="100000"/>
              </a:lnSpc>
              <a:spcBef>
                <a:spcPts val="800"/>
              </a:spcBef>
              <a:spcAft>
                <a:spcPts val="0"/>
              </a:spcAft>
              <a:buSzPct val="101382"/>
              <a:buChar char="►"/>
            </a:pPr>
            <a:r>
              <a:rPr lang="en"/>
              <a:t>Fitness Graph of PGP dataset</a:t>
            </a:r>
            <a:endParaRPr/>
          </a:p>
        </p:txBody>
      </p:sp>
      <p:sp>
        <p:nvSpPr>
          <p:cNvPr id="392" name="Google Shape;392;p34"/>
          <p:cNvSpPr txBox="1"/>
          <p:nvPr/>
        </p:nvSpPr>
        <p:spPr>
          <a:xfrm>
            <a:off x="6238360" y="4220480"/>
            <a:ext cx="3139200" cy="310754"/>
          </a:xfrm>
          <a:prstGeom prst="rect">
            <a:avLst/>
          </a:prstGeom>
          <a:noFill/>
          <a:ln>
            <a:noFill/>
          </a:ln>
        </p:spPr>
        <p:txBody>
          <a:bodyPr anchorCtr="0" anchor="t" bIns="34275" lIns="68575" spcFirstLastPara="1" rIns="68575" wrap="square" tIns="34275">
            <a:normAutofit fontScale="77500" lnSpcReduction="20000"/>
          </a:bodyPr>
          <a:lstStyle/>
          <a:p>
            <a:pPr indent="-298450" lvl="0" marL="457200" marR="0" rtl="0" algn="l">
              <a:lnSpc>
                <a:spcPct val="100000"/>
              </a:lnSpc>
              <a:spcBef>
                <a:spcPts val="800"/>
              </a:spcBef>
              <a:spcAft>
                <a:spcPts val="0"/>
              </a:spcAft>
              <a:buClr>
                <a:schemeClr val="accent1"/>
              </a:buClr>
              <a:buSzPct val="101382"/>
              <a:buFont typeface="Noto Sans Symbols"/>
              <a:buChar char="►"/>
            </a:pPr>
            <a:r>
              <a:rPr b="0" i="0" lang="en" sz="1400" u="none" cap="none" strike="noStrike">
                <a:solidFill>
                  <a:srgbClr val="3F3F3F"/>
                </a:solidFill>
                <a:latin typeface="Trebuchet MS"/>
                <a:ea typeface="Trebuchet MS"/>
                <a:cs typeface="Trebuchet MS"/>
                <a:sym typeface="Trebuchet MS"/>
              </a:rPr>
              <a:t>Fitness Graph of Astro dataset</a:t>
            </a:r>
            <a:endParaRPr/>
          </a:p>
        </p:txBody>
      </p:sp>
      <p:pic>
        <p:nvPicPr>
          <p:cNvPr id="393" name="Google Shape;393;p34"/>
          <p:cNvPicPr preferRelativeResize="0"/>
          <p:nvPr/>
        </p:nvPicPr>
        <p:blipFill>
          <a:blip r:embed="rId3">
            <a:alphaModFix/>
          </a:blip>
          <a:stretch>
            <a:fillRect/>
          </a:stretch>
        </p:blipFill>
        <p:spPr>
          <a:xfrm>
            <a:off x="508000" y="1686214"/>
            <a:ext cx="2828900" cy="2084775"/>
          </a:xfrm>
          <a:prstGeom prst="rect">
            <a:avLst/>
          </a:prstGeom>
          <a:noFill/>
          <a:ln>
            <a:noFill/>
          </a:ln>
        </p:spPr>
      </p:pic>
      <p:pic>
        <p:nvPicPr>
          <p:cNvPr id="394" name="Google Shape;394;p34"/>
          <p:cNvPicPr preferRelativeResize="0"/>
          <p:nvPr/>
        </p:nvPicPr>
        <p:blipFill>
          <a:blip r:embed="rId4">
            <a:alphaModFix/>
          </a:blip>
          <a:stretch>
            <a:fillRect/>
          </a:stretch>
        </p:blipFill>
        <p:spPr>
          <a:xfrm>
            <a:off x="3493600" y="1660838"/>
            <a:ext cx="2828900" cy="2089223"/>
          </a:xfrm>
          <a:prstGeom prst="rect">
            <a:avLst/>
          </a:prstGeom>
          <a:noFill/>
          <a:ln>
            <a:noFill/>
          </a:ln>
        </p:spPr>
      </p:pic>
      <p:pic>
        <p:nvPicPr>
          <p:cNvPr id="395" name="Google Shape;395;p34"/>
          <p:cNvPicPr preferRelativeResize="0"/>
          <p:nvPr/>
        </p:nvPicPr>
        <p:blipFill>
          <a:blip r:embed="rId5">
            <a:alphaModFix/>
          </a:blip>
          <a:stretch>
            <a:fillRect/>
          </a:stretch>
        </p:blipFill>
        <p:spPr>
          <a:xfrm>
            <a:off x="6555400" y="1757134"/>
            <a:ext cx="2440500" cy="17816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5"/>
          <p:cNvSpPr txBox="1"/>
          <p:nvPr>
            <p:ph type="title"/>
          </p:nvPr>
        </p:nvSpPr>
        <p:spPr>
          <a:xfrm>
            <a:off x="508000" y="457200"/>
            <a:ext cx="6447600" cy="669471"/>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1"/>
              </a:buClr>
              <a:buSzPts val="2700"/>
              <a:buFont typeface="Trebuchet MS"/>
              <a:buNone/>
            </a:pPr>
            <a:r>
              <a:rPr lang="en" sz="2400">
                <a:latin typeface="Libre Baskerville"/>
                <a:ea typeface="Libre Baskerville"/>
                <a:cs typeface="Libre Baskerville"/>
                <a:sym typeface="Libre Baskerville"/>
              </a:rPr>
              <a:t>Experiments and Results</a:t>
            </a:r>
            <a:endParaRPr/>
          </a:p>
        </p:txBody>
      </p:sp>
      <p:sp>
        <p:nvSpPr>
          <p:cNvPr id="401" name="Google Shape;401;p35"/>
          <p:cNvSpPr txBox="1"/>
          <p:nvPr>
            <p:ph idx="1" type="body"/>
          </p:nvPr>
        </p:nvSpPr>
        <p:spPr>
          <a:xfrm>
            <a:off x="319030" y="910521"/>
            <a:ext cx="3139200" cy="432300"/>
          </a:xfrm>
          <a:prstGeom prst="rect">
            <a:avLst/>
          </a:prstGeom>
          <a:noFill/>
          <a:ln>
            <a:noFill/>
          </a:ln>
        </p:spPr>
        <p:txBody>
          <a:bodyPr anchorCtr="0" anchor="b" bIns="34275" lIns="68575" spcFirstLastPara="1" rIns="68575" wrap="square" tIns="34275">
            <a:noAutofit/>
          </a:bodyPr>
          <a:lstStyle/>
          <a:p>
            <a:pPr indent="-228600" lvl="0" marL="457200" rtl="0" algn="l">
              <a:lnSpc>
                <a:spcPct val="100000"/>
              </a:lnSpc>
              <a:spcBef>
                <a:spcPts val="800"/>
              </a:spcBef>
              <a:spcAft>
                <a:spcPts val="0"/>
              </a:spcAft>
              <a:buSzPts val="1400"/>
              <a:buNone/>
            </a:pPr>
            <a:r>
              <a:rPr lang="en"/>
              <a:t>Genetic Algorithm</a:t>
            </a:r>
            <a:endParaRPr/>
          </a:p>
        </p:txBody>
      </p:sp>
      <p:sp>
        <p:nvSpPr>
          <p:cNvPr id="402" name="Google Shape;402;p35"/>
          <p:cNvSpPr txBox="1"/>
          <p:nvPr>
            <p:ph idx="2" type="body"/>
          </p:nvPr>
        </p:nvSpPr>
        <p:spPr>
          <a:xfrm>
            <a:off x="506809" y="4220480"/>
            <a:ext cx="3139200" cy="310754"/>
          </a:xfrm>
          <a:prstGeom prst="rect">
            <a:avLst/>
          </a:prstGeom>
          <a:noFill/>
          <a:ln>
            <a:noFill/>
          </a:ln>
        </p:spPr>
        <p:txBody>
          <a:bodyPr anchorCtr="0" anchor="t" bIns="34275" lIns="68575" spcFirstLastPara="1" rIns="68575" wrap="square" tIns="34275">
            <a:normAutofit fontScale="77500" lnSpcReduction="20000"/>
          </a:bodyPr>
          <a:lstStyle/>
          <a:p>
            <a:pPr indent="-298450" lvl="0" marL="457200" rtl="0" algn="l">
              <a:lnSpc>
                <a:spcPct val="100000"/>
              </a:lnSpc>
              <a:spcBef>
                <a:spcPts val="800"/>
              </a:spcBef>
              <a:spcAft>
                <a:spcPts val="0"/>
              </a:spcAft>
              <a:buSzPct val="101382"/>
              <a:buChar char="►"/>
            </a:pPr>
            <a:r>
              <a:rPr lang="en"/>
              <a:t>Fitness Graph of HAM Dataset</a:t>
            </a:r>
            <a:endParaRPr/>
          </a:p>
        </p:txBody>
      </p:sp>
      <p:sp>
        <p:nvSpPr>
          <p:cNvPr id="403" name="Google Shape;403;p35"/>
          <p:cNvSpPr txBox="1"/>
          <p:nvPr>
            <p:ph idx="4" type="body"/>
          </p:nvPr>
        </p:nvSpPr>
        <p:spPr>
          <a:xfrm>
            <a:off x="3816288" y="4220480"/>
            <a:ext cx="3139200" cy="310754"/>
          </a:xfrm>
          <a:prstGeom prst="rect">
            <a:avLst/>
          </a:prstGeom>
          <a:noFill/>
          <a:ln>
            <a:noFill/>
          </a:ln>
        </p:spPr>
        <p:txBody>
          <a:bodyPr anchorCtr="0" anchor="t" bIns="34275" lIns="68575" spcFirstLastPara="1" rIns="68575" wrap="square" tIns="34275">
            <a:normAutofit fontScale="77500" lnSpcReduction="20000"/>
          </a:bodyPr>
          <a:lstStyle/>
          <a:p>
            <a:pPr indent="-298450" lvl="0" marL="457200" rtl="0" algn="l">
              <a:lnSpc>
                <a:spcPct val="100000"/>
              </a:lnSpc>
              <a:spcBef>
                <a:spcPts val="800"/>
              </a:spcBef>
              <a:spcAft>
                <a:spcPts val="0"/>
              </a:spcAft>
              <a:buSzPct val="101382"/>
              <a:buChar char="►"/>
            </a:pPr>
            <a:r>
              <a:rPr lang="en"/>
              <a:t>Fitness Graph of PGP dataset</a:t>
            </a:r>
            <a:endParaRPr/>
          </a:p>
        </p:txBody>
      </p:sp>
      <p:sp>
        <p:nvSpPr>
          <p:cNvPr id="404" name="Google Shape;404;p35"/>
          <p:cNvSpPr txBox="1"/>
          <p:nvPr/>
        </p:nvSpPr>
        <p:spPr>
          <a:xfrm>
            <a:off x="6238360" y="4220480"/>
            <a:ext cx="3139200" cy="310754"/>
          </a:xfrm>
          <a:prstGeom prst="rect">
            <a:avLst/>
          </a:prstGeom>
          <a:noFill/>
          <a:ln>
            <a:noFill/>
          </a:ln>
        </p:spPr>
        <p:txBody>
          <a:bodyPr anchorCtr="0" anchor="t" bIns="34275" lIns="68575" spcFirstLastPara="1" rIns="68575" wrap="square" tIns="34275">
            <a:normAutofit fontScale="77500" lnSpcReduction="20000"/>
          </a:bodyPr>
          <a:lstStyle/>
          <a:p>
            <a:pPr indent="-298450" lvl="0" marL="457200" marR="0" rtl="0" algn="l">
              <a:lnSpc>
                <a:spcPct val="100000"/>
              </a:lnSpc>
              <a:spcBef>
                <a:spcPts val="800"/>
              </a:spcBef>
              <a:spcAft>
                <a:spcPts val="0"/>
              </a:spcAft>
              <a:buClr>
                <a:schemeClr val="accent1"/>
              </a:buClr>
              <a:buSzPct val="101382"/>
              <a:buFont typeface="Noto Sans Symbols"/>
              <a:buChar char="►"/>
            </a:pPr>
            <a:r>
              <a:rPr b="0" i="0" lang="en" sz="1400" u="none" cap="none" strike="noStrike">
                <a:solidFill>
                  <a:srgbClr val="3F3F3F"/>
                </a:solidFill>
                <a:latin typeface="Trebuchet MS"/>
                <a:ea typeface="Trebuchet MS"/>
                <a:cs typeface="Trebuchet MS"/>
                <a:sym typeface="Trebuchet MS"/>
              </a:rPr>
              <a:t>Fitness Graph of Astro dataset</a:t>
            </a:r>
            <a:endParaRPr/>
          </a:p>
        </p:txBody>
      </p:sp>
      <p:pic>
        <p:nvPicPr>
          <p:cNvPr id="405" name="Google Shape;405;p35"/>
          <p:cNvPicPr preferRelativeResize="0"/>
          <p:nvPr/>
        </p:nvPicPr>
        <p:blipFill>
          <a:blip r:embed="rId3">
            <a:alphaModFix/>
          </a:blip>
          <a:stretch>
            <a:fillRect/>
          </a:stretch>
        </p:blipFill>
        <p:spPr>
          <a:xfrm>
            <a:off x="319025" y="1658562"/>
            <a:ext cx="2959050" cy="2246175"/>
          </a:xfrm>
          <a:prstGeom prst="rect">
            <a:avLst/>
          </a:prstGeom>
          <a:noFill/>
          <a:ln>
            <a:noFill/>
          </a:ln>
        </p:spPr>
      </p:pic>
      <p:pic>
        <p:nvPicPr>
          <p:cNvPr id="406" name="Google Shape;406;p35"/>
          <p:cNvPicPr preferRelativeResize="0"/>
          <p:nvPr/>
        </p:nvPicPr>
        <p:blipFill>
          <a:blip r:embed="rId4">
            <a:alphaModFix/>
          </a:blip>
          <a:stretch>
            <a:fillRect/>
          </a:stretch>
        </p:blipFill>
        <p:spPr>
          <a:xfrm>
            <a:off x="3569800" y="1734749"/>
            <a:ext cx="2773876" cy="2103425"/>
          </a:xfrm>
          <a:prstGeom prst="rect">
            <a:avLst/>
          </a:prstGeom>
          <a:noFill/>
          <a:ln>
            <a:noFill/>
          </a:ln>
        </p:spPr>
      </p:pic>
      <p:pic>
        <p:nvPicPr>
          <p:cNvPr id="407" name="Google Shape;407;p35"/>
          <p:cNvPicPr preferRelativeResize="0"/>
          <p:nvPr/>
        </p:nvPicPr>
        <p:blipFill>
          <a:blip r:embed="rId5">
            <a:alphaModFix/>
          </a:blip>
          <a:stretch>
            <a:fillRect/>
          </a:stretch>
        </p:blipFill>
        <p:spPr>
          <a:xfrm>
            <a:off x="6635400" y="1716200"/>
            <a:ext cx="2508600" cy="19048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1"/>
              </a:buClr>
              <a:buSzPts val="2700"/>
              <a:buFont typeface="Trebuchet MS"/>
              <a:buNone/>
            </a:pPr>
            <a:r>
              <a:rPr lang="en"/>
              <a:t>Comparison with base paper</a:t>
            </a:r>
            <a:br>
              <a:rPr lang="en"/>
            </a:br>
            <a:endParaRPr/>
          </a:p>
        </p:txBody>
      </p:sp>
      <p:sp>
        <p:nvSpPr>
          <p:cNvPr id="413" name="Google Shape;413;p36"/>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p>
            <a:pPr indent="-298450" lvl="0" marL="457200" rtl="0" algn="l">
              <a:lnSpc>
                <a:spcPct val="100000"/>
              </a:lnSpc>
              <a:spcBef>
                <a:spcPts val="800"/>
              </a:spcBef>
              <a:spcAft>
                <a:spcPts val="0"/>
              </a:spcAft>
              <a:buSzPts val="1100"/>
              <a:buChar char="➢"/>
            </a:pPr>
            <a:r>
              <a:rPr lang="en"/>
              <a:t>The findings demonstrated that the algorithm based on PSO consistently performed better than the methods based on GWO and GA across all three networks. </a:t>
            </a:r>
            <a:endParaRPr/>
          </a:p>
          <a:p>
            <a:pPr indent="-298450" lvl="0" marL="457200" rtl="0" algn="l">
              <a:lnSpc>
                <a:spcPct val="100000"/>
              </a:lnSpc>
              <a:spcBef>
                <a:spcPts val="0"/>
              </a:spcBef>
              <a:spcAft>
                <a:spcPts val="0"/>
              </a:spcAft>
              <a:buSzPts val="1100"/>
              <a:buChar char="➢"/>
            </a:pPr>
            <a:r>
              <a:rPr lang="en"/>
              <a:t>When applied to the Hamsterster complete network, the PSO-based approach was able to perform faster and better on more impacted nodes than the GWO algorithm and GA algorithm respectively. </a:t>
            </a:r>
            <a:endParaRPr/>
          </a:p>
          <a:p>
            <a:pPr indent="-298450" lvl="0" marL="457200" rtl="0" algn="l">
              <a:lnSpc>
                <a:spcPct val="100000"/>
              </a:lnSpc>
              <a:spcBef>
                <a:spcPts val="0"/>
              </a:spcBef>
              <a:spcAft>
                <a:spcPts val="0"/>
              </a:spcAft>
              <a:buSzPts val="1100"/>
              <a:buChar char="➢"/>
            </a:pPr>
            <a:r>
              <a:rPr lang="en"/>
              <a:t>Similarly, when applied to the Pretty Good Privacy network, the PSO-based approach outperforms GWO and GA in terms of performance speed and fitness. </a:t>
            </a:r>
            <a:endParaRPr/>
          </a:p>
          <a:p>
            <a:pPr indent="-298450" lvl="0" marL="457200" rtl="0" algn="l">
              <a:lnSpc>
                <a:spcPct val="100000"/>
              </a:lnSpc>
              <a:spcBef>
                <a:spcPts val="0"/>
              </a:spcBef>
              <a:spcAft>
                <a:spcPts val="0"/>
              </a:spcAft>
              <a:buSzPts val="1100"/>
              <a:buChar char="➢"/>
            </a:pPr>
            <a:r>
              <a:rPr lang="en"/>
              <a:t>When applied to the Astro network, the PSO-based approach achieved better fitness in lesser time in comparison to GWO and GA.  This was in comparison to the other two algorithms.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1"/>
              </a:buClr>
              <a:buSzPts val="2700"/>
              <a:buFont typeface="Trebuchet MS"/>
              <a:buNone/>
            </a:pPr>
            <a:r>
              <a:rPr lang="en"/>
              <a:t>Conclusion and Future Work</a:t>
            </a:r>
            <a:br>
              <a:rPr lang="en"/>
            </a:br>
            <a:endParaRPr/>
          </a:p>
        </p:txBody>
      </p:sp>
      <p:sp>
        <p:nvSpPr>
          <p:cNvPr id="419" name="Google Shape;419;p3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p>
            <a:pPr indent="-298450" lvl="0" marL="457200" rtl="0" algn="l">
              <a:lnSpc>
                <a:spcPct val="100000"/>
              </a:lnSpc>
              <a:spcBef>
                <a:spcPts val="800"/>
              </a:spcBef>
              <a:spcAft>
                <a:spcPts val="0"/>
              </a:spcAft>
              <a:buSzPts val="1100"/>
              <a:buChar char="►"/>
            </a:pPr>
            <a:r>
              <a:rPr lang="en"/>
              <a:t>When compared to the GWO and GA algorithms, the results reveal that the PSO-based algorithm is the most successful in maximizing influence in social networks. </a:t>
            </a:r>
            <a:endParaRPr/>
          </a:p>
          <a:p>
            <a:pPr indent="-298450" lvl="0" marL="457200" rtl="0" algn="l">
              <a:lnSpc>
                <a:spcPct val="100000"/>
              </a:lnSpc>
              <a:spcBef>
                <a:spcPts val="0"/>
              </a:spcBef>
              <a:spcAft>
                <a:spcPts val="0"/>
              </a:spcAft>
              <a:buSzPts val="1100"/>
              <a:buChar char="►"/>
            </a:pPr>
            <a:r>
              <a:rPr lang="en"/>
              <a:t>In future we will extend the influential maximization algorithms to take into consideration dynamic social networks, in which both the topology of the network and the qualities of the nodes vary over the course of time.</a:t>
            </a:r>
            <a:endParaRPr/>
          </a:p>
          <a:p>
            <a:pPr indent="-298450" lvl="0" marL="457200" rtl="0" algn="l">
              <a:lnSpc>
                <a:spcPct val="100000"/>
              </a:lnSpc>
              <a:spcBef>
                <a:spcPts val="0"/>
              </a:spcBef>
              <a:spcAft>
                <a:spcPts val="0"/>
              </a:spcAft>
              <a:buSzPts val="1100"/>
              <a:buChar char="►"/>
            </a:pPr>
            <a:r>
              <a:rPr lang="en"/>
              <a:t>In future we will test the robustness of the influential maximization methods under different kinds of attacks (for example, the targeted removal of nodes)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306766"/>
            <a:ext cx="7505700" cy="370879"/>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11111"/>
              <a:buNone/>
            </a:pPr>
            <a:r>
              <a:rPr lang="en"/>
              <a:t>Contents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71" name="Google Shape;171;p20"/>
          <p:cNvSpPr txBox="1"/>
          <p:nvPr>
            <p:ph idx="1" type="body"/>
          </p:nvPr>
        </p:nvSpPr>
        <p:spPr>
          <a:xfrm>
            <a:off x="838249" y="876312"/>
            <a:ext cx="6044243" cy="3344636"/>
          </a:xfrm>
          <a:prstGeom prst="rect">
            <a:avLst/>
          </a:prstGeom>
          <a:noFill/>
          <a:ln>
            <a:noFill/>
          </a:ln>
        </p:spPr>
        <p:txBody>
          <a:bodyPr anchorCtr="0" anchor="t" bIns="34275" lIns="68575" spcFirstLastPara="1" rIns="68575" wrap="square" tIns="34275">
            <a:noAutofit/>
          </a:bodyPr>
          <a:lstStyle/>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Introduction</a:t>
            </a:r>
            <a:endParaRPr sz="1382">
              <a:latin typeface="Libre Baskerville"/>
              <a:ea typeface="Libre Baskerville"/>
              <a:cs typeface="Libre Baskerville"/>
              <a:sym typeface="Libre Baskerville"/>
            </a:endParaRPr>
          </a:p>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Literature Survey </a:t>
            </a:r>
            <a:endParaRPr sz="1563">
              <a:latin typeface="Libre Baskerville"/>
              <a:ea typeface="Libre Baskerville"/>
              <a:cs typeface="Libre Baskerville"/>
              <a:sym typeface="Libre Baskerville"/>
            </a:endParaRPr>
          </a:p>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Outcome of Literature Survey </a:t>
            </a:r>
            <a:endParaRPr sz="1382">
              <a:latin typeface="Libre Baskerville"/>
              <a:ea typeface="Libre Baskerville"/>
              <a:cs typeface="Libre Baskerville"/>
              <a:sym typeface="Libre Baskerville"/>
            </a:endParaRPr>
          </a:p>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Problem Statement  and Objectives </a:t>
            </a:r>
            <a:endParaRPr sz="1382">
              <a:latin typeface="Libre Baskerville"/>
              <a:ea typeface="Libre Baskerville"/>
              <a:cs typeface="Libre Baskerville"/>
              <a:sym typeface="Libre Baskerville"/>
            </a:endParaRPr>
          </a:p>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Existing Methodology </a:t>
            </a:r>
            <a:endParaRPr sz="1563">
              <a:solidFill>
                <a:srgbClr val="FF0000"/>
              </a:solidFill>
              <a:latin typeface="Libre Baskerville"/>
              <a:ea typeface="Libre Baskerville"/>
              <a:cs typeface="Libre Baskerville"/>
              <a:sym typeface="Libre Baskerville"/>
            </a:endParaRPr>
          </a:p>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Dataset details </a:t>
            </a:r>
            <a:endParaRPr/>
          </a:p>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Exploratory Data Analysis</a:t>
            </a:r>
            <a:endParaRPr sz="1563">
              <a:latin typeface="Libre Baskerville"/>
              <a:ea typeface="Libre Baskerville"/>
              <a:cs typeface="Libre Baskerville"/>
              <a:sym typeface="Libre Baskerville"/>
            </a:endParaRPr>
          </a:p>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Proposed enhancements/novelty </a:t>
            </a:r>
            <a:endParaRPr sz="1382">
              <a:latin typeface="Libre Baskerville"/>
              <a:ea typeface="Libre Baskerville"/>
              <a:cs typeface="Libre Baskerville"/>
              <a:sym typeface="Libre Baskerville"/>
            </a:endParaRPr>
          </a:p>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Work done</a:t>
            </a:r>
            <a:endParaRPr/>
          </a:p>
          <a:p>
            <a:pPr indent="-320040" lvl="0" marL="457200" rtl="0" algn="l">
              <a:lnSpc>
                <a:spcPct val="115000"/>
              </a:lnSpc>
              <a:spcBef>
                <a:spcPts val="0"/>
              </a:spcBef>
              <a:spcAft>
                <a:spcPts val="0"/>
              </a:spcAft>
              <a:buSzPts val="1440"/>
              <a:buFont typeface="Arial"/>
              <a:buChar char="●"/>
            </a:pPr>
            <a:r>
              <a:rPr lang="en" sz="1563">
                <a:solidFill>
                  <a:srgbClr val="3F3F3F"/>
                </a:solidFill>
                <a:latin typeface="Libre Baskerville"/>
                <a:ea typeface="Libre Baskerville"/>
                <a:cs typeface="Libre Baskerville"/>
                <a:sym typeface="Libre Baskerville"/>
              </a:rPr>
              <a:t>Experiments and Results</a:t>
            </a:r>
            <a:endParaRPr/>
          </a:p>
          <a:p>
            <a:pPr indent="-320040" lvl="0" marL="457200" rtl="0" algn="l">
              <a:lnSpc>
                <a:spcPct val="115000"/>
              </a:lnSpc>
              <a:spcBef>
                <a:spcPts val="0"/>
              </a:spcBef>
              <a:spcAft>
                <a:spcPts val="0"/>
              </a:spcAft>
              <a:buSzPts val="1440"/>
              <a:buFont typeface="Arial"/>
              <a:buChar char="●"/>
            </a:pPr>
            <a:r>
              <a:rPr lang="en" sz="1563">
                <a:solidFill>
                  <a:srgbClr val="3F3F3F"/>
                </a:solidFill>
                <a:latin typeface="Libre Baskerville"/>
                <a:ea typeface="Libre Baskerville"/>
                <a:cs typeface="Libre Baskerville"/>
                <a:sym typeface="Libre Baskerville"/>
              </a:rPr>
              <a:t>Comparison with base paper</a:t>
            </a:r>
            <a:endParaRPr/>
          </a:p>
          <a:p>
            <a:pPr indent="-320040" lvl="0" marL="457200" rtl="0" algn="l">
              <a:lnSpc>
                <a:spcPct val="115000"/>
              </a:lnSpc>
              <a:spcBef>
                <a:spcPts val="0"/>
              </a:spcBef>
              <a:spcAft>
                <a:spcPts val="0"/>
              </a:spcAft>
              <a:buSzPts val="1440"/>
              <a:buFont typeface="Arial"/>
              <a:buChar char="●"/>
            </a:pPr>
            <a:r>
              <a:rPr lang="en" sz="1563">
                <a:solidFill>
                  <a:srgbClr val="3F3F3F"/>
                </a:solidFill>
                <a:latin typeface="Libre Baskerville"/>
                <a:ea typeface="Libre Baskerville"/>
                <a:cs typeface="Libre Baskerville"/>
                <a:sym typeface="Libre Baskerville"/>
              </a:rPr>
              <a:t>Conclusion and Future Work</a:t>
            </a:r>
            <a:endParaRPr sz="1563">
              <a:solidFill>
                <a:srgbClr val="3F3F3F"/>
              </a:solidFill>
              <a:latin typeface="Libre Baskerville"/>
              <a:ea typeface="Libre Baskerville"/>
              <a:cs typeface="Libre Baskerville"/>
              <a:sym typeface="Libre Baskerville"/>
            </a:endParaRPr>
          </a:p>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Individual Contribution </a:t>
            </a:r>
            <a:endParaRPr/>
          </a:p>
          <a:p>
            <a:pPr indent="-320040" lvl="0" marL="457200" rtl="0" algn="l">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References</a:t>
            </a:r>
            <a:endParaRPr sz="1382">
              <a:latin typeface="Libre Baskerville"/>
              <a:ea typeface="Libre Baskerville"/>
              <a:cs typeface="Libre Baskerville"/>
              <a:sym typeface="Libre Baskerville"/>
            </a:endParaRPr>
          </a:p>
          <a:p>
            <a:pPr indent="0" lvl="0" marL="0" rtl="0" algn="l">
              <a:lnSpc>
                <a:spcPct val="115000"/>
              </a:lnSpc>
              <a:spcBef>
                <a:spcPts val="0"/>
              </a:spcBef>
              <a:spcAft>
                <a:spcPts val="0"/>
              </a:spcAft>
              <a:buSzPts val="234"/>
              <a:buNone/>
            </a:pPr>
            <a:r>
              <a:t/>
            </a:r>
            <a:endParaRPr sz="1376"/>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8"/>
          <p:cNvSpPr txBox="1"/>
          <p:nvPr>
            <p:ph type="title"/>
          </p:nvPr>
        </p:nvSpPr>
        <p:spPr>
          <a:xfrm>
            <a:off x="819150" y="845600"/>
            <a:ext cx="7505700" cy="8313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rgbClr val="000000"/>
              </a:buClr>
              <a:buSzPts val="2800"/>
              <a:buFont typeface="Arial"/>
              <a:buNone/>
            </a:pPr>
            <a:r>
              <a:rPr b="0" lang="en" sz="2800">
                <a:latin typeface="Libre Baskerville"/>
                <a:ea typeface="Libre Baskerville"/>
                <a:cs typeface="Libre Baskerville"/>
                <a:sym typeface="Libre Baskerville"/>
              </a:rPr>
              <a:t>Individual Contribution</a:t>
            </a:r>
            <a:endParaRPr b="0" sz="2800">
              <a:latin typeface="Libre Baskerville"/>
              <a:ea typeface="Libre Baskerville"/>
              <a:cs typeface="Libre Baskerville"/>
              <a:sym typeface="Libre Baskerville"/>
            </a:endParaRPr>
          </a:p>
          <a:p>
            <a:pPr indent="0" lvl="0" marL="0" rtl="0" algn="l">
              <a:lnSpc>
                <a:spcPct val="100000"/>
              </a:lnSpc>
              <a:spcBef>
                <a:spcPts val="0"/>
              </a:spcBef>
              <a:spcAft>
                <a:spcPts val="0"/>
              </a:spcAft>
              <a:buSzPts val="2700"/>
              <a:buNone/>
            </a:pPr>
            <a:r>
              <a:t/>
            </a:r>
            <a:endParaRPr/>
          </a:p>
        </p:txBody>
      </p:sp>
      <p:sp>
        <p:nvSpPr>
          <p:cNvPr id="425" name="Google Shape;425;p38"/>
          <p:cNvSpPr txBox="1"/>
          <p:nvPr>
            <p:ph idx="1" type="body"/>
          </p:nvPr>
        </p:nvSpPr>
        <p:spPr>
          <a:xfrm>
            <a:off x="705675" y="1676900"/>
            <a:ext cx="7505700" cy="1676400"/>
          </a:xfrm>
          <a:prstGeom prst="rect">
            <a:avLst/>
          </a:prstGeom>
          <a:noFill/>
          <a:ln>
            <a:noFill/>
          </a:ln>
        </p:spPr>
        <p:txBody>
          <a:bodyPr anchorCtr="0" anchor="t" bIns="34275" lIns="68575" spcFirstLastPara="1" rIns="68575" wrap="square" tIns="34275">
            <a:normAutofit/>
          </a:bodyPr>
          <a:lstStyle/>
          <a:p>
            <a:pPr indent="-298450" lvl="0" marL="457200" rtl="0" algn="l">
              <a:lnSpc>
                <a:spcPct val="100000"/>
              </a:lnSpc>
              <a:spcBef>
                <a:spcPts val="800"/>
              </a:spcBef>
              <a:spcAft>
                <a:spcPts val="0"/>
              </a:spcAft>
              <a:buSzPts val="1100"/>
              <a:buChar char="►"/>
            </a:pPr>
            <a:r>
              <a:rPr lang="en"/>
              <a:t>Background study , data collection and analysis [NATASHA]</a:t>
            </a:r>
            <a:endParaRPr/>
          </a:p>
          <a:p>
            <a:pPr indent="-298450" lvl="0" marL="457200" rtl="0" algn="l">
              <a:lnSpc>
                <a:spcPct val="100000"/>
              </a:lnSpc>
              <a:spcBef>
                <a:spcPts val="800"/>
              </a:spcBef>
              <a:spcAft>
                <a:spcPts val="0"/>
              </a:spcAft>
              <a:buSzPts val="1100"/>
              <a:buChar char="►"/>
            </a:pPr>
            <a:r>
              <a:rPr lang="en"/>
              <a:t>Implementing Gray Wolf Optimisation Algorithm [AMRIT]</a:t>
            </a:r>
            <a:endParaRPr/>
          </a:p>
          <a:p>
            <a:pPr indent="-298450" lvl="0" marL="457200" rtl="0" algn="l">
              <a:lnSpc>
                <a:spcPct val="100000"/>
              </a:lnSpc>
              <a:spcBef>
                <a:spcPts val="800"/>
              </a:spcBef>
              <a:spcAft>
                <a:spcPts val="0"/>
              </a:spcAft>
              <a:buSzPts val="1100"/>
              <a:buChar char="►"/>
            </a:pPr>
            <a:r>
              <a:rPr lang="en"/>
              <a:t>Implemented Particle Swarm Optimisation [NATASHA]</a:t>
            </a:r>
            <a:endParaRPr/>
          </a:p>
          <a:p>
            <a:pPr indent="-298450" lvl="0" marL="457200" rtl="0" algn="l">
              <a:lnSpc>
                <a:spcPct val="100000"/>
              </a:lnSpc>
              <a:spcBef>
                <a:spcPts val="800"/>
              </a:spcBef>
              <a:spcAft>
                <a:spcPts val="0"/>
              </a:spcAft>
              <a:buSzPts val="1100"/>
              <a:buChar char="►"/>
            </a:pPr>
            <a:r>
              <a:rPr lang="en"/>
              <a:t>Implemented Genetic Algorithm </a:t>
            </a:r>
            <a:r>
              <a:rPr lang="en"/>
              <a:t>[AMRIT]</a:t>
            </a:r>
            <a:endParaRPr/>
          </a:p>
          <a:p>
            <a:pPr indent="-298450" lvl="0" marL="457200" rtl="0" algn="l">
              <a:lnSpc>
                <a:spcPct val="100000"/>
              </a:lnSpc>
              <a:spcBef>
                <a:spcPts val="800"/>
              </a:spcBef>
              <a:spcAft>
                <a:spcPts val="0"/>
              </a:spcAft>
              <a:buSzPts val="1100"/>
              <a:buChar char="►"/>
            </a:pPr>
            <a:r>
              <a:rPr lang="en"/>
              <a:t>Compared the results and plotted the graphs [NATASHA,AMRIT]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9"/>
          <p:cNvSpPr txBox="1"/>
          <p:nvPr>
            <p:ph type="title"/>
          </p:nvPr>
        </p:nvSpPr>
        <p:spPr>
          <a:xfrm>
            <a:off x="819150" y="845600"/>
            <a:ext cx="7505700" cy="4002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431" name="Google Shape;431;p39"/>
          <p:cNvSpPr txBox="1"/>
          <p:nvPr>
            <p:ph idx="1" type="body"/>
          </p:nvPr>
        </p:nvSpPr>
        <p:spPr>
          <a:xfrm>
            <a:off x="819150" y="1990725"/>
            <a:ext cx="7505700" cy="29403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SzPts val="1189"/>
              <a:buNone/>
            </a:pPr>
            <a:r>
              <a:rPr lang="en"/>
              <a:t>[1].  </a:t>
            </a:r>
            <a:r>
              <a:rPr lang="en">
                <a:solidFill>
                  <a:srgbClr val="000000"/>
                </a:solidFill>
                <a:latin typeface="Arial"/>
                <a:ea typeface="Arial"/>
                <a:cs typeface="Arial"/>
                <a:sym typeface="Arial"/>
              </a:rPr>
              <a:t>Z</a:t>
            </a:r>
            <a:r>
              <a:rPr lang="en">
                <a:solidFill>
                  <a:srgbClr val="000000"/>
                </a:solidFill>
                <a:latin typeface="Arial"/>
                <a:ea typeface="Arial"/>
                <a:cs typeface="Arial"/>
                <a:sym typeface="Arial"/>
              </a:rPr>
              <a:t>L. Han, Q. Zhou, J. Tang, X. Yang and H. Huang, "</a:t>
            </a:r>
            <a:r>
              <a:rPr lang="en">
                <a:solidFill>
                  <a:srgbClr val="000000"/>
                </a:solidFill>
                <a:latin typeface="Arial"/>
                <a:ea typeface="Arial"/>
                <a:cs typeface="Arial"/>
                <a:sym typeface="Arial"/>
              </a:rPr>
              <a:t>Identifying Top-k Influential Nodes Based on Discrete Particle Swarm Optimization With Local Neighborhood Degree Centrality</a:t>
            </a:r>
            <a:r>
              <a:rPr lang="en">
                <a:solidFill>
                  <a:srgbClr val="000000"/>
                </a:solidFill>
                <a:latin typeface="Arial"/>
                <a:ea typeface="Arial"/>
                <a:cs typeface="Arial"/>
                <a:sym typeface="Arial"/>
              </a:rPr>
              <a:t>," in IEEE Access, vol. 9, pp. 21345-21356, 2021, doi: 10.1109/ACCESS.2021.3056087</a:t>
            </a:r>
            <a:endParaRPr>
              <a:solidFill>
                <a:srgbClr val="000000"/>
              </a:solidFill>
              <a:latin typeface="Arial"/>
              <a:ea typeface="Arial"/>
              <a:cs typeface="Arial"/>
              <a:sym typeface="Arial"/>
            </a:endParaRPr>
          </a:p>
          <a:p>
            <a:pPr indent="0" lvl="0" marL="0" rtl="0" algn="l">
              <a:lnSpc>
                <a:spcPct val="100000"/>
              </a:lnSpc>
              <a:spcBef>
                <a:spcPts val="800"/>
              </a:spcBef>
              <a:spcAft>
                <a:spcPts val="0"/>
              </a:spcAft>
              <a:buSzPts val="1100"/>
              <a:buNone/>
            </a:pPr>
            <a:r>
              <a:rPr lang="en">
                <a:solidFill>
                  <a:srgbClr val="000000"/>
                </a:solidFill>
                <a:latin typeface="Arial"/>
                <a:ea typeface="Arial"/>
                <a:cs typeface="Arial"/>
                <a:sym typeface="Arial"/>
              </a:rPr>
              <a:t>[2] Weskida, M., &amp; Michalski, R. (2019, February). Finding influentials in social networks using evolutionary algorithm. Journal of Computational Science, 31, 77–85. https://doi.org/10.1016/j.jocs.2018.12.010.</a:t>
            </a:r>
            <a:endParaRPr>
              <a:solidFill>
                <a:srgbClr val="000000"/>
              </a:solidFill>
              <a:latin typeface="Arial"/>
              <a:ea typeface="Arial"/>
              <a:cs typeface="Arial"/>
              <a:sym typeface="Arial"/>
            </a:endParaRPr>
          </a:p>
          <a:p>
            <a:pPr indent="0" lvl="0" marL="0" rtl="0" algn="l">
              <a:lnSpc>
                <a:spcPct val="100000"/>
              </a:lnSpc>
              <a:spcBef>
                <a:spcPts val="800"/>
              </a:spcBef>
              <a:spcAft>
                <a:spcPts val="0"/>
              </a:spcAft>
              <a:buSzPts val="1189"/>
              <a:buNone/>
            </a:pPr>
            <a:r>
              <a:rPr lang="en">
                <a:solidFill>
                  <a:srgbClr val="000000"/>
                </a:solidFill>
                <a:latin typeface="Arial"/>
                <a:ea typeface="Arial"/>
                <a:cs typeface="Arial"/>
                <a:sym typeface="Arial"/>
              </a:rPr>
              <a:t>[3]. </a:t>
            </a:r>
            <a:r>
              <a:rPr lang="en">
                <a:solidFill>
                  <a:srgbClr val="000000"/>
                </a:solidFill>
                <a:latin typeface="Arial"/>
                <a:ea typeface="Arial"/>
                <a:cs typeface="Arial"/>
                <a:sym typeface="Arial"/>
              </a:rPr>
              <a:t>Zareie, A., Sheikhahmadi, A., &amp; Jalili, M. (2020). Identification of influential users in social network using Gray Wolf Optimization algorithm. Expert Systems with Applications, 142, 112971. https://doi.org/10.1016/j.eswa.2019.112971 </a:t>
            </a:r>
            <a:endParaRPr>
              <a:solidFill>
                <a:srgbClr val="000000"/>
              </a:solidFill>
              <a:latin typeface="Arial"/>
              <a:ea typeface="Arial"/>
              <a:cs typeface="Arial"/>
              <a:sym typeface="Arial"/>
            </a:endParaRPr>
          </a:p>
          <a:p>
            <a:pPr indent="0" lvl="0" marL="0" rtl="0" algn="l">
              <a:lnSpc>
                <a:spcPct val="100000"/>
              </a:lnSpc>
              <a:spcBef>
                <a:spcPts val="800"/>
              </a:spcBef>
              <a:spcAft>
                <a:spcPts val="0"/>
              </a:spcAft>
              <a:buSzPts val="1189"/>
              <a:buNone/>
            </a:pPr>
            <a:r>
              <a:t/>
            </a:r>
            <a:endParaRPr>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0"/>
          <p:cNvSpPr txBox="1"/>
          <p:nvPr>
            <p:ph type="title"/>
          </p:nvPr>
        </p:nvSpPr>
        <p:spPr>
          <a:xfrm>
            <a:off x="621300" y="1862725"/>
            <a:ext cx="7688700" cy="892800"/>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100000"/>
              </a:lnSpc>
              <a:spcBef>
                <a:spcPts val="0"/>
              </a:spcBef>
              <a:spcAft>
                <a:spcPts val="0"/>
              </a:spcAft>
              <a:buSzPct val="51724"/>
              <a:buNone/>
            </a:pPr>
            <a:r>
              <a:rPr lang="en" sz="5800"/>
              <a:t>THANK YOU</a:t>
            </a:r>
            <a:endParaRPr sz="5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729450" y="612675"/>
            <a:ext cx="7688700" cy="4002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177" name="Google Shape;177;p21"/>
          <p:cNvSpPr txBox="1"/>
          <p:nvPr>
            <p:ph idx="1" type="body"/>
          </p:nvPr>
        </p:nvSpPr>
        <p:spPr>
          <a:xfrm>
            <a:off x="582498" y="1304796"/>
            <a:ext cx="7835652" cy="3201893"/>
          </a:xfrm>
          <a:prstGeom prst="rect">
            <a:avLst/>
          </a:prstGeom>
          <a:solidFill>
            <a:schemeClr val="lt1"/>
          </a:solidFill>
          <a:ln>
            <a:noFill/>
          </a:ln>
        </p:spPr>
        <p:txBody>
          <a:bodyPr anchorCtr="0" anchor="t" bIns="34275" lIns="68575" spcFirstLastPara="1" rIns="68575" wrap="square" tIns="34275">
            <a:noAutofit/>
          </a:bodyPr>
          <a:lstStyle/>
          <a:p>
            <a:pPr indent="-298450" lvl="0" marL="457200" rtl="0" algn="l">
              <a:lnSpc>
                <a:spcPct val="100000"/>
              </a:lnSpc>
              <a:spcBef>
                <a:spcPts val="800"/>
              </a:spcBef>
              <a:spcAft>
                <a:spcPts val="0"/>
              </a:spcAft>
              <a:buSzPts val="1100"/>
              <a:buChar char="►"/>
            </a:pPr>
            <a:r>
              <a:rPr lang="en">
                <a:solidFill>
                  <a:srgbClr val="444654"/>
                </a:solidFill>
              </a:rPr>
              <a:t>Social networks have become an essential part of our daily lives, with billions of people connected through various platforms. </a:t>
            </a:r>
            <a:endParaRPr>
              <a:solidFill>
                <a:srgbClr val="444654"/>
              </a:solidFill>
            </a:endParaRPr>
          </a:p>
          <a:p>
            <a:pPr indent="-298450" lvl="0" marL="457200" rtl="0" algn="l">
              <a:lnSpc>
                <a:spcPct val="100000"/>
              </a:lnSpc>
              <a:spcBef>
                <a:spcPts val="800"/>
              </a:spcBef>
              <a:spcAft>
                <a:spcPts val="0"/>
              </a:spcAft>
              <a:buSzPts val="1100"/>
              <a:buChar char="►"/>
            </a:pPr>
            <a:r>
              <a:rPr lang="en">
                <a:solidFill>
                  <a:srgbClr val="444654"/>
                </a:solidFill>
              </a:rPr>
              <a:t>As social networks grow in popularity, the analysis of these networks has become increasingly important for understanding social behavior, identifying key actors, and developing effective marketing strategies.</a:t>
            </a:r>
            <a:endParaRPr>
              <a:solidFill>
                <a:srgbClr val="444654"/>
              </a:solidFill>
            </a:endParaRPr>
          </a:p>
          <a:p>
            <a:pPr indent="-298450" lvl="0" marL="457200" rtl="0" algn="l">
              <a:lnSpc>
                <a:spcPct val="100000"/>
              </a:lnSpc>
              <a:spcBef>
                <a:spcPts val="800"/>
              </a:spcBef>
              <a:spcAft>
                <a:spcPts val="0"/>
              </a:spcAft>
              <a:buSzPts val="1100"/>
              <a:buChar char="►"/>
            </a:pPr>
            <a:r>
              <a:rPr lang="en">
                <a:solidFill>
                  <a:srgbClr val="444654"/>
                </a:solidFill>
              </a:rPr>
              <a:t>One of the critical aspects of social network analysis is the identification of influential users who can have a significant impact on the network's overall behavior.</a:t>
            </a:r>
            <a:endParaRPr>
              <a:solidFill>
                <a:srgbClr val="444654"/>
              </a:solidFill>
            </a:endParaRPr>
          </a:p>
          <a:p>
            <a:pPr indent="-298450" lvl="0" marL="457200" rtl="0" algn="l">
              <a:lnSpc>
                <a:spcPct val="100000"/>
              </a:lnSpc>
              <a:spcBef>
                <a:spcPts val="800"/>
              </a:spcBef>
              <a:spcAft>
                <a:spcPts val="0"/>
              </a:spcAft>
              <a:buSzPts val="1100"/>
              <a:buChar char="►"/>
            </a:pPr>
            <a:r>
              <a:rPr lang="en">
                <a:solidFill>
                  <a:srgbClr val="444654"/>
                </a:solidFill>
              </a:rPr>
              <a:t>In recent years, metaheuristic optimization algorithms have gained popularity in social network analysis.</a:t>
            </a:r>
            <a:endParaRPr>
              <a:solidFill>
                <a:srgbClr val="444654"/>
              </a:solidFill>
            </a:endParaRPr>
          </a:p>
          <a:p>
            <a:pPr indent="-298450" lvl="0" marL="457200" rtl="0" algn="l">
              <a:lnSpc>
                <a:spcPct val="100000"/>
              </a:lnSpc>
              <a:spcBef>
                <a:spcPts val="800"/>
              </a:spcBef>
              <a:spcAft>
                <a:spcPts val="0"/>
              </a:spcAft>
              <a:buSzPts val="1100"/>
              <a:buChar char="►"/>
            </a:pPr>
            <a:r>
              <a:rPr lang="en">
                <a:solidFill>
                  <a:srgbClr val="444654"/>
                </a:solidFill>
              </a:rPr>
              <a:t> In this paper we have analysed  the different optimization algorithms- GWO,PSO,GA in order to determine which one is most effective in finding the influential users in social media.</a:t>
            </a:r>
            <a:endParaRPr>
              <a:solidFill>
                <a:srgbClr val="444654"/>
              </a:solidFill>
            </a:endParaRPr>
          </a:p>
          <a:p>
            <a:pPr indent="0" lvl="0" marL="0" rtl="0" algn="l">
              <a:lnSpc>
                <a:spcPct val="100000"/>
              </a:lnSpc>
              <a:spcBef>
                <a:spcPts val="800"/>
              </a:spcBef>
              <a:spcAft>
                <a:spcPts val="0"/>
              </a:spcAft>
              <a:buSzPts val="1100"/>
              <a:buNone/>
            </a:pPr>
            <a:r>
              <a:t/>
            </a:r>
            <a:endParaRPr>
              <a:solidFill>
                <a:srgbClr val="44465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aphicFrame>
        <p:nvGraphicFramePr>
          <p:cNvPr id="182" name="Google Shape;182;p22"/>
          <p:cNvGraphicFramePr/>
          <p:nvPr/>
        </p:nvGraphicFramePr>
        <p:xfrm>
          <a:off x="96725" y="760250"/>
          <a:ext cx="3000000" cy="3000000"/>
        </p:xfrm>
        <a:graphic>
          <a:graphicData uri="http://schemas.openxmlformats.org/drawingml/2006/table">
            <a:tbl>
              <a:tblPr>
                <a:noFill/>
                <a:tableStyleId>{58BFA009-8913-4360-B0ED-106D1DD2D11E}</a:tableStyleId>
              </a:tblPr>
              <a:tblGrid>
                <a:gridCol w="1627925"/>
                <a:gridCol w="2429125"/>
                <a:gridCol w="2608225"/>
                <a:gridCol w="2478725"/>
              </a:tblGrid>
              <a:tr h="429075">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3F3F3F"/>
                          </a:solidFill>
                        </a:rPr>
                        <a:t>Author/year</a:t>
                      </a:r>
                      <a:endParaRPr b="1" i="0" sz="1500" u="none" cap="none" strike="noStrike">
                        <a:solidFill>
                          <a:srgbClr val="3F3F3F"/>
                        </a:solidFill>
                        <a:latin typeface="Calibri"/>
                        <a:ea typeface="Calibri"/>
                        <a:cs typeface="Calibri"/>
                        <a:sym typeface="Calibri"/>
                      </a:endParaRPr>
                    </a:p>
                  </a:txBody>
                  <a:tcPr marT="7150" marB="0" marR="9525" marL="9525" anchor="ctr">
                    <a:lnL cap="flat" cmpd="sng" w="12700">
                      <a:solidFill>
                        <a:srgbClr val="FFAB40"/>
                      </a:solidFill>
                      <a:prstDash val="solid"/>
                      <a:round/>
                      <a:headEnd len="sm" w="sm" type="none"/>
                      <a:tailEnd len="sm" w="sm" type="none"/>
                    </a:lnL>
                    <a:lnR cap="flat" cmpd="sng" w="12700">
                      <a:solidFill>
                        <a:srgbClr val="FFAB40"/>
                      </a:solidFill>
                      <a:prstDash val="solid"/>
                      <a:round/>
                      <a:headEnd len="sm" w="sm" type="none"/>
                      <a:tailEnd len="sm" w="sm" type="none"/>
                    </a:lnR>
                    <a:lnT cap="flat" cmpd="sng" w="12700">
                      <a:solidFill>
                        <a:srgbClr val="FFAB40"/>
                      </a:solidFill>
                      <a:prstDash val="solid"/>
                      <a:round/>
                      <a:headEnd len="sm" w="sm" type="none"/>
                      <a:tailEnd len="sm" w="sm" type="none"/>
                    </a:lnT>
                    <a:lnB cap="flat" cmpd="sng" w="12700">
                      <a:solidFill>
                        <a:srgbClr val="FFAB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3F3F3F"/>
                          </a:solidFill>
                        </a:rPr>
                        <a:t>Methodology</a:t>
                      </a:r>
                      <a:endParaRPr b="1" i="0" sz="1500" u="none" cap="none" strike="noStrike">
                        <a:solidFill>
                          <a:srgbClr val="3F3F3F"/>
                        </a:solidFill>
                        <a:latin typeface="Calibri"/>
                        <a:ea typeface="Calibri"/>
                        <a:cs typeface="Calibri"/>
                        <a:sym typeface="Calibri"/>
                      </a:endParaRPr>
                    </a:p>
                  </a:txBody>
                  <a:tcPr marT="7150" marB="0" marR="9525" marL="9525" anchor="ctr">
                    <a:lnL cap="flat" cmpd="sng" w="12700">
                      <a:solidFill>
                        <a:srgbClr val="FFAB40"/>
                      </a:solidFill>
                      <a:prstDash val="solid"/>
                      <a:round/>
                      <a:headEnd len="sm" w="sm" type="none"/>
                      <a:tailEnd len="sm" w="sm" type="none"/>
                    </a:lnL>
                    <a:lnR cap="flat" cmpd="sng" w="12700">
                      <a:solidFill>
                        <a:srgbClr val="FFAB40"/>
                      </a:solidFill>
                      <a:prstDash val="solid"/>
                      <a:round/>
                      <a:headEnd len="sm" w="sm" type="none"/>
                      <a:tailEnd len="sm" w="sm" type="none"/>
                    </a:lnR>
                    <a:lnT cap="flat" cmpd="sng" w="12700">
                      <a:solidFill>
                        <a:srgbClr val="FFAB40"/>
                      </a:solidFill>
                      <a:prstDash val="solid"/>
                      <a:round/>
                      <a:headEnd len="sm" w="sm" type="none"/>
                      <a:tailEnd len="sm" w="sm" type="none"/>
                    </a:lnT>
                    <a:lnB cap="flat" cmpd="sng" w="12700">
                      <a:solidFill>
                        <a:srgbClr val="FFAB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3F3F3F"/>
                          </a:solidFill>
                        </a:rPr>
                        <a:t>Advantages</a:t>
                      </a:r>
                      <a:endParaRPr b="1" i="0" sz="1500" u="none" cap="none" strike="noStrike">
                        <a:solidFill>
                          <a:srgbClr val="3F3F3F"/>
                        </a:solidFill>
                        <a:latin typeface="Calibri"/>
                        <a:ea typeface="Calibri"/>
                        <a:cs typeface="Calibri"/>
                        <a:sym typeface="Calibri"/>
                      </a:endParaRPr>
                    </a:p>
                  </a:txBody>
                  <a:tcPr marT="7150" marB="0" marR="9525" marL="9525" anchor="ctr">
                    <a:lnL cap="flat" cmpd="sng" w="12700">
                      <a:solidFill>
                        <a:srgbClr val="FFAB40"/>
                      </a:solidFill>
                      <a:prstDash val="solid"/>
                      <a:round/>
                      <a:headEnd len="sm" w="sm" type="none"/>
                      <a:tailEnd len="sm" w="sm" type="none"/>
                    </a:lnL>
                    <a:lnR cap="flat" cmpd="sng" w="12700">
                      <a:solidFill>
                        <a:srgbClr val="FFAB40"/>
                      </a:solidFill>
                      <a:prstDash val="solid"/>
                      <a:round/>
                      <a:headEnd len="sm" w="sm" type="none"/>
                      <a:tailEnd len="sm" w="sm" type="none"/>
                    </a:lnR>
                    <a:lnT cap="flat" cmpd="sng" w="12700">
                      <a:solidFill>
                        <a:srgbClr val="FFAB40"/>
                      </a:solidFill>
                      <a:prstDash val="solid"/>
                      <a:round/>
                      <a:headEnd len="sm" w="sm" type="none"/>
                      <a:tailEnd len="sm" w="sm" type="none"/>
                    </a:lnT>
                    <a:lnB cap="flat" cmpd="sng" w="12700">
                      <a:solidFill>
                        <a:srgbClr val="FFAB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3F3F3F"/>
                          </a:solidFill>
                        </a:rPr>
                        <a:t>Limitations</a:t>
                      </a:r>
                      <a:endParaRPr b="1" i="0" sz="1500" u="none" cap="none" strike="noStrike">
                        <a:solidFill>
                          <a:srgbClr val="3F3F3F"/>
                        </a:solidFill>
                        <a:latin typeface="Calibri"/>
                        <a:ea typeface="Calibri"/>
                        <a:cs typeface="Calibri"/>
                        <a:sym typeface="Calibri"/>
                      </a:endParaRPr>
                    </a:p>
                  </a:txBody>
                  <a:tcPr marT="7150" marB="0" marR="9525" marL="9525" anchor="ctr">
                    <a:lnL cap="flat" cmpd="sng" w="12700">
                      <a:solidFill>
                        <a:srgbClr val="FFAB40"/>
                      </a:solidFill>
                      <a:prstDash val="solid"/>
                      <a:round/>
                      <a:headEnd len="sm" w="sm" type="none"/>
                      <a:tailEnd len="sm" w="sm" type="none"/>
                    </a:lnL>
                    <a:lnR cap="flat" cmpd="sng" w="12700">
                      <a:solidFill>
                        <a:srgbClr val="FFAB40"/>
                      </a:solidFill>
                      <a:prstDash val="solid"/>
                      <a:round/>
                      <a:headEnd len="sm" w="sm" type="none"/>
                      <a:tailEnd len="sm" w="sm" type="none"/>
                    </a:lnR>
                    <a:lnT cap="flat" cmpd="sng" w="12700">
                      <a:solidFill>
                        <a:srgbClr val="FFAB40"/>
                      </a:solidFill>
                      <a:prstDash val="solid"/>
                      <a:round/>
                      <a:headEnd len="sm" w="sm" type="none"/>
                      <a:tailEnd len="sm" w="sm" type="none"/>
                    </a:lnT>
                    <a:lnB cap="flat" cmpd="sng" w="12700">
                      <a:solidFill>
                        <a:srgbClr val="FFAB40"/>
                      </a:solidFill>
                      <a:prstDash val="solid"/>
                      <a:round/>
                      <a:headEnd len="sm" w="sm" type="none"/>
                      <a:tailEnd len="sm" w="sm" type="none"/>
                    </a:lnB>
                  </a:tcPr>
                </a:tc>
              </a:tr>
              <a:tr h="1500525">
                <a:tc>
                  <a:txBody>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3F3F3F"/>
                          </a:solidFill>
                        </a:rPr>
                        <a:t>L. Han, Q. Zhou, J. Tang, X. Yang and H. Huang,</a:t>
                      </a:r>
                      <a:endParaRPr sz="1200" u="none" cap="none" strike="noStrike">
                        <a:solidFill>
                          <a:srgbClr val="3F3F3F"/>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3F3F3F"/>
                          </a:solidFill>
                        </a:rPr>
                        <a:t>Year :20</a:t>
                      </a:r>
                      <a:r>
                        <a:rPr lang="en" sz="1200">
                          <a:solidFill>
                            <a:srgbClr val="3F3F3F"/>
                          </a:solidFill>
                        </a:rPr>
                        <a:t>21 [1]</a:t>
                      </a:r>
                      <a:endParaRPr sz="1200" u="none" cap="none" strike="noStrike">
                        <a:solidFill>
                          <a:srgbClr val="3F3F3F"/>
                        </a:solidFill>
                      </a:endParaRPr>
                    </a:p>
                  </a:txBody>
                  <a:tcPr marT="91425" marB="91425" marR="91425" marL="91425">
                    <a:lnT cap="flat" cmpd="sng" w="12700">
                      <a:solidFill>
                        <a:srgbClr val="FFAB4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3F3F3F"/>
                          </a:solidFill>
                        </a:rPr>
                        <a:t>Identifying the top-k influential nodes in a network using a combination of discrete particle swarm optimization and local neighborhood degree centrality</a:t>
                      </a:r>
                      <a:endParaRPr sz="1200" u="none" cap="none" strike="noStrike">
                        <a:solidFill>
                          <a:srgbClr val="3F3F3F"/>
                        </a:solidFill>
                      </a:endParaRPr>
                    </a:p>
                  </a:txBody>
                  <a:tcPr marT="91425" marB="91425" marR="91425" marL="91425">
                    <a:lnT cap="flat" cmpd="sng" w="12700">
                      <a:solidFill>
                        <a:srgbClr val="FFAB4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3F3F3F"/>
                          </a:solidFill>
                        </a:rPr>
                        <a:t>The proposed method is able to identify the most influential nodes in a network with high accuracy.</a:t>
                      </a:r>
                      <a:endParaRPr sz="1200">
                        <a:solidFill>
                          <a:srgbClr val="3F3F3F"/>
                        </a:solidFill>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3F3F3F"/>
                          </a:solidFill>
                        </a:rPr>
                        <a:t>The use of local neighborhood degree centrality allows for a more nuanced understanding of the role that individual nodes play within a network.</a:t>
                      </a:r>
                      <a:endParaRPr sz="1200">
                        <a:solidFill>
                          <a:srgbClr val="3F3F3F"/>
                        </a:solidFill>
                      </a:endParaRPr>
                    </a:p>
                  </a:txBody>
                  <a:tcPr marT="91425" marB="91425" marR="91425" marL="91425">
                    <a:lnT cap="flat" cmpd="sng" w="12700">
                      <a:solidFill>
                        <a:srgbClr val="FFAB4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3F3F3F"/>
                          </a:solidFill>
                        </a:rPr>
                        <a:t>The method is reliant on the assumption that the most influential nodes in a network have high degree centrality. While this is often true, it may not hold in all cases.</a:t>
                      </a:r>
                      <a:endParaRPr sz="1200" u="none" cap="none" strike="noStrike">
                        <a:solidFill>
                          <a:srgbClr val="3F3F3F"/>
                        </a:solidFill>
                      </a:endParaRPr>
                    </a:p>
                  </a:txBody>
                  <a:tcPr marT="91425" marB="91425" marR="91425" marL="91425">
                    <a:lnT cap="flat" cmpd="sng" w="12700">
                      <a:solidFill>
                        <a:srgbClr val="FFAB40"/>
                      </a:solidFill>
                      <a:prstDash val="solid"/>
                      <a:round/>
                      <a:headEnd len="sm" w="sm" type="none"/>
                      <a:tailEnd len="sm" w="sm" type="none"/>
                    </a:lnT>
                  </a:tcPr>
                </a:tc>
              </a:tr>
              <a:tr h="1255775">
                <a:tc>
                  <a:txBody>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3F3F3F"/>
                          </a:solidFill>
                        </a:rPr>
                        <a:t>Michał Weskida, Radosław Michalski</a:t>
                      </a:r>
                      <a:endParaRPr sz="1200" u="none" cap="none" strike="noStrike">
                        <a:solidFill>
                          <a:srgbClr val="3F3F3F"/>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3F3F3F"/>
                          </a:solidFill>
                        </a:rPr>
                        <a:t>Year:201</a:t>
                      </a:r>
                      <a:r>
                        <a:rPr lang="en" sz="1200">
                          <a:solidFill>
                            <a:srgbClr val="3F3F3F"/>
                          </a:solidFill>
                        </a:rPr>
                        <a:t>9 [2]</a:t>
                      </a:r>
                      <a:endParaRPr sz="1200" u="none" cap="none" strike="noStrike">
                        <a:solidFill>
                          <a:srgbClr val="3F3F3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3F3F3F"/>
                          </a:solidFill>
                        </a:rPr>
                        <a:t>Representing candidate solutions as binary vectors, using a fitness function to evaluate the influence of each candidate solution, and applying selection, crossover, and mutation operations to produce new candidate solutions</a:t>
                      </a:r>
                      <a:endParaRPr sz="1200" u="none" cap="none" strike="noStrike">
                        <a:solidFill>
                          <a:srgbClr val="3F3F3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3F3F3F"/>
                          </a:solidFill>
                        </a:rPr>
                        <a:t>The use of evolutionary algorithms allows for a flexible and adaptive approach to identifying influential nodes, which can be particularly useful in dynamic networks.</a:t>
                      </a:r>
                      <a:endParaRPr sz="1200" u="none" cap="none" strike="noStrike">
                        <a:solidFill>
                          <a:srgbClr val="3F3F3F"/>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200">
                          <a:solidFill>
                            <a:srgbClr val="3F3F3F"/>
                          </a:solidFill>
                        </a:rPr>
                        <a:t>The algorithm may require a large number of iterations to converge to a solution, which can make it computationally expensive.</a:t>
                      </a:r>
                      <a:endParaRPr sz="1200">
                        <a:solidFill>
                          <a:srgbClr val="3F3F3F"/>
                        </a:solidFill>
                      </a:endParaRPr>
                    </a:p>
                    <a:p>
                      <a:pPr indent="0" lvl="0" marL="0" marR="0" rtl="0" algn="l">
                        <a:lnSpc>
                          <a:spcPct val="100000"/>
                        </a:lnSpc>
                        <a:spcBef>
                          <a:spcPts val="0"/>
                        </a:spcBef>
                        <a:spcAft>
                          <a:spcPts val="0"/>
                        </a:spcAft>
                        <a:buClr>
                          <a:schemeClr val="dk1"/>
                        </a:buClr>
                        <a:buSzPts val="1100"/>
                        <a:buFont typeface="Arial"/>
                        <a:buNone/>
                      </a:pPr>
                      <a:r>
                        <a:rPr lang="en" sz="1200">
                          <a:solidFill>
                            <a:srgbClr val="3F3F3F"/>
                          </a:solidFill>
                        </a:rPr>
                        <a:t>It assumes that the most influential nodes are those that are well-connected within the network</a:t>
                      </a:r>
                      <a:endParaRPr sz="1200">
                        <a:solidFill>
                          <a:srgbClr val="3F3F3F"/>
                        </a:solidFill>
                      </a:endParaRPr>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n" sz="1200">
                          <a:solidFill>
                            <a:srgbClr val="3F3F3F"/>
                          </a:solidFill>
                        </a:rPr>
                        <a:t>Ahmad Zareie,Amir Sheikhahmadi,Mahdi Jalili [3]</a:t>
                      </a:r>
                      <a:endParaRPr sz="1200" u="none" cap="none" strike="noStrike">
                        <a:solidFill>
                          <a:srgbClr val="3F3F3F"/>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3F3F3F"/>
                          </a:solidFill>
                        </a:rPr>
                        <a:t>Year :20</a:t>
                      </a:r>
                      <a:r>
                        <a:rPr lang="en" sz="1200">
                          <a:solidFill>
                            <a:srgbClr val="3F3F3F"/>
                          </a:solidFill>
                        </a:rPr>
                        <a:t>20</a:t>
                      </a:r>
                      <a:endParaRPr sz="1200" u="none" cap="none" strike="noStrike">
                        <a:solidFill>
                          <a:srgbClr val="3F3F3F"/>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3F3F3F"/>
                          </a:solidFill>
                        </a:rPr>
                        <a:t>The method involves representing each candidate solution as a binary vector, using a fitness function that considers both degree centrality and betweenness centrality to evaluate the influence of each solution</a:t>
                      </a:r>
                      <a:endParaRPr sz="1200" u="none" cap="none" strike="noStrike">
                        <a:solidFill>
                          <a:srgbClr val="3F3F3F"/>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200">
                          <a:solidFill>
                            <a:srgbClr val="3F3F3F"/>
                          </a:solidFill>
                        </a:rPr>
                        <a:t>The GWO algorithm is a metaheuristic optimization algorithm that is known for its ability to find optimal solutions quickly and efficiently. The method is able to handle large and complex networks.</a:t>
                      </a:r>
                      <a:endParaRPr sz="1200">
                        <a:solidFill>
                          <a:srgbClr val="3F3F3F"/>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200">
                          <a:solidFill>
                            <a:srgbClr val="3F3F3F"/>
                          </a:solidFill>
                        </a:rPr>
                        <a:t>The method may be sensitive to the choice of optimization parameters, such as the number of wolves and the maximum number of iterations.</a:t>
                      </a:r>
                      <a:endParaRPr sz="1200">
                        <a:solidFill>
                          <a:srgbClr val="3F3F3F"/>
                        </a:solidFill>
                      </a:endParaRPr>
                    </a:p>
                  </a:txBody>
                  <a:tcPr marT="91425" marB="91425" marR="91425" marL="91425"/>
                </a:tc>
              </a:tr>
            </a:tbl>
          </a:graphicData>
        </a:graphic>
      </p:graphicFrame>
      <p:sp>
        <p:nvSpPr>
          <p:cNvPr id="183" name="Google Shape;183;p22"/>
          <p:cNvSpPr txBox="1"/>
          <p:nvPr>
            <p:ph type="title"/>
          </p:nvPr>
        </p:nvSpPr>
        <p:spPr>
          <a:xfrm>
            <a:off x="0" y="225050"/>
            <a:ext cx="7688700" cy="120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700"/>
              <a:buNone/>
            </a:pPr>
            <a:r>
              <a:rPr lang="en"/>
              <a:t>Literature Review</a:t>
            </a:r>
            <a:endParaRPr/>
          </a:p>
          <a:p>
            <a:pPr indent="0" lvl="0" marL="0" rtl="0" algn="l">
              <a:lnSpc>
                <a:spcPct val="100000"/>
              </a:lnSpc>
              <a:spcBef>
                <a:spcPts val="0"/>
              </a:spcBef>
              <a:spcAft>
                <a:spcPts val="0"/>
              </a:spcAft>
              <a:buSzPts val="2700"/>
              <a:buNone/>
            </a:pPr>
            <a:r>
              <a:t/>
            </a:r>
            <a:endParaRPr/>
          </a:p>
          <a:p>
            <a:pPr indent="0" lvl="0" marL="0" rtl="0" algn="l">
              <a:lnSpc>
                <a:spcPct val="100000"/>
              </a:lnSpc>
              <a:spcBef>
                <a:spcPts val="0"/>
              </a:spcBef>
              <a:spcAft>
                <a:spcPts val="0"/>
              </a:spcAft>
              <a:buSzPts val="27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236000"/>
            <a:ext cx="7505700" cy="8313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rgbClr val="000000"/>
              </a:buClr>
              <a:buSzPct val="111111"/>
              <a:buFont typeface="Arial"/>
              <a:buNone/>
            </a:pPr>
            <a:r>
              <a:rPr b="0" lang="en" sz="2800">
                <a:latin typeface="Libre Baskerville"/>
                <a:ea typeface="Libre Baskerville"/>
                <a:cs typeface="Libre Baskerville"/>
                <a:sym typeface="Libre Baskerville"/>
              </a:rPr>
              <a:t>Outcome of Literature Review</a:t>
            </a:r>
            <a:endParaRPr b="0" sz="2800">
              <a:latin typeface="Libre Baskerville"/>
              <a:ea typeface="Libre Baskerville"/>
              <a:cs typeface="Libre Baskerville"/>
              <a:sym typeface="Libre Baskerville"/>
            </a:endParaRPr>
          </a:p>
          <a:p>
            <a:pPr indent="0" lvl="0" marL="0" rtl="0" algn="l">
              <a:lnSpc>
                <a:spcPct val="100000"/>
              </a:lnSpc>
              <a:spcBef>
                <a:spcPts val="0"/>
              </a:spcBef>
              <a:spcAft>
                <a:spcPts val="0"/>
              </a:spcAft>
              <a:buSzPct val="100000"/>
              <a:buNone/>
            </a:pPr>
            <a:r>
              <a:t/>
            </a:r>
            <a:endParaRPr/>
          </a:p>
        </p:txBody>
      </p:sp>
      <p:sp>
        <p:nvSpPr>
          <p:cNvPr id="189" name="Google Shape;189;p23"/>
          <p:cNvSpPr txBox="1"/>
          <p:nvPr>
            <p:ph idx="1" type="body"/>
          </p:nvPr>
        </p:nvSpPr>
        <p:spPr>
          <a:xfrm>
            <a:off x="559925" y="877549"/>
            <a:ext cx="7688700" cy="4112400"/>
          </a:xfrm>
          <a:prstGeom prst="rect">
            <a:avLst/>
          </a:prstGeom>
          <a:noFill/>
          <a:ln>
            <a:noFill/>
          </a:ln>
        </p:spPr>
        <p:txBody>
          <a:bodyPr anchorCtr="0" anchor="t" bIns="34275" lIns="68575" spcFirstLastPara="1" rIns="68575" wrap="square" tIns="34275">
            <a:normAutofit/>
          </a:bodyPr>
          <a:lstStyle/>
          <a:p>
            <a:pPr indent="-298450" lvl="0" marL="457200" rtl="0" algn="just">
              <a:lnSpc>
                <a:spcPct val="115000"/>
              </a:lnSpc>
              <a:spcBef>
                <a:spcPts val="1200"/>
              </a:spcBef>
              <a:spcAft>
                <a:spcPts val="0"/>
              </a:spcAft>
              <a:buSzPts val="1100"/>
              <a:buChar char="►"/>
            </a:pPr>
            <a:r>
              <a:rPr lang="en"/>
              <a:t>Measures of centrality, such as degree centrality,  betweenness centrality, and eigenvector centrality, are frequently applied in the process of locating influential users on the basis of their locations in the network. </a:t>
            </a:r>
            <a:endParaRPr/>
          </a:p>
          <a:p>
            <a:pPr indent="-298450" lvl="0" marL="457200" rtl="0" algn="just">
              <a:lnSpc>
                <a:spcPct val="115000"/>
              </a:lnSpc>
              <a:spcBef>
                <a:spcPts val="0"/>
              </a:spcBef>
              <a:spcAft>
                <a:spcPts val="0"/>
              </a:spcAft>
              <a:buSzPts val="1100"/>
              <a:buChar char="►"/>
            </a:pPr>
            <a:r>
              <a:rPr lang="en"/>
              <a:t>It has been demonstrated that these measurements are successful in identifying prominent users in social networks.</a:t>
            </a:r>
            <a:endParaRPr/>
          </a:p>
          <a:p>
            <a:pPr indent="-298450" lvl="0" marL="457200" rtl="0" algn="just">
              <a:lnSpc>
                <a:spcPct val="115000"/>
              </a:lnSpc>
              <a:spcBef>
                <a:spcPts val="0"/>
              </a:spcBef>
              <a:spcAft>
                <a:spcPts val="0"/>
              </a:spcAft>
              <a:buSzPts val="1100"/>
              <a:buChar char="►"/>
            </a:pPr>
            <a:r>
              <a:rPr lang="en"/>
              <a:t>They do have certain limitations, such as the inability to take into consideration dynamic changes in the network. </a:t>
            </a:r>
            <a:endParaRPr/>
          </a:p>
          <a:p>
            <a:pPr indent="-298450" lvl="0" marL="457200" rtl="0" algn="just">
              <a:lnSpc>
                <a:spcPct val="115000"/>
              </a:lnSpc>
              <a:spcBef>
                <a:spcPts val="0"/>
              </a:spcBef>
              <a:spcAft>
                <a:spcPts val="0"/>
              </a:spcAft>
              <a:buSzPts val="1100"/>
              <a:buChar char="►"/>
            </a:pPr>
            <a:r>
              <a:rPr lang="en"/>
              <a:t>Optimization algorithms have been presented as a solution to solve these restrictions. These research have demonstrated that optimization algorithms are capable, based on centrality metrics and network architecture, of effectively identifying prominent members inside social networks. </a:t>
            </a:r>
            <a:endParaRPr/>
          </a:p>
          <a:p>
            <a:pPr indent="-298450" lvl="0" marL="457200" rtl="0" algn="just">
              <a:lnSpc>
                <a:spcPct val="115000"/>
              </a:lnSpc>
              <a:spcBef>
                <a:spcPts val="0"/>
              </a:spcBef>
              <a:spcAft>
                <a:spcPts val="0"/>
              </a:spcAft>
              <a:buSzPts val="1100"/>
              <a:buChar char="►"/>
            </a:pPr>
            <a:r>
              <a:rPr lang="en"/>
              <a:t>However, the efficacy and efficiency of these algorithms is contingent on the particular attributes of the optimization algorithm as well as the social network.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774450" y="480725"/>
            <a:ext cx="7688700" cy="8313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rgbClr val="000000"/>
              </a:buClr>
              <a:buSzPts val="2800"/>
              <a:buFont typeface="Arial"/>
              <a:buNone/>
            </a:pPr>
            <a:r>
              <a:rPr b="0" lang="en" sz="2800">
                <a:latin typeface="Libre Baskerville"/>
                <a:ea typeface="Libre Baskerville"/>
                <a:cs typeface="Libre Baskerville"/>
                <a:sym typeface="Libre Baskerville"/>
              </a:rPr>
              <a:t>Problem Statement</a:t>
            </a:r>
            <a:endParaRPr b="0" sz="2800">
              <a:latin typeface="Libre Baskerville"/>
              <a:ea typeface="Libre Baskerville"/>
              <a:cs typeface="Libre Baskerville"/>
              <a:sym typeface="Libre Baskerville"/>
            </a:endParaRPr>
          </a:p>
          <a:p>
            <a:pPr indent="0" lvl="0" marL="0" rtl="0" algn="l">
              <a:lnSpc>
                <a:spcPct val="100000"/>
              </a:lnSpc>
              <a:spcBef>
                <a:spcPts val="0"/>
              </a:spcBef>
              <a:spcAft>
                <a:spcPts val="0"/>
              </a:spcAft>
              <a:buSzPts val="2700"/>
              <a:buNone/>
            </a:pPr>
            <a:r>
              <a:t/>
            </a:r>
            <a:endParaRPr/>
          </a:p>
        </p:txBody>
      </p:sp>
      <p:sp>
        <p:nvSpPr>
          <p:cNvPr id="195" name="Google Shape;195;p24"/>
          <p:cNvSpPr txBox="1"/>
          <p:nvPr>
            <p:ph idx="1" type="body"/>
          </p:nvPr>
        </p:nvSpPr>
        <p:spPr>
          <a:xfrm>
            <a:off x="873813" y="1070772"/>
            <a:ext cx="7861971" cy="635568"/>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Clr>
                <a:srgbClr val="000000"/>
              </a:buClr>
              <a:buSzPts val="1100"/>
              <a:buFont typeface="Arial"/>
              <a:buNone/>
            </a:pPr>
            <a:r>
              <a:rPr lang="en"/>
              <a:t>The purpose of this research is to optimize the selection of seed nodes in a social network in order to maximize their influence using the ICM.</a:t>
            </a:r>
            <a:endParaRPr sz="1400">
              <a:solidFill>
                <a:srgbClr val="3F3F3F"/>
              </a:solidFill>
            </a:endParaRPr>
          </a:p>
        </p:txBody>
      </p:sp>
      <p:sp>
        <p:nvSpPr>
          <p:cNvPr id="196" name="Google Shape;196;p24"/>
          <p:cNvSpPr txBox="1"/>
          <p:nvPr/>
        </p:nvSpPr>
        <p:spPr>
          <a:xfrm>
            <a:off x="774450" y="1751187"/>
            <a:ext cx="72615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500" u="none" cap="none" strike="noStrike">
                <a:solidFill>
                  <a:schemeClr val="accent1"/>
                </a:solidFill>
                <a:latin typeface="Libre Baskerville"/>
                <a:ea typeface="Libre Baskerville"/>
                <a:cs typeface="Libre Baskerville"/>
                <a:sym typeface="Libre Baskerville"/>
              </a:rPr>
              <a:t>Research</a:t>
            </a:r>
            <a:r>
              <a:rPr b="0" i="0" lang="en" sz="2500" u="none" cap="none" strike="noStrike">
                <a:solidFill>
                  <a:srgbClr val="000000"/>
                </a:solidFill>
                <a:latin typeface="Libre Baskerville"/>
                <a:ea typeface="Libre Baskerville"/>
                <a:cs typeface="Libre Baskerville"/>
                <a:sym typeface="Libre Baskerville"/>
              </a:rPr>
              <a:t> </a:t>
            </a:r>
            <a:r>
              <a:rPr b="0" i="0" lang="en" sz="2500" u="none" cap="none" strike="noStrike">
                <a:solidFill>
                  <a:schemeClr val="accent1"/>
                </a:solidFill>
                <a:latin typeface="Libre Baskerville"/>
                <a:ea typeface="Libre Baskerville"/>
                <a:cs typeface="Libre Baskerville"/>
                <a:sym typeface="Libre Baskerville"/>
              </a:rPr>
              <a:t>Objectives</a:t>
            </a:r>
            <a:endParaRPr b="0" i="0" sz="2500" u="none" cap="none" strike="noStrike">
              <a:solidFill>
                <a:schemeClr val="accen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7" name="Google Shape;197;p24"/>
          <p:cNvSpPr txBox="1"/>
          <p:nvPr/>
        </p:nvSpPr>
        <p:spPr>
          <a:xfrm>
            <a:off x="675275" y="2334475"/>
            <a:ext cx="7785600" cy="2124000"/>
          </a:xfrm>
          <a:prstGeom prst="rect">
            <a:avLst/>
          </a:prstGeom>
          <a:noFill/>
          <a:ln>
            <a:noFill/>
          </a:ln>
        </p:spPr>
        <p:txBody>
          <a:bodyPr anchorCtr="0" anchor="t" bIns="91425" lIns="91425" spcFirstLastPara="1" rIns="91425" wrap="square" tIns="91425">
            <a:spAutoFit/>
          </a:bodyPr>
          <a:lstStyle/>
          <a:p>
            <a:pPr indent="-285750" lvl="0" marL="425450" marR="0" rtl="0" algn="just">
              <a:lnSpc>
                <a:spcPct val="100000"/>
              </a:lnSpc>
              <a:spcBef>
                <a:spcPts val="0"/>
              </a:spcBef>
              <a:spcAft>
                <a:spcPts val="0"/>
              </a:spcAft>
              <a:buClr>
                <a:schemeClr val="accent1"/>
              </a:buClr>
              <a:buSzPts val="1400"/>
              <a:buFont typeface="Noto Sans Symbols"/>
              <a:buChar char="⮚"/>
            </a:pPr>
            <a:r>
              <a:rPr b="0" i="0" lang="en" sz="1400" u="none" cap="none" strike="noStrike">
                <a:solidFill>
                  <a:srgbClr val="3F3F3F"/>
                </a:solidFill>
                <a:latin typeface="Lato"/>
                <a:ea typeface="Lato"/>
                <a:cs typeface="Lato"/>
                <a:sym typeface="Lato"/>
              </a:rPr>
              <a:t>We formulate the influence maximization problem as an optimization problem with cost functions as the influentiality of the nodes and the distance between them. </a:t>
            </a:r>
            <a:endParaRPr b="0" i="0" sz="1400" u="none" cap="none" strike="noStrike">
              <a:solidFill>
                <a:srgbClr val="3F3F3F"/>
              </a:solidFill>
              <a:latin typeface="Lato"/>
              <a:ea typeface="Lato"/>
              <a:cs typeface="Lato"/>
              <a:sym typeface="Lato"/>
            </a:endParaRPr>
          </a:p>
          <a:p>
            <a:pPr indent="-317500" lvl="0" marL="457200" marR="0" rtl="0" algn="just">
              <a:lnSpc>
                <a:spcPct val="100000"/>
              </a:lnSpc>
              <a:spcBef>
                <a:spcPts val="0"/>
              </a:spcBef>
              <a:spcAft>
                <a:spcPts val="0"/>
              </a:spcAft>
              <a:buClr>
                <a:schemeClr val="accent1"/>
              </a:buClr>
              <a:buSzPts val="1400"/>
              <a:buFont typeface="Noto Sans Symbols"/>
              <a:buChar char="⮚"/>
            </a:pPr>
            <a:r>
              <a:rPr b="0" i="0" lang="en" sz="1400" u="none" cap="none" strike="noStrike">
                <a:solidFill>
                  <a:srgbClr val="3F3F3F"/>
                </a:solidFill>
                <a:latin typeface="Lato"/>
                <a:ea typeface="Lato"/>
                <a:cs typeface="Lato"/>
                <a:sym typeface="Lato"/>
              </a:rPr>
              <a:t>The goal of IM problem is to identify a set S with k members to initiate the spreading process so that the spread is maximized, i.e. the number of activated users is maximized.</a:t>
            </a:r>
            <a:endParaRPr b="0" i="0" sz="1400" u="none" cap="none" strike="noStrike">
              <a:solidFill>
                <a:srgbClr val="3F3F3F"/>
              </a:solidFill>
              <a:latin typeface="Lato"/>
              <a:ea typeface="Lato"/>
              <a:cs typeface="Lato"/>
              <a:sym typeface="Lato"/>
            </a:endParaRPr>
          </a:p>
          <a:p>
            <a:pPr indent="-317500" lvl="0" marL="457200" marR="0" rtl="0" algn="just">
              <a:lnSpc>
                <a:spcPct val="100000"/>
              </a:lnSpc>
              <a:spcBef>
                <a:spcPts val="0"/>
              </a:spcBef>
              <a:spcAft>
                <a:spcPts val="0"/>
              </a:spcAft>
              <a:buClr>
                <a:schemeClr val="accent1"/>
              </a:buClr>
              <a:buSzPts val="1400"/>
              <a:buFont typeface="Noto Sans Symbols"/>
              <a:buChar char="⮚"/>
            </a:pPr>
            <a:r>
              <a:rPr b="0" i="0" lang="en" sz="1400" u="none" cap="none" strike="noStrike">
                <a:solidFill>
                  <a:srgbClr val="3F3F3F"/>
                </a:solidFill>
                <a:latin typeface="Lato"/>
                <a:ea typeface="Lato"/>
                <a:cs typeface="Lato"/>
                <a:sym typeface="Lato"/>
              </a:rPr>
              <a:t>To Maximize the distance between the seed nodes that guarantees reaching to different parts of the network. </a:t>
            </a:r>
            <a:endParaRPr b="0" i="0" sz="1400" u="none" cap="none" strike="noStrike">
              <a:solidFill>
                <a:srgbClr val="3F3F3F"/>
              </a:solidFill>
              <a:latin typeface="Lato"/>
              <a:ea typeface="Lato"/>
              <a:cs typeface="Lato"/>
              <a:sym typeface="Lato"/>
            </a:endParaRPr>
          </a:p>
          <a:p>
            <a:pPr indent="-317500" lvl="0" marL="457200" marR="0" rtl="0" algn="just">
              <a:lnSpc>
                <a:spcPct val="100000"/>
              </a:lnSpc>
              <a:spcBef>
                <a:spcPts val="0"/>
              </a:spcBef>
              <a:spcAft>
                <a:spcPts val="0"/>
              </a:spcAft>
              <a:buClr>
                <a:schemeClr val="accent1"/>
              </a:buClr>
              <a:buSzPts val="1400"/>
              <a:buFont typeface="Noto Sans Symbols"/>
              <a:buChar char="⮚"/>
            </a:pPr>
            <a:r>
              <a:rPr b="0" i="0" lang="en" sz="1400" u="none" cap="none" strike="noStrike">
                <a:solidFill>
                  <a:srgbClr val="3F3F3F"/>
                </a:solidFill>
                <a:latin typeface="Lato"/>
                <a:ea typeface="Lato"/>
                <a:cs typeface="Lato"/>
                <a:sym typeface="Lato"/>
              </a:rPr>
              <a:t>We use gray wolf optimization algorithm, particle swarm optimization algorithm and </a:t>
            </a:r>
            <a:r>
              <a:rPr lang="en">
                <a:solidFill>
                  <a:srgbClr val="3F3F3F"/>
                </a:solidFill>
                <a:latin typeface="Lato"/>
                <a:ea typeface="Lato"/>
                <a:cs typeface="Lato"/>
                <a:sym typeface="Lato"/>
              </a:rPr>
              <a:t>genetic algorithm</a:t>
            </a:r>
            <a:r>
              <a:rPr b="0" i="0" lang="en" sz="1400" u="none" cap="none" strike="noStrike">
                <a:solidFill>
                  <a:srgbClr val="3F3F3F"/>
                </a:solidFill>
                <a:latin typeface="Lato"/>
                <a:ea typeface="Lato"/>
                <a:cs typeface="Lato"/>
                <a:sym typeface="Lato"/>
              </a:rPr>
              <a:t> to solve the problem. </a:t>
            </a:r>
            <a:endParaRPr>
              <a:solidFill>
                <a:srgbClr val="3F3F3F"/>
              </a:solidFill>
              <a:latin typeface="Lato"/>
              <a:ea typeface="Lato"/>
              <a:cs typeface="Lato"/>
              <a:sym typeface="Lato"/>
            </a:endParaRPr>
          </a:p>
          <a:p>
            <a:pPr indent="-317500" lvl="0" marL="457200" marR="0" rtl="0" algn="just">
              <a:lnSpc>
                <a:spcPct val="100000"/>
              </a:lnSpc>
              <a:spcBef>
                <a:spcPts val="0"/>
              </a:spcBef>
              <a:spcAft>
                <a:spcPts val="0"/>
              </a:spcAft>
              <a:buClr>
                <a:schemeClr val="accent1"/>
              </a:buClr>
              <a:buSzPts val="1400"/>
              <a:buFont typeface="Noto Sans Symbols"/>
              <a:buChar char="⮚"/>
            </a:pPr>
            <a:r>
              <a:rPr b="0" i="0" lang="en" sz="1400" u="none" cap="none" strike="noStrike">
                <a:solidFill>
                  <a:srgbClr val="3F3F3F"/>
                </a:solidFill>
                <a:latin typeface="Lato"/>
                <a:ea typeface="Lato"/>
                <a:cs typeface="Lato"/>
                <a:sym typeface="Lato"/>
              </a:rPr>
              <a:t>To  lower the computational time than other meta-heuristic methods.</a:t>
            </a:r>
            <a:endParaRPr b="0" i="0" sz="1400" u="none" cap="none" strike="noStrike">
              <a:solidFill>
                <a:srgbClr val="3F3F3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567025" y="366550"/>
            <a:ext cx="7505700" cy="8313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rgbClr val="000000"/>
              </a:buClr>
              <a:buSzPct val="100000"/>
              <a:buFont typeface="Arial"/>
              <a:buNone/>
            </a:pPr>
            <a:r>
              <a:rPr b="0" lang="en" sz="2800">
                <a:solidFill>
                  <a:srgbClr val="92D050"/>
                </a:solidFill>
                <a:latin typeface="Libre Baskerville"/>
                <a:ea typeface="Libre Baskerville"/>
                <a:cs typeface="Libre Baskerville"/>
                <a:sym typeface="Libre Baskerville"/>
              </a:rPr>
              <a:t>Existing Methodology</a:t>
            </a:r>
            <a:endParaRPr b="0" sz="2800">
              <a:solidFill>
                <a:srgbClr val="92D050"/>
              </a:solidFill>
              <a:latin typeface="Libre Baskerville"/>
              <a:ea typeface="Libre Baskerville"/>
              <a:cs typeface="Libre Baskerville"/>
              <a:sym typeface="Libre Baskerville"/>
            </a:endParaRPr>
          </a:p>
          <a:p>
            <a:pPr indent="0" lvl="0" marL="0" rtl="0" algn="l">
              <a:lnSpc>
                <a:spcPct val="100000"/>
              </a:lnSpc>
              <a:spcBef>
                <a:spcPts val="0"/>
              </a:spcBef>
              <a:spcAft>
                <a:spcPts val="0"/>
              </a:spcAft>
              <a:buSzPct val="100000"/>
              <a:buNone/>
            </a:pPr>
            <a:r>
              <a:t/>
            </a:r>
            <a:endParaRPr>
              <a:solidFill>
                <a:srgbClr val="92D050"/>
              </a:solidFill>
            </a:endParaRPr>
          </a:p>
        </p:txBody>
      </p:sp>
      <p:sp>
        <p:nvSpPr>
          <p:cNvPr id="203" name="Google Shape;203;p25"/>
          <p:cNvSpPr txBox="1"/>
          <p:nvPr/>
        </p:nvSpPr>
        <p:spPr>
          <a:xfrm>
            <a:off x="1933197" y="2797161"/>
            <a:ext cx="45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3F3F3F"/>
                </a:solidFill>
                <a:latin typeface="Arial"/>
                <a:ea typeface="Arial"/>
                <a:cs typeface="Arial"/>
                <a:sym typeface="Arial"/>
              </a:rPr>
              <a:t>Flow Chart of Gray Wolf Optimization Algorithm(GWO)</a:t>
            </a:r>
            <a:endParaRPr/>
          </a:p>
        </p:txBody>
      </p:sp>
      <p:grpSp>
        <p:nvGrpSpPr>
          <p:cNvPr id="204" name="Google Shape;204;p25"/>
          <p:cNvGrpSpPr/>
          <p:nvPr/>
        </p:nvGrpSpPr>
        <p:grpSpPr>
          <a:xfrm>
            <a:off x="35863" y="1197845"/>
            <a:ext cx="9072258" cy="1063359"/>
            <a:chOff x="3213" y="502845"/>
            <a:chExt cx="9072258" cy="1063359"/>
          </a:xfrm>
        </p:grpSpPr>
        <p:sp>
          <p:nvSpPr>
            <p:cNvPr id="205" name="Google Shape;205;p25"/>
            <p:cNvSpPr/>
            <p:nvPr/>
          </p:nvSpPr>
          <p:spPr>
            <a:xfrm>
              <a:off x="3213" y="502845"/>
              <a:ext cx="743627" cy="106335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24993" y="524625"/>
              <a:ext cx="700067" cy="1019799"/>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Initialize the population of Gray wolves</a:t>
              </a:r>
              <a:endParaRPr/>
            </a:p>
          </p:txBody>
        </p:sp>
        <p:sp>
          <p:nvSpPr>
            <p:cNvPr id="207" name="Google Shape;207;p25"/>
            <p:cNvSpPr/>
            <p:nvPr/>
          </p:nvSpPr>
          <p:spPr>
            <a:xfrm>
              <a:off x="821204"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821204"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209" name="Google Shape;209;p25"/>
            <p:cNvSpPr/>
            <p:nvPr/>
          </p:nvSpPr>
          <p:spPr>
            <a:xfrm>
              <a:off x="1044292" y="502845"/>
              <a:ext cx="743627" cy="106335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txBox="1"/>
            <p:nvPr/>
          </p:nvSpPr>
          <p:spPr>
            <a:xfrm>
              <a:off x="1066072" y="524625"/>
              <a:ext cx="700067" cy="1019799"/>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Evaluate the fitness of each Gray wolf</a:t>
              </a:r>
              <a:endParaRPr/>
            </a:p>
          </p:txBody>
        </p:sp>
        <p:sp>
          <p:nvSpPr>
            <p:cNvPr id="211" name="Google Shape;211;p25"/>
            <p:cNvSpPr/>
            <p:nvPr/>
          </p:nvSpPr>
          <p:spPr>
            <a:xfrm>
              <a:off x="1862283"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txBox="1"/>
            <p:nvPr/>
          </p:nvSpPr>
          <p:spPr>
            <a:xfrm>
              <a:off x="1862283"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213" name="Google Shape;213;p25"/>
            <p:cNvSpPr/>
            <p:nvPr/>
          </p:nvSpPr>
          <p:spPr>
            <a:xfrm>
              <a:off x="2085371" y="502845"/>
              <a:ext cx="743627" cy="106335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txBox="1"/>
            <p:nvPr/>
          </p:nvSpPr>
          <p:spPr>
            <a:xfrm>
              <a:off x="2107151" y="524625"/>
              <a:ext cx="700067" cy="1019799"/>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Identify the 3 types of Gray wolves: alpha, beta, and delta</a:t>
              </a:r>
              <a:endParaRPr/>
            </a:p>
          </p:txBody>
        </p:sp>
        <p:sp>
          <p:nvSpPr>
            <p:cNvPr id="215" name="Google Shape;215;p25"/>
            <p:cNvSpPr/>
            <p:nvPr/>
          </p:nvSpPr>
          <p:spPr>
            <a:xfrm>
              <a:off x="2903362"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txBox="1"/>
            <p:nvPr/>
          </p:nvSpPr>
          <p:spPr>
            <a:xfrm>
              <a:off x="2903362"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217" name="Google Shape;217;p25"/>
            <p:cNvSpPr/>
            <p:nvPr/>
          </p:nvSpPr>
          <p:spPr>
            <a:xfrm>
              <a:off x="3126450" y="502845"/>
              <a:ext cx="743627" cy="106335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txBox="1"/>
            <p:nvPr/>
          </p:nvSpPr>
          <p:spPr>
            <a:xfrm>
              <a:off x="3148230" y="524625"/>
              <a:ext cx="700067" cy="1019799"/>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Update the position of each Gray wolf on its type and position of other wolves</a:t>
              </a:r>
              <a:endParaRPr/>
            </a:p>
          </p:txBody>
        </p:sp>
        <p:sp>
          <p:nvSpPr>
            <p:cNvPr id="219" name="Google Shape;219;p25"/>
            <p:cNvSpPr/>
            <p:nvPr/>
          </p:nvSpPr>
          <p:spPr>
            <a:xfrm>
              <a:off x="3944440"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txBox="1"/>
            <p:nvPr/>
          </p:nvSpPr>
          <p:spPr>
            <a:xfrm>
              <a:off x="3944440"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221" name="Google Shape;221;p25"/>
            <p:cNvSpPr/>
            <p:nvPr/>
          </p:nvSpPr>
          <p:spPr>
            <a:xfrm>
              <a:off x="4167529" y="502845"/>
              <a:ext cx="743627" cy="106335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txBox="1"/>
            <p:nvPr/>
          </p:nvSpPr>
          <p:spPr>
            <a:xfrm>
              <a:off x="4189309" y="524625"/>
              <a:ext cx="700067" cy="1019799"/>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Apply any constraints or boundaries to the positions of the Gray wolves</a:t>
              </a:r>
              <a:endParaRPr/>
            </a:p>
          </p:txBody>
        </p:sp>
        <p:sp>
          <p:nvSpPr>
            <p:cNvPr id="223" name="Google Shape;223;p25"/>
            <p:cNvSpPr/>
            <p:nvPr/>
          </p:nvSpPr>
          <p:spPr>
            <a:xfrm>
              <a:off x="4985519"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txBox="1"/>
            <p:nvPr/>
          </p:nvSpPr>
          <p:spPr>
            <a:xfrm>
              <a:off x="4985519"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225" name="Google Shape;225;p25"/>
            <p:cNvSpPr/>
            <p:nvPr/>
          </p:nvSpPr>
          <p:spPr>
            <a:xfrm>
              <a:off x="5208607" y="502845"/>
              <a:ext cx="743627" cy="106335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txBox="1"/>
            <p:nvPr/>
          </p:nvSpPr>
          <p:spPr>
            <a:xfrm>
              <a:off x="5230387" y="524625"/>
              <a:ext cx="700067" cy="1019799"/>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Evaluate the new positions of the grey wolves.</a:t>
              </a:r>
              <a:endParaRPr/>
            </a:p>
          </p:txBody>
        </p:sp>
        <p:sp>
          <p:nvSpPr>
            <p:cNvPr id="227" name="Google Shape;227;p25"/>
            <p:cNvSpPr/>
            <p:nvPr/>
          </p:nvSpPr>
          <p:spPr>
            <a:xfrm>
              <a:off x="6026598"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txBox="1"/>
            <p:nvPr/>
          </p:nvSpPr>
          <p:spPr>
            <a:xfrm>
              <a:off x="6026598"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229" name="Google Shape;229;p25"/>
            <p:cNvSpPr/>
            <p:nvPr/>
          </p:nvSpPr>
          <p:spPr>
            <a:xfrm>
              <a:off x="6249686" y="502845"/>
              <a:ext cx="743627" cy="106335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txBox="1"/>
            <p:nvPr/>
          </p:nvSpPr>
          <p:spPr>
            <a:xfrm>
              <a:off x="6271466" y="524625"/>
              <a:ext cx="700067" cy="1019799"/>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Update the alpha, beta, and delta wolves based on their fitness and position</a:t>
              </a:r>
              <a:endParaRPr/>
            </a:p>
          </p:txBody>
        </p:sp>
        <p:sp>
          <p:nvSpPr>
            <p:cNvPr id="231" name="Google Shape;231;p25"/>
            <p:cNvSpPr/>
            <p:nvPr/>
          </p:nvSpPr>
          <p:spPr>
            <a:xfrm>
              <a:off x="7067677"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nvSpPr>
          <p:spPr>
            <a:xfrm>
              <a:off x="7067677"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233" name="Google Shape;233;p25"/>
            <p:cNvSpPr/>
            <p:nvPr/>
          </p:nvSpPr>
          <p:spPr>
            <a:xfrm>
              <a:off x="7290765" y="502845"/>
              <a:ext cx="743627" cy="106335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txBox="1"/>
            <p:nvPr/>
          </p:nvSpPr>
          <p:spPr>
            <a:xfrm>
              <a:off x="7312545" y="524625"/>
              <a:ext cx="700067" cy="1019799"/>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Repeat the steps 4 to 7 until maximum no of iterations is reached</a:t>
              </a:r>
              <a:endParaRPr/>
            </a:p>
          </p:txBody>
        </p:sp>
        <p:sp>
          <p:nvSpPr>
            <p:cNvPr id="235" name="Google Shape;235;p25"/>
            <p:cNvSpPr/>
            <p:nvPr/>
          </p:nvSpPr>
          <p:spPr>
            <a:xfrm>
              <a:off x="8108756" y="942315"/>
              <a:ext cx="157649" cy="184419"/>
            </a:xfrm>
            <a:prstGeom prst="rightArrow">
              <a:avLst>
                <a:gd fmla="val 60000" name="adj1"/>
                <a:gd fmla="val 50000" name="adj2"/>
              </a:avLst>
            </a:prstGeom>
            <a:solidFill>
              <a:srgbClr val="C5D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txBox="1"/>
            <p:nvPr/>
          </p:nvSpPr>
          <p:spPr>
            <a:xfrm>
              <a:off x="8108756" y="979199"/>
              <a:ext cx="110354" cy="1106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237" name="Google Shape;237;p25"/>
            <p:cNvSpPr/>
            <p:nvPr/>
          </p:nvSpPr>
          <p:spPr>
            <a:xfrm>
              <a:off x="8331844" y="502845"/>
              <a:ext cx="743627" cy="1063359"/>
            </a:xfrm>
            <a:prstGeom prst="roundRect">
              <a:avLst>
                <a:gd fmla="val 10000" name="adj"/>
              </a:avLst>
            </a:prstGeom>
            <a:solidFill>
              <a:srgbClr val="90C2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txBox="1"/>
            <p:nvPr/>
          </p:nvSpPr>
          <p:spPr>
            <a:xfrm>
              <a:off x="8353624" y="524625"/>
              <a:ext cx="700067" cy="1019799"/>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900"/>
                <a:buFont typeface="Arial"/>
                <a:buNone/>
              </a:pPr>
              <a:r>
                <a:rPr b="0" i="0" lang="en" sz="900" u="none" cap="none" strike="noStrike">
                  <a:solidFill>
                    <a:schemeClr val="lt1"/>
                  </a:solidFill>
                  <a:latin typeface="Arial"/>
                  <a:ea typeface="Arial"/>
                  <a:cs typeface="Arial"/>
                  <a:sym typeface="Arial"/>
                </a:rPr>
                <a:t>Return the best solution found by the grey wolves as the optimal solution</a:t>
              </a:r>
              <a:endParaRPr/>
            </a:p>
          </p:txBody>
        </p:sp>
      </p:grpSp>
      <p:sp>
        <p:nvSpPr>
          <p:cNvPr id="239" name="Google Shape;239;p25"/>
          <p:cNvSpPr txBox="1"/>
          <p:nvPr/>
        </p:nvSpPr>
        <p:spPr>
          <a:xfrm>
            <a:off x="617750" y="3479425"/>
            <a:ext cx="6606000" cy="933900"/>
          </a:xfrm>
          <a:prstGeom prst="rect">
            <a:avLst/>
          </a:prstGeom>
          <a:noFill/>
          <a:ln>
            <a:noFill/>
          </a:ln>
        </p:spPr>
        <p:txBody>
          <a:bodyPr anchorCtr="0" anchor="t" bIns="91425" lIns="91425" spcFirstLastPara="1" rIns="91425" wrap="square" tIns="91425">
            <a:spAutoFit/>
          </a:bodyPr>
          <a:lstStyle/>
          <a:p>
            <a:pPr indent="-298450" lvl="0" marL="457200" rtl="0" algn="l">
              <a:spcBef>
                <a:spcPts val="800"/>
              </a:spcBef>
              <a:spcAft>
                <a:spcPts val="0"/>
              </a:spcAft>
              <a:buClr>
                <a:schemeClr val="accent1"/>
              </a:buClr>
              <a:buSzPts val="1100"/>
              <a:buFont typeface="Noto Sans Symbols"/>
              <a:buChar char="►"/>
            </a:pPr>
            <a:r>
              <a:rPr lang="en">
                <a:solidFill>
                  <a:srgbClr val="3F3F3F"/>
                </a:solidFill>
                <a:latin typeface="Trebuchet MS"/>
                <a:ea typeface="Trebuchet MS"/>
                <a:cs typeface="Trebuchet MS"/>
                <a:sym typeface="Trebuchet MS"/>
              </a:rPr>
              <a:t>In the GWO we consider </a:t>
            </a:r>
            <a:r>
              <a:rPr lang="en">
                <a:solidFill>
                  <a:srgbClr val="3F3F3F"/>
                </a:solidFill>
                <a:latin typeface="Trebuchet MS"/>
                <a:ea typeface="Trebuchet MS"/>
                <a:cs typeface="Trebuchet MS"/>
                <a:sym typeface="Trebuchet MS"/>
              </a:rPr>
              <a:t>the</a:t>
            </a:r>
            <a:r>
              <a:rPr lang="en">
                <a:solidFill>
                  <a:srgbClr val="3F3F3F"/>
                </a:solidFill>
                <a:latin typeface="Trebuchet MS"/>
                <a:ea typeface="Trebuchet MS"/>
                <a:cs typeface="Trebuchet MS"/>
                <a:sym typeface="Trebuchet MS"/>
              </a:rPr>
              <a:t> fittest solution as alpha, second and </a:t>
            </a:r>
            <a:r>
              <a:rPr lang="en">
                <a:solidFill>
                  <a:srgbClr val="3F3F3F"/>
                </a:solidFill>
                <a:latin typeface="Trebuchet MS"/>
                <a:ea typeface="Trebuchet MS"/>
                <a:cs typeface="Trebuchet MS"/>
                <a:sym typeface="Trebuchet MS"/>
              </a:rPr>
              <a:t>third</a:t>
            </a:r>
            <a:r>
              <a:rPr lang="en">
                <a:solidFill>
                  <a:srgbClr val="3F3F3F"/>
                </a:solidFill>
                <a:latin typeface="Trebuchet MS"/>
                <a:ea typeface="Trebuchet MS"/>
                <a:cs typeface="Trebuchet MS"/>
                <a:sym typeface="Trebuchet MS"/>
              </a:rPr>
              <a:t> fittest solution as beta and delta respectively. </a:t>
            </a:r>
            <a:endParaRPr>
              <a:solidFill>
                <a:srgbClr val="3F3F3F"/>
              </a:solidFill>
              <a:latin typeface="Trebuchet MS"/>
              <a:ea typeface="Trebuchet MS"/>
              <a:cs typeface="Trebuchet MS"/>
              <a:sym typeface="Trebuchet MS"/>
            </a:endParaRPr>
          </a:p>
          <a:p>
            <a:pPr indent="0" lvl="0" marL="457200" rtl="0" algn="l">
              <a:spcBef>
                <a:spcPts val="800"/>
              </a:spcBef>
              <a:spcAft>
                <a:spcPts val="0"/>
              </a:spcAft>
              <a:buNone/>
            </a:pPr>
            <a:r>
              <a:t/>
            </a:r>
            <a:endParaRPr>
              <a:solidFill>
                <a:srgbClr val="3F3F3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1905198" y="4393145"/>
            <a:ext cx="7688700" cy="4002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11111"/>
              <a:buNone/>
            </a:pPr>
            <a:r>
              <a:rPr lang="en"/>
              <a:t>Social Dominant </a:t>
            </a:r>
            <a:r>
              <a:rPr lang="en"/>
              <a:t>Hierarchy</a:t>
            </a:r>
            <a:r>
              <a:rPr lang="en"/>
              <a:t> of Gray Wolves</a:t>
            </a:r>
            <a:endParaRPr/>
          </a:p>
        </p:txBody>
      </p:sp>
      <p:grpSp>
        <p:nvGrpSpPr>
          <p:cNvPr id="245" name="Google Shape;245;p26"/>
          <p:cNvGrpSpPr/>
          <p:nvPr/>
        </p:nvGrpSpPr>
        <p:grpSpPr>
          <a:xfrm>
            <a:off x="2694214" y="775607"/>
            <a:ext cx="5236032" cy="3501569"/>
            <a:chOff x="0" y="0"/>
            <a:chExt cx="5236032" cy="3501569"/>
          </a:xfrm>
        </p:grpSpPr>
        <p:sp>
          <p:nvSpPr>
            <p:cNvPr id="246" name="Google Shape;246;p26"/>
            <p:cNvSpPr/>
            <p:nvPr/>
          </p:nvSpPr>
          <p:spPr>
            <a:xfrm>
              <a:off x="1963512" y="0"/>
              <a:ext cx="1309008" cy="875392"/>
            </a:xfrm>
            <a:prstGeom prst="trapezoid">
              <a:avLst>
                <a:gd fmla="val 74767" name="adj"/>
              </a:avLst>
            </a:prstGeom>
            <a:solidFill>
              <a:srgbClr val="48611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txBox="1"/>
            <p:nvPr/>
          </p:nvSpPr>
          <p:spPr>
            <a:xfrm>
              <a:off x="1963512" y="0"/>
              <a:ext cx="1309008" cy="875392"/>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 sz="2000" u="none" cap="none" strike="noStrike">
                  <a:solidFill>
                    <a:schemeClr val="lt1"/>
                  </a:solidFill>
                  <a:latin typeface="Arial"/>
                  <a:ea typeface="Arial"/>
                  <a:cs typeface="Arial"/>
                  <a:sym typeface="Arial"/>
                </a:rPr>
                <a:t>Alpha</a:t>
              </a:r>
              <a:endParaRPr/>
            </a:p>
          </p:txBody>
        </p:sp>
        <p:sp>
          <p:nvSpPr>
            <p:cNvPr id="248" name="Google Shape;248;p26"/>
            <p:cNvSpPr/>
            <p:nvPr/>
          </p:nvSpPr>
          <p:spPr>
            <a:xfrm>
              <a:off x="1309008" y="875392"/>
              <a:ext cx="2618016" cy="875392"/>
            </a:xfrm>
            <a:prstGeom prst="trapezoid">
              <a:avLst>
                <a:gd fmla="val 74767" name="adj"/>
              </a:avLst>
            </a:prstGeom>
            <a:solidFill>
              <a:srgbClr val="6C911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txBox="1"/>
            <p:nvPr/>
          </p:nvSpPr>
          <p:spPr>
            <a:xfrm>
              <a:off x="1767160" y="875392"/>
              <a:ext cx="1701710" cy="875392"/>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rgbClr val="000000"/>
                </a:buClr>
                <a:buSzPts val="3200"/>
                <a:buFont typeface="Arial"/>
                <a:buNone/>
              </a:pPr>
              <a:r>
                <a:rPr b="0" i="0" lang="en" sz="3200" u="none" cap="none" strike="noStrike">
                  <a:solidFill>
                    <a:schemeClr val="lt1"/>
                  </a:solidFill>
                  <a:latin typeface="Arial"/>
                  <a:ea typeface="Arial"/>
                  <a:cs typeface="Arial"/>
                  <a:sym typeface="Arial"/>
                </a:rPr>
                <a:t>Beta</a:t>
              </a:r>
              <a:endParaRPr/>
            </a:p>
          </p:txBody>
        </p:sp>
        <p:sp>
          <p:nvSpPr>
            <p:cNvPr id="250" name="Google Shape;250;p26"/>
            <p:cNvSpPr/>
            <p:nvPr/>
          </p:nvSpPr>
          <p:spPr>
            <a:xfrm>
              <a:off x="654504" y="1750785"/>
              <a:ext cx="3927024" cy="875392"/>
            </a:xfrm>
            <a:prstGeom prst="trapezoid">
              <a:avLst>
                <a:gd fmla="val 74767" name="adj"/>
              </a:avLst>
            </a:prstGeom>
            <a:solidFill>
              <a:srgbClr val="BFE47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txBox="1"/>
            <p:nvPr/>
          </p:nvSpPr>
          <p:spPr>
            <a:xfrm>
              <a:off x="1341733" y="1750785"/>
              <a:ext cx="2552565" cy="875392"/>
            </a:xfrm>
            <a:prstGeom prst="rect">
              <a:avLst/>
            </a:prstGeom>
            <a:noFill/>
            <a:ln>
              <a:noFill/>
            </a:ln>
          </p:spPr>
          <p:txBody>
            <a:bodyPr anchorCtr="0" anchor="ctr" bIns="55875" lIns="55875" spcFirstLastPara="1" rIns="55875" wrap="square" tIns="55875">
              <a:noAutofit/>
            </a:bodyPr>
            <a:lstStyle/>
            <a:p>
              <a:pPr indent="0" lvl="0" marL="0" marR="0" rtl="0" algn="ctr">
                <a:lnSpc>
                  <a:spcPct val="90000"/>
                </a:lnSpc>
                <a:spcBef>
                  <a:spcPts val="0"/>
                </a:spcBef>
                <a:spcAft>
                  <a:spcPts val="0"/>
                </a:spcAft>
                <a:buClr>
                  <a:srgbClr val="000000"/>
                </a:buClr>
                <a:buSzPts val="4400"/>
                <a:buFont typeface="Arial"/>
                <a:buNone/>
              </a:pPr>
              <a:r>
                <a:rPr b="0" i="0" lang="en" sz="4400" u="none" cap="none" strike="noStrike">
                  <a:solidFill>
                    <a:schemeClr val="lt1"/>
                  </a:solidFill>
                  <a:latin typeface="Arial"/>
                  <a:ea typeface="Arial"/>
                  <a:cs typeface="Arial"/>
                  <a:sym typeface="Arial"/>
                </a:rPr>
                <a:t>Delta</a:t>
              </a:r>
              <a:endParaRPr/>
            </a:p>
          </p:txBody>
        </p:sp>
        <p:sp>
          <p:nvSpPr>
            <p:cNvPr id="252" name="Google Shape;252;p26"/>
            <p:cNvSpPr/>
            <p:nvPr/>
          </p:nvSpPr>
          <p:spPr>
            <a:xfrm>
              <a:off x="0" y="2626177"/>
              <a:ext cx="5236032" cy="875392"/>
            </a:xfrm>
            <a:prstGeom prst="trapezoid">
              <a:avLst>
                <a:gd fmla="val 74767" name="adj"/>
              </a:avLst>
            </a:prstGeom>
            <a:solidFill>
              <a:srgbClr val="D4ECA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txBox="1"/>
            <p:nvPr/>
          </p:nvSpPr>
          <p:spPr>
            <a:xfrm>
              <a:off x="916305" y="2626177"/>
              <a:ext cx="3403420" cy="87539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4800"/>
                <a:buFont typeface="Arial"/>
                <a:buNone/>
              </a:pPr>
              <a:r>
                <a:rPr b="0" i="0" lang="en" sz="4800" u="none" cap="none" strike="noStrike">
                  <a:solidFill>
                    <a:schemeClr val="lt1"/>
                  </a:solidFill>
                  <a:latin typeface="Arial"/>
                  <a:ea typeface="Arial"/>
                  <a:cs typeface="Arial"/>
                  <a:sym typeface="Arial"/>
                </a:rPr>
                <a:t>Omega</a:t>
              </a:r>
              <a:endParaRPr/>
            </a:p>
          </p:txBody>
        </p:sp>
      </p:grpSp>
      <p:sp>
        <p:nvSpPr>
          <p:cNvPr id="254" name="Google Shape;254;p26"/>
          <p:cNvSpPr txBox="1"/>
          <p:nvPr/>
        </p:nvSpPr>
        <p:spPr>
          <a:xfrm>
            <a:off x="81643" y="1084351"/>
            <a:ext cx="3380100" cy="22473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00000"/>
              </a:lnSpc>
              <a:spcBef>
                <a:spcPts val="0"/>
              </a:spcBef>
              <a:spcAft>
                <a:spcPts val="0"/>
              </a:spcAft>
              <a:buClr>
                <a:schemeClr val="accent1"/>
              </a:buClr>
              <a:buSzPts val="1400"/>
              <a:buFont typeface="Arial"/>
              <a:buChar char="➢"/>
            </a:pPr>
            <a:r>
              <a:rPr b="0" i="0" lang="en" sz="1400" u="none" cap="none" strike="noStrike">
                <a:solidFill>
                  <a:srgbClr val="000000"/>
                </a:solidFill>
                <a:latin typeface="Arial"/>
                <a:ea typeface="Arial"/>
                <a:cs typeface="Arial"/>
                <a:sym typeface="Arial"/>
              </a:rPr>
              <a:t>Alpha Wolves update their position by chasing prey i.e., the best solution so far.</a:t>
            </a:r>
            <a:endParaRPr/>
          </a:p>
          <a:p>
            <a:pPr indent="-317500" lvl="0" marL="457200" marR="0" rtl="0" algn="just">
              <a:lnSpc>
                <a:spcPct val="100000"/>
              </a:lnSpc>
              <a:spcBef>
                <a:spcPts val="0"/>
              </a:spcBef>
              <a:spcAft>
                <a:spcPts val="0"/>
              </a:spcAft>
              <a:buClr>
                <a:schemeClr val="accent1"/>
              </a:buClr>
              <a:buSzPts val="1400"/>
              <a:buFont typeface="Arial"/>
              <a:buChar char="➢"/>
            </a:pPr>
            <a:r>
              <a:rPr b="0" i="0" lang="en" sz="1400" u="none" cap="none" strike="noStrike">
                <a:solidFill>
                  <a:srgbClr val="000000"/>
                </a:solidFill>
                <a:latin typeface="Arial"/>
                <a:ea typeface="Arial"/>
                <a:cs typeface="Arial"/>
                <a:sym typeface="Arial"/>
              </a:rPr>
              <a:t>Beta Wolves update their position by following the alpha wolf.</a:t>
            </a:r>
            <a:endParaRPr/>
          </a:p>
          <a:p>
            <a:pPr indent="-317500" lvl="0" marL="457200" marR="0" rtl="0" algn="just">
              <a:lnSpc>
                <a:spcPct val="100000"/>
              </a:lnSpc>
              <a:spcBef>
                <a:spcPts val="0"/>
              </a:spcBef>
              <a:spcAft>
                <a:spcPts val="0"/>
              </a:spcAft>
              <a:buClr>
                <a:schemeClr val="accent1"/>
              </a:buClr>
              <a:buSzPts val="1400"/>
              <a:buFont typeface="Arial"/>
              <a:buChar char="➢"/>
            </a:pPr>
            <a:r>
              <a:rPr b="0" i="0" lang="en" sz="1400" u="none" cap="none" strike="noStrike">
                <a:solidFill>
                  <a:srgbClr val="000000"/>
                </a:solidFill>
                <a:latin typeface="Arial"/>
                <a:ea typeface="Arial"/>
                <a:cs typeface="Arial"/>
                <a:sym typeface="Arial"/>
              </a:rPr>
              <a:t>Delta Wolves update their position by following the beta wolf.</a:t>
            </a:r>
            <a:endParaRPr/>
          </a:p>
          <a:p>
            <a:pPr indent="-317500" lvl="0" marL="457200" marR="0" rtl="0" algn="just">
              <a:lnSpc>
                <a:spcPct val="100000"/>
              </a:lnSpc>
              <a:spcBef>
                <a:spcPts val="0"/>
              </a:spcBef>
              <a:spcAft>
                <a:spcPts val="0"/>
              </a:spcAft>
              <a:buClr>
                <a:schemeClr val="accent1"/>
              </a:buClr>
              <a:buSzPts val="1400"/>
              <a:buFont typeface="Arial"/>
              <a:buChar char="➢"/>
            </a:pPr>
            <a:r>
              <a:rPr b="0" i="0" lang="en" sz="1400" u="none" cap="none" strike="noStrike">
                <a:solidFill>
                  <a:srgbClr val="000000"/>
                </a:solidFill>
                <a:latin typeface="Arial"/>
                <a:ea typeface="Arial"/>
                <a:cs typeface="Arial"/>
                <a:sym typeface="Arial"/>
              </a:rPr>
              <a:t>Omega wolves update their position randomly within search space.</a:t>
            </a:r>
            <a:endParaRPr/>
          </a:p>
        </p:txBody>
      </p:sp>
      <p:sp>
        <p:nvSpPr>
          <p:cNvPr id="255" name="Google Shape;255;p26"/>
          <p:cNvSpPr txBox="1"/>
          <p:nvPr/>
        </p:nvSpPr>
        <p:spPr>
          <a:xfrm>
            <a:off x="254450" y="350155"/>
            <a:ext cx="191860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800" u="none" cap="none" strike="noStrike">
                <a:solidFill>
                  <a:schemeClr val="accent1"/>
                </a:solidFill>
                <a:latin typeface="Arial"/>
                <a:ea typeface="Arial"/>
                <a:cs typeface="Arial"/>
                <a:sym typeface="Arial"/>
              </a:rPr>
              <a:t>Contd</a:t>
            </a:r>
            <a:r>
              <a:rPr b="0" i="0" lang="en" sz="1400" u="none" cap="none" strike="noStrike">
                <a:solidFill>
                  <a:srgbClr val="000000"/>
                </a:solidFill>
                <a:latin typeface="Arial"/>
                <a:ea typeface="Arial"/>
                <a:cs typeface="Arial"/>
                <a:sym typeface="Aria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819150" y="312200"/>
            <a:ext cx="7505700" cy="4002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11111"/>
              <a:buNone/>
            </a:pPr>
            <a:r>
              <a:rPr lang="en"/>
              <a:t>Datasets</a:t>
            </a:r>
            <a:endParaRPr/>
          </a:p>
        </p:txBody>
      </p:sp>
      <p:sp>
        <p:nvSpPr>
          <p:cNvPr id="261" name="Google Shape;261;p27"/>
          <p:cNvSpPr txBox="1"/>
          <p:nvPr>
            <p:ph idx="1" type="body"/>
          </p:nvPr>
        </p:nvSpPr>
        <p:spPr>
          <a:xfrm>
            <a:off x="751114" y="914010"/>
            <a:ext cx="7161000" cy="1134300"/>
          </a:xfrm>
          <a:prstGeom prst="rect">
            <a:avLst/>
          </a:prstGeom>
          <a:noFill/>
          <a:ln>
            <a:noFill/>
          </a:ln>
        </p:spPr>
        <p:txBody>
          <a:bodyPr anchorCtr="0" anchor="t" bIns="34275" lIns="68575" spcFirstLastPara="1" rIns="68575" wrap="square" tIns="34275">
            <a:noAutofit/>
          </a:bodyPr>
          <a:lstStyle/>
          <a:p>
            <a:pPr indent="-304800" lvl="0" marL="457200" rtl="0" algn="l">
              <a:lnSpc>
                <a:spcPct val="100000"/>
              </a:lnSpc>
              <a:spcBef>
                <a:spcPts val="800"/>
              </a:spcBef>
              <a:spcAft>
                <a:spcPts val="0"/>
              </a:spcAft>
              <a:buSzPts val="1200"/>
              <a:buChar char="►"/>
            </a:pPr>
            <a:r>
              <a:rPr lang="en" sz="1200"/>
              <a:t>Hamsterster full : This Network contains friendships and familylinks between users of the website hamsterster.com.  </a:t>
            </a:r>
            <a:r>
              <a:rPr lang="en" sz="1200" u="sng">
                <a:solidFill>
                  <a:schemeClr val="hlink"/>
                </a:solidFill>
                <a:hlinkClick r:id="rId3"/>
              </a:rPr>
              <a:t>http://konect.cc/networks/petster-hamster/</a:t>
            </a:r>
            <a:r>
              <a:rPr lang="en" sz="1200"/>
              <a:t> </a:t>
            </a:r>
            <a:endParaRPr sz="1200"/>
          </a:p>
          <a:p>
            <a:pPr indent="-304800" lvl="0" marL="457200" rtl="0" algn="l">
              <a:lnSpc>
                <a:spcPct val="100000"/>
              </a:lnSpc>
              <a:spcBef>
                <a:spcPts val="800"/>
              </a:spcBef>
              <a:spcAft>
                <a:spcPts val="0"/>
              </a:spcAft>
              <a:buSzPts val="1200"/>
              <a:buChar char="►"/>
            </a:pPr>
            <a:r>
              <a:rPr lang="en" sz="1200"/>
              <a:t>Pretty Good Privacy: This is the interaction network of users of the Pretty Good Privacy (PGP) algorithm.  </a:t>
            </a:r>
            <a:r>
              <a:rPr lang="en" sz="1200" u="sng">
                <a:solidFill>
                  <a:schemeClr val="hlink"/>
                </a:solidFill>
                <a:hlinkClick r:id="rId4"/>
              </a:rPr>
              <a:t>http://konect.cc/networks/arenas-pgp/</a:t>
            </a:r>
            <a:r>
              <a:rPr lang="en" sz="1200" u="sng"/>
              <a:t>/arenas-pgp/ </a:t>
            </a:r>
            <a:endParaRPr sz="1200"/>
          </a:p>
          <a:p>
            <a:pPr indent="-304800" lvl="0" marL="457200" rtl="0" algn="l">
              <a:lnSpc>
                <a:spcPct val="100000"/>
              </a:lnSpc>
              <a:spcBef>
                <a:spcPts val="800"/>
              </a:spcBef>
              <a:spcAft>
                <a:spcPts val="0"/>
              </a:spcAft>
              <a:buSzPts val="1200"/>
              <a:buChar char="►"/>
            </a:pPr>
            <a:r>
              <a:rPr lang="en" sz="1200"/>
              <a:t>AstroPH: This network dataset is in the category of Collaboration Networks </a:t>
            </a:r>
            <a:r>
              <a:rPr lang="en" sz="1200" u="sng">
                <a:solidFill>
                  <a:schemeClr val="hlink"/>
                </a:solidFill>
                <a:hlinkClick r:id="rId5"/>
              </a:rPr>
              <a:t>https://networkrepository.com/ca-AstroPh.php </a:t>
            </a:r>
            <a:endParaRPr sz="1200"/>
          </a:p>
          <a:p>
            <a:pPr indent="0" lvl="0" marL="0" rtl="0" algn="l">
              <a:spcBef>
                <a:spcPts val="0"/>
              </a:spcBef>
              <a:spcAft>
                <a:spcPts val="0"/>
              </a:spcAft>
              <a:buNone/>
            </a:pPr>
            <a:r>
              <a:t/>
            </a:r>
            <a:endParaRPr sz="2800">
              <a:solidFill>
                <a:schemeClr val="accent1"/>
              </a:solidFill>
              <a:latin typeface="Libre Baskerville"/>
              <a:ea typeface="Libre Baskerville"/>
              <a:cs typeface="Libre Baskerville"/>
              <a:sym typeface="Libre Baskerville"/>
            </a:endParaRPr>
          </a:p>
          <a:p>
            <a:pPr indent="0" lvl="0" marL="0" rtl="0" algn="l">
              <a:spcBef>
                <a:spcPts val="0"/>
              </a:spcBef>
              <a:spcAft>
                <a:spcPts val="0"/>
              </a:spcAft>
              <a:buNone/>
            </a:pPr>
            <a:r>
              <a:rPr lang="en" sz="2800">
                <a:solidFill>
                  <a:schemeClr val="accent1"/>
                </a:solidFill>
              </a:rPr>
              <a:t>Exploratory Data Analysis</a:t>
            </a:r>
            <a:endParaRPr sz="2700">
              <a:solidFill>
                <a:schemeClr val="accent1"/>
              </a:solidFill>
            </a:endParaRPr>
          </a:p>
          <a:p>
            <a:pPr indent="0" lvl="0" marL="457200" rtl="0" algn="l">
              <a:lnSpc>
                <a:spcPct val="100000"/>
              </a:lnSpc>
              <a:spcBef>
                <a:spcPts val="800"/>
              </a:spcBef>
              <a:spcAft>
                <a:spcPts val="0"/>
              </a:spcAft>
              <a:buNone/>
            </a:pPr>
            <a:r>
              <a:t/>
            </a:r>
            <a:endParaRPr sz="1200"/>
          </a:p>
          <a:p>
            <a:pPr indent="0" lvl="0" marL="457200" rtl="0" algn="l">
              <a:lnSpc>
                <a:spcPct val="100000"/>
              </a:lnSpc>
              <a:spcBef>
                <a:spcPts val="800"/>
              </a:spcBef>
              <a:spcAft>
                <a:spcPts val="0"/>
              </a:spcAft>
              <a:buNone/>
            </a:pPr>
            <a:r>
              <a:t/>
            </a:r>
            <a:endParaRPr sz="1200"/>
          </a:p>
        </p:txBody>
      </p:sp>
      <p:graphicFrame>
        <p:nvGraphicFramePr>
          <p:cNvPr id="262" name="Google Shape;262;p27"/>
          <p:cNvGraphicFramePr/>
          <p:nvPr/>
        </p:nvGraphicFramePr>
        <p:xfrm>
          <a:off x="909025" y="3293239"/>
          <a:ext cx="3000000" cy="3000000"/>
        </p:xfrm>
        <a:graphic>
          <a:graphicData uri="http://schemas.openxmlformats.org/drawingml/2006/table">
            <a:tbl>
              <a:tblPr bandRow="1" firstRow="1">
                <a:noFill/>
                <a:tableStyleId>{58BFA009-8913-4360-B0ED-106D1DD2D11E}</a:tableStyleId>
              </a:tblPr>
              <a:tblGrid>
                <a:gridCol w="1524000"/>
                <a:gridCol w="1687275"/>
                <a:gridCol w="1360725"/>
                <a:gridCol w="1524000"/>
              </a:tblGrid>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chemeClr val="accent1"/>
                          </a:solidFill>
                        </a:rPr>
                        <a:t>Hamsterster(HAM)</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chemeClr val="accent1"/>
                          </a:solidFill>
                        </a:rPr>
                        <a:t>Pretty Good Privacy(PGP)</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chemeClr val="accent1"/>
                          </a:solidFill>
                        </a:rPr>
                        <a:t>AstroPH</a:t>
                      </a:r>
                      <a:endParaRPr sz="1400" u="none" cap="none" strike="noStrike">
                        <a:solidFill>
                          <a:schemeClr val="accent1"/>
                        </a:solidFill>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Type</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Undirected Graph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Undirected Graph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Undirected Graph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No of Nodes</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2426</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10680</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17903</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No of Edges</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16631</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24316</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196972</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