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9"/>
  </p:notesMasterIdLst>
  <p:sldIdLst>
    <p:sldId id="256" r:id="rId2"/>
    <p:sldId id="257" r:id="rId3"/>
    <p:sldId id="258" r:id="rId4"/>
    <p:sldId id="300" r:id="rId5"/>
    <p:sldId id="315" r:id="rId6"/>
    <p:sldId id="264" r:id="rId7"/>
    <p:sldId id="326" r:id="rId8"/>
    <p:sldId id="327" r:id="rId9"/>
    <p:sldId id="331" r:id="rId10"/>
    <p:sldId id="337" r:id="rId11"/>
    <p:sldId id="338" r:id="rId12"/>
    <p:sldId id="332" r:id="rId13"/>
    <p:sldId id="334" r:id="rId14"/>
    <p:sldId id="335" r:id="rId15"/>
    <p:sldId id="336" r:id="rId16"/>
    <p:sldId id="328" r:id="rId17"/>
    <p:sldId id="329"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7" autoAdjust="0"/>
    <p:restoredTop sz="94660"/>
  </p:normalViewPr>
  <p:slideViewPr>
    <p:cSldViewPr>
      <p:cViewPr varScale="1">
        <p:scale>
          <a:sx n="89" d="100"/>
          <a:sy n="89" d="100"/>
        </p:scale>
        <p:origin x="-864"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7E31E1-E674-4965-BF14-75B4A47FCCE7}" type="datetimeFigureOut">
              <a:rPr lang="en-US" smtClean="0"/>
              <a:pPr/>
              <a:t>4/3/2023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7BD40A-0B13-4FDE-9701-6DBC408B0E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smtClean="0"/>
              <a:t>Click to edit Master title style</a:t>
            </a:r>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smtClean="0"/>
              <a:t>Click to edit Master subtitle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smtClean="0"/>
              <a:t>Click to edit Master title style</a:t>
            </a:r>
            <a:endParaRPr/>
          </a:p>
        </p:txBody>
      </p:sp>
      <p:cxnSp>
        <p:nvCxnSpPr>
          <p:cNvPr id="4" name="Straight Connector 3"/>
          <p:cNvCxnSpPr/>
          <p:nvPr/>
        </p:nvCxnSpPr>
        <p:spPr>
          <a:xfrm rot="5400000">
            <a:off x="-2286824" y="2571750"/>
            <a:ext cx="51435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285736" y="2570938"/>
            <a:ext cx="51435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8" name="Content Placeholder 7"/>
          <p:cNvSpPr>
            <a:spLocks noGrp="1"/>
          </p:cNvSpPr>
          <p:nvPr>
            <p:ph sz="quarter" idx="1"/>
          </p:nvPr>
        </p:nvSpPr>
        <p:spPr>
          <a:xfrm>
            <a:off x="457200" y="914400"/>
            <a:ext cx="8229600" cy="3703320"/>
          </a:xfrm>
        </p:spPr>
        <p:txBody>
          <a:bodyPr/>
          <a:lstStyle>
            <a:lvl1pPr>
              <a:defRPr baseline="0">
                <a:latin typeface="Perpetua" pitchFamily="18" charset="0"/>
              </a:defRPr>
            </a:lvl1pPr>
            <a:lvl2pPr>
              <a:defRPr baseline="0">
                <a:solidFill>
                  <a:srgbClr val="0070C0"/>
                </a:solidFill>
                <a:latin typeface="Perpetua" pitchFamily="18" charset="0"/>
              </a:defRPr>
            </a:lvl2pPr>
            <a:lvl3pPr>
              <a:defRPr baseline="0">
                <a:latin typeface="Perpetua" pitchFamily="18" charset="0"/>
              </a:defRPr>
            </a:lvl3pPr>
            <a:lvl4pPr>
              <a:defRPr baseline="0">
                <a:latin typeface="Perpetua" pitchFamily="18" charset="0"/>
              </a:defRPr>
            </a:lvl4pPr>
            <a:lvl5pPr>
              <a:defRPr baseline="0">
                <a:latin typeface="Perpetua" pitchFamily="18"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cxnSp>
        <p:nvCxnSpPr>
          <p:cNvPr id="4" name="Straight Connector 3"/>
          <p:cNvCxnSpPr/>
          <p:nvPr userDrawn="1"/>
        </p:nvCxnSpPr>
        <p:spPr>
          <a:xfrm>
            <a:off x="533400" y="85725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14296"/>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071552"/>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286776" y="4786329"/>
            <a:ext cx="548700" cy="250724"/>
          </a:xfrm>
          <a:prstGeom prst="rect">
            <a:avLst/>
          </a:prstGeom>
        </p:spPr>
        <p:txBody>
          <a:bodyPr vert="horz" lIns="91440" tIns="45720" rIns="91440" bIns="45720" rtlCol="0" anchor="ctr"/>
          <a:lstStyle>
            <a:lvl1pPr marR="0" lvl="0" algn="ctr" rtl="0">
              <a:lnSpc>
                <a:spcPct val="100000"/>
              </a:lnSpc>
              <a:spcBef>
                <a:spcPts val="0"/>
              </a:spcBef>
              <a:spcAft>
                <a:spcPts val="0"/>
              </a:spcAft>
              <a:buClr>
                <a:srgbClr val="000000"/>
              </a:buClr>
              <a:buFont typeface="Arial"/>
              <a:buNone/>
              <a:defRPr lang="en" sz="1000" b="0" i="0" u="none" strike="noStrike" cap="none" baseline="0" smtClean="0">
                <a:solidFill>
                  <a:schemeClr val="tx1">
                    <a:tint val="75000"/>
                  </a:schemeClr>
                </a:solidFill>
                <a:latin typeface="Calibri Light" pitchFamily="34" charset="0"/>
                <a:ea typeface="Arial"/>
                <a:cs typeface="Arial"/>
                <a:sym typeface="Aria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fld id="{00000000-1234-1234-1234-123412341234}" type="slidenum">
              <a:rPr lang="en-US" smtClean="0"/>
              <a:pPr/>
              <a:t>‹#›</a:t>
            </a:fld>
            <a:endParaRPr lang="en-US" dirty="0"/>
          </a:p>
        </p:txBody>
      </p:sp>
      <p:sp>
        <p:nvSpPr>
          <p:cNvPr id="10" name="Date Placeholder 3"/>
          <p:cNvSpPr>
            <a:spLocks noGrp="1"/>
          </p:cNvSpPr>
          <p:nvPr>
            <p:ph type="dt" sz="half" idx="2"/>
          </p:nvPr>
        </p:nvSpPr>
        <p:spPr>
          <a:xfrm>
            <a:off x="5919790" y="4797444"/>
            <a:ext cx="1776410" cy="274637"/>
          </a:xfrm>
          <a:prstGeom prst="rect">
            <a:avLst/>
          </a:prstGeom>
        </p:spPr>
        <p:txBody>
          <a:bodyPr vert="horz" lIns="91440" tIns="45720" rIns="91440" bIns="45720" rtlCol="0" anchor="ctr"/>
          <a:lstStyle>
            <a:lvl1pPr marR="0" algn="ctr" rtl="0">
              <a:lnSpc>
                <a:spcPct val="100000"/>
              </a:lnSpc>
              <a:spcBef>
                <a:spcPts val="0"/>
              </a:spcBef>
              <a:spcAft>
                <a:spcPts val="0"/>
              </a:spcAft>
              <a:buClr>
                <a:srgbClr val="000000"/>
              </a:buClr>
              <a:buFont typeface="Arial"/>
              <a:defRPr lang="en-US" sz="1400" b="0" i="0" u="none" strike="noStrike" cap="none" baseline="0" dirty="0">
                <a:solidFill>
                  <a:schemeClr val="tx1">
                    <a:tint val="75000"/>
                  </a:schemeClr>
                </a:solidFill>
                <a:latin typeface="Calibri Light" pitchFamily="34" charset="0"/>
                <a:ea typeface="Arial"/>
                <a:cs typeface="Arial"/>
                <a:sym typeface="Arial"/>
              </a:defRPr>
            </a:lvl1pPr>
          </a:lstStyle>
          <a:p>
            <a:fld id="{F098DF1E-6033-47A9-B189-82A383AD71FF}" type="datetime5">
              <a:rPr lang="en-US" smtClean="0"/>
              <a:pPr/>
              <a:t>3-Apr-23</a:t>
            </a:fld>
            <a:endParaRPr lang="en-US"/>
          </a:p>
        </p:txBody>
      </p:sp>
      <p:sp>
        <p:nvSpPr>
          <p:cNvPr id="12" name="Footer Placeholder 4"/>
          <p:cNvSpPr>
            <a:spLocks noGrp="1"/>
          </p:cNvSpPr>
          <p:nvPr>
            <p:ph type="ftr" sz="quarter" idx="3"/>
          </p:nvPr>
        </p:nvSpPr>
        <p:spPr>
          <a:xfrm>
            <a:off x="285720" y="4797444"/>
            <a:ext cx="5353080" cy="274637"/>
          </a:xfrm>
          <a:prstGeom prst="rect">
            <a:avLst/>
          </a:prstGeom>
        </p:spPr>
        <p:txBody>
          <a:bodyPr vert="horz" lIns="91440" tIns="45720" rIns="91440" bIns="45720" rtlCol="0" anchor="ctr"/>
          <a:lstStyle>
            <a:lvl1pPr algn="l">
              <a:defRPr sz="1400" baseline="0">
                <a:solidFill>
                  <a:schemeClr val="tx1">
                    <a:tint val="75000"/>
                  </a:schemeClr>
                </a:solidFill>
                <a:latin typeface="Calibri Light" pitchFamily="34" charset="0"/>
              </a:defRPr>
            </a:lvl1pPr>
          </a:lstStyle>
          <a:p>
            <a:r>
              <a:rPr lang="en-US" smtClean="0"/>
              <a:t>IT752 WSC - Mini-project Progress Evaluation [Jan-May 2023]</a:t>
            </a:r>
            <a:endParaRPr lang="en-US" dirty="0"/>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 id="2147483696" r:id="rId3"/>
  </p:sldLayoutIdLst>
  <p:hf sldNum="0"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00" b="0" i="0" u="none" strike="noStrike" cap="none" baseline="0">
          <a:solidFill>
            <a:srgbClr val="C00000"/>
          </a:solidFill>
          <a:latin typeface="Libre Baskerville" charset="0"/>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baseline="0">
          <a:solidFill>
            <a:srgbClr val="000000"/>
          </a:solidFill>
          <a:latin typeface="EB Garamond" charset="0"/>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11708" y="744575"/>
            <a:ext cx="8520600" cy="1674775"/>
          </a:xfrm>
        </p:spPr>
        <p:txBody>
          <a:bodyPr/>
          <a:lstStyle/>
          <a:p>
            <a:r>
              <a:rPr lang="en-US" sz="3600" dirty="0" smtClean="0"/>
              <a:t>Project Name</a:t>
            </a:r>
            <a:endParaRPr lang="en-US" sz="3600" dirty="0"/>
          </a:p>
        </p:txBody>
      </p:sp>
      <p:sp>
        <p:nvSpPr>
          <p:cNvPr id="3" name="Subtitle 2"/>
          <p:cNvSpPr>
            <a:spLocks noGrp="1"/>
          </p:cNvSpPr>
          <p:nvPr>
            <p:ph type="subTitle" idx="1"/>
          </p:nvPr>
        </p:nvSpPr>
        <p:spPr>
          <a:xfrm>
            <a:off x="540544" y="2952750"/>
            <a:ext cx="8062912" cy="590550"/>
          </a:xfrm>
        </p:spPr>
        <p:txBody>
          <a:bodyPr/>
          <a:lstStyle/>
          <a:p>
            <a:pPr algn="l"/>
            <a:r>
              <a:rPr lang="en-US" sz="1800" dirty="0" smtClean="0"/>
              <a:t>Team Members (with </a:t>
            </a:r>
            <a:r>
              <a:rPr lang="en-US" sz="1800" dirty="0" err="1" smtClean="0"/>
              <a:t>Reg.no</a:t>
            </a:r>
            <a:r>
              <a:rPr lang="en-US" sz="1800" dirty="0" smtClean="0"/>
              <a:t>)</a:t>
            </a:r>
            <a:r>
              <a:rPr lang="en-US" sz="2000" dirty="0" smtClean="0"/>
              <a:t>:</a:t>
            </a:r>
          </a:p>
          <a:p>
            <a:pPr algn="l"/>
            <a:endParaRPr lang="en-US" sz="2000" dirty="0" smtClean="0"/>
          </a:p>
          <a:p>
            <a:pPr algn="l"/>
            <a:endParaRPr lang="en-US" sz="2000" dirty="0" smtClean="0"/>
          </a:p>
          <a:p>
            <a:pPr algn="l"/>
            <a:endParaRPr lang="en-US" sz="2000" dirty="0" smtClean="0"/>
          </a:p>
          <a:p>
            <a:pPr algn="l"/>
            <a:r>
              <a:rPr lang="en-US" sz="1600" dirty="0" smtClean="0"/>
              <a:t>Title of base paper:</a:t>
            </a:r>
          </a:p>
          <a:p>
            <a:pPr algn="l"/>
            <a:r>
              <a:rPr lang="en-US" sz="1600" dirty="0" smtClean="0"/>
              <a:t>Link:</a:t>
            </a:r>
            <a:endParaRPr lang="en-US" sz="1600" dirty="0"/>
          </a:p>
        </p:txBody>
      </p:sp>
      <p:sp>
        <p:nvSpPr>
          <p:cNvPr id="5" name="Footer Placeholder 4"/>
          <p:cNvSpPr>
            <a:spLocks noGrp="1"/>
          </p:cNvSpPr>
          <p:nvPr>
            <p:ph type="ftr" sz="quarter" idx="4294967295"/>
          </p:nvPr>
        </p:nvSpPr>
        <p:spPr>
          <a:xfrm>
            <a:off x="457200" y="133350"/>
            <a:ext cx="8382000" cy="514350"/>
          </a:xfrm>
        </p:spPr>
        <p:txBody>
          <a:bodyPr/>
          <a:lstStyle/>
          <a:p>
            <a:pPr algn="ctr"/>
            <a:r>
              <a:rPr lang="en-US" sz="1800" b="1" dirty="0" smtClean="0"/>
              <a:t>IT752 WSC - Mini-project </a:t>
            </a:r>
            <a:r>
              <a:rPr lang="en-US" sz="1800" b="1" dirty="0" err="1" smtClean="0"/>
              <a:t>Endsem</a:t>
            </a:r>
            <a:r>
              <a:rPr lang="en-US" sz="1800" b="1" dirty="0" smtClean="0"/>
              <a:t> Evaluation [Jan-Apr 2023]</a:t>
            </a:r>
            <a:endParaRPr lang="en-US" sz="1800" b="1" dirty="0"/>
          </a:p>
        </p:txBody>
      </p:sp>
    </p:spTree>
  </p:cSld>
  <p:clrMapOvr>
    <a:overrideClrMapping bg1="lt1" tx1="dk1" bg2="lt2" tx2="dk2" accent1="accent1" accent2="accent2" accent3="accent3" accent4="accent4" accent5="accent5" accent6="accent6" hlink="hlink" folHlink="folHlink"/>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statistics</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sz="quarter" idx="1"/>
          </p:nvPr>
        </p:nvSpPr>
        <p:spPr/>
        <p:txBody>
          <a:bodyPr/>
          <a:lstStyle/>
          <a:p>
            <a:r>
              <a:rPr lang="en-US" dirty="0" smtClean="0"/>
              <a:t>Add details of studies done as part of lab assignments and report insights into the dataset.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 done </a:t>
            </a:r>
            <a:endParaRPr lang="en-US" dirty="0" smtClean="0"/>
          </a:p>
        </p:txBody>
      </p:sp>
      <p:sp>
        <p:nvSpPr>
          <p:cNvPr id="32" name="Content Placeholder 31"/>
          <p:cNvSpPr>
            <a:spLocks noGrp="1"/>
          </p:cNvSpPr>
          <p:nvPr>
            <p:ph sz="quarter" idx="1"/>
          </p:nvPr>
        </p:nvSpPr>
        <p:spPr/>
        <p:txBody>
          <a:bodyPr/>
          <a:lstStyle/>
          <a:p>
            <a:r>
              <a:rPr lang="en-IN" sz="2000" dirty="0" smtClean="0"/>
              <a:t>Give details about work completed (as detailed as required)</a:t>
            </a:r>
          </a:p>
          <a:p>
            <a:endParaRPr lang="en-IN" sz="2000" dirty="0" smtClean="0"/>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5CD97EB3-9086-4E87-B0D3-4CB9C1EAEDAE}" type="datetime5">
              <a:rPr lang="en-US" smtClean="0"/>
              <a:pPr/>
              <a:t>3-Apr-23</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smtClean="0"/>
              <a:t>IT752 WSC - Mini-project Progress Evaluation [Jan-May 2023]</a:t>
            </a:r>
            <a:endParaRPr lang="en-US" dirty="0"/>
          </a:p>
        </p:txBody>
      </p:sp>
    </p:spTree>
    <p:extLst>
      <p:ext uri="{BB962C8B-B14F-4D97-AF65-F5344CB8AC3E}">
        <p14:creationId xmlns=""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Experiments and Results</a:t>
            </a:r>
            <a:endParaRPr lang="en-US" dirty="0" smtClean="0"/>
          </a:p>
        </p:txBody>
      </p:sp>
      <p:sp>
        <p:nvSpPr>
          <p:cNvPr id="32" name="Content Placeholder 31"/>
          <p:cNvSpPr>
            <a:spLocks noGrp="1"/>
          </p:cNvSpPr>
          <p:nvPr>
            <p:ph sz="quarter" idx="1"/>
          </p:nvPr>
        </p:nvSpPr>
        <p:spPr/>
        <p:txBody>
          <a:bodyPr/>
          <a:lstStyle/>
          <a:p>
            <a:r>
              <a:rPr lang="en-IN" sz="2000" dirty="0" smtClean="0"/>
              <a:t>Give details about experiments performed,  results observed.</a:t>
            </a:r>
          </a:p>
          <a:p>
            <a:endParaRPr lang="en-IN" sz="2000" dirty="0" smtClean="0"/>
          </a:p>
          <a:p>
            <a:endParaRPr lang="en-US" sz="2000" dirty="0"/>
          </a:p>
        </p:txBody>
      </p:sp>
      <p:sp>
        <p:nvSpPr>
          <p:cNvPr id="4" name="Date Placeholder 3"/>
          <p:cNvSpPr>
            <a:spLocks noGrp="1"/>
          </p:cNvSpPr>
          <p:nvPr>
            <p:ph type="dt" sz="half" idx="4294967295"/>
          </p:nvPr>
        </p:nvSpPr>
        <p:spPr>
          <a:xfrm>
            <a:off x="7086600" y="4936331"/>
            <a:ext cx="2133600" cy="226219"/>
          </a:xfrm>
        </p:spPr>
        <p:txBody>
          <a:bodyPr/>
          <a:lstStyle/>
          <a:p>
            <a:fld id="{E87F78DA-EE5B-4E79-88CA-E66204854B7E}" type="datetime5">
              <a:rPr lang="en-US" smtClean="0"/>
              <a:pPr/>
              <a:t>3-Apr-23</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smtClean="0"/>
              <a:t>IT752 WSC - Mini-project Progress Evaluation [Jan-May 2023]</a:t>
            </a:r>
            <a:endParaRPr lang="en-US" dirty="0"/>
          </a:p>
        </p:txBody>
      </p:sp>
    </p:spTree>
    <p:extLst>
      <p:ext uri="{BB962C8B-B14F-4D97-AF65-F5344CB8AC3E}">
        <p14:creationId xmlns=""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Comparative Results (</a:t>
            </a:r>
            <a:r>
              <a:rPr lang="en-IN" dirty="0" err="1" smtClean="0"/>
              <a:t>wrt</a:t>
            </a:r>
            <a:r>
              <a:rPr lang="en-IN" dirty="0" smtClean="0"/>
              <a:t> Base paper)</a:t>
            </a:r>
            <a:endParaRPr lang="en-US" dirty="0" smtClean="0"/>
          </a:p>
        </p:txBody>
      </p:sp>
      <p:sp>
        <p:nvSpPr>
          <p:cNvPr id="32" name="Content Placeholder 31"/>
          <p:cNvSpPr>
            <a:spLocks noGrp="1"/>
          </p:cNvSpPr>
          <p:nvPr>
            <p:ph sz="quarter" idx="1"/>
          </p:nvPr>
        </p:nvSpPr>
        <p:spPr/>
        <p:txBody>
          <a:bodyPr/>
          <a:lstStyle/>
          <a:p>
            <a:r>
              <a:rPr lang="en-IN" sz="2000" dirty="0" smtClean="0"/>
              <a:t>Give details about results in standard metrics and compare with the base paper using similar experiments. Plot all graphs etc similar to base paper, and show how your method compares to the original approach. </a:t>
            </a:r>
          </a:p>
          <a:p>
            <a:endParaRPr lang="en-IN" sz="2000" dirty="0" smtClean="0"/>
          </a:p>
          <a:p>
            <a:endParaRPr lang="en-US" sz="2000" dirty="0"/>
          </a:p>
        </p:txBody>
      </p:sp>
      <p:sp>
        <p:nvSpPr>
          <p:cNvPr id="4" name="Date Placeholder 3"/>
          <p:cNvSpPr>
            <a:spLocks noGrp="1"/>
          </p:cNvSpPr>
          <p:nvPr>
            <p:ph type="dt" sz="half" idx="4294967295"/>
          </p:nvPr>
        </p:nvSpPr>
        <p:spPr>
          <a:xfrm>
            <a:off x="7086600" y="4936331"/>
            <a:ext cx="2133600" cy="226219"/>
          </a:xfrm>
        </p:spPr>
        <p:txBody>
          <a:bodyPr/>
          <a:lstStyle/>
          <a:p>
            <a:fld id="{E87F78DA-EE5B-4E79-88CA-E66204854B7E}" type="datetime5">
              <a:rPr lang="en-US" smtClean="0"/>
              <a:pPr/>
              <a:t>3-Apr-23</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smtClean="0"/>
              <a:t>IT752 WSC - Mini-project Progress Evaluation [Jan-May 2023]</a:t>
            </a:r>
            <a:endParaRPr lang="en-US" dirty="0"/>
          </a:p>
        </p:txBody>
      </p:sp>
    </p:spTree>
    <p:extLst>
      <p:ext uri="{BB962C8B-B14F-4D97-AF65-F5344CB8AC3E}">
        <p14:creationId xmlns=""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Individual Contribution</a:t>
            </a:r>
            <a:endParaRPr lang="en-US" dirty="0" smtClean="0"/>
          </a:p>
        </p:txBody>
      </p:sp>
      <p:sp>
        <p:nvSpPr>
          <p:cNvPr id="7" name="Content Placeholder 6"/>
          <p:cNvSpPr>
            <a:spLocks noGrp="1"/>
          </p:cNvSpPr>
          <p:nvPr>
            <p:ph sz="quarter" idx="1"/>
          </p:nvPr>
        </p:nvSpPr>
        <p:spPr/>
        <p:txBody>
          <a:bodyPr/>
          <a:lstStyle/>
          <a:p>
            <a:endParaRPr lang="en-US" sz="2000"/>
          </a:p>
        </p:txBody>
      </p:sp>
      <p:sp>
        <p:nvSpPr>
          <p:cNvPr id="4" name="Date Placeholder 3"/>
          <p:cNvSpPr>
            <a:spLocks noGrp="1"/>
          </p:cNvSpPr>
          <p:nvPr>
            <p:ph type="dt" sz="half" idx="4294967295"/>
          </p:nvPr>
        </p:nvSpPr>
        <p:spPr>
          <a:xfrm>
            <a:off x="7010400" y="4860132"/>
            <a:ext cx="2133600" cy="226219"/>
          </a:xfrm>
        </p:spPr>
        <p:txBody>
          <a:bodyPr/>
          <a:lstStyle/>
          <a:p>
            <a:fld id="{B298F1E8-C19A-46DD-A65A-36CCF26DE8CF}" type="datetime5">
              <a:rPr lang="en-US" smtClean="0"/>
              <a:pPr/>
              <a:t>3-Apr-23</a:t>
            </a:fld>
            <a:endParaRPr lang="en-US"/>
          </a:p>
        </p:txBody>
      </p:sp>
      <p:sp>
        <p:nvSpPr>
          <p:cNvPr id="5" name="Footer Placeholder 4"/>
          <p:cNvSpPr>
            <a:spLocks noGrp="1"/>
          </p:cNvSpPr>
          <p:nvPr>
            <p:ph type="ftr" sz="quarter" idx="4294967295"/>
          </p:nvPr>
        </p:nvSpPr>
        <p:spPr>
          <a:xfrm>
            <a:off x="0" y="4861323"/>
            <a:ext cx="4800600" cy="282178"/>
          </a:xfrm>
        </p:spPr>
        <p:txBody>
          <a:bodyPr/>
          <a:lstStyle/>
          <a:p>
            <a:r>
              <a:rPr lang="en-US" smtClean="0"/>
              <a:t>IT752 WSC - Mini-project Progress Evaluation [Jan-May 2023]</a:t>
            </a:r>
            <a:endParaRPr lang="en-US" dirty="0"/>
          </a:p>
        </p:txBody>
      </p:sp>
    </p:spTree>
    <p:extLst>
      <p:ext uri="{BB962C8B-B14F-4D97-AF65-F5344CB8AC3E}">
        <p14:creationId xmlns=""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sz="quarter" idx="1"/>
          </p:nvPr>
        </p:nvSpPr>
        <p:spPr/>
        <p:txBody>
          <a:bodyPr/>
          <a:lstStyle/>
          <a:p>
            <a:endParaRPr lang="en-US" sz="2000"/>
          </a:p>
        </p:txBody>
      </p:sp>
      <p:sp>
        <p:nvSpPr>
          <p:cNvPr id="4" name="Date Placeholder 3"/>
          <p:cNvSpPr>
            <a:spLocks noGrp="1"/>
          </p:cNvSpPr>
          <p:nvPr>
            <p:ph type="dt" sz="half" idx="4294967295"/>
          </p:nvPr>
        </p:nvSpPr>
        <p:spPr>
          <a:xfrm>
            <a:off x="7315200" y="4860131"/>
            <a:ext cx="2133600" cy="226219"/>
          </a:xfrm>
        </p:spPr>
        <p:txBody>
          <a:bodyPr/>
          <a:lstStyle/>
          <a:p>
            <a:fld id="{95B99899-A450-417F-BAE3-6FDE50DC2063}" type="datetime5">
              <a:rPr lang="en-US" smtClean="0"/>
              <a:pPr/>
              <a:t>3-Apr-23</a:t>
            </a:fld>
            <a:endParaRPr lang="en-US" dirty="0"/>
          </a:p>
        </p:txBody>
      </p:sp>
      <p:sp>
        <p:nvSpPr>
          <p:cNvPr id="5" name="Footer Placeholder 4"/>
          <p:cNvSpPr>
            <a:spLocks noGrp="1"/>
          </p:cNvSpPr>
          <p:nvPr>
            <p:ph type="ftr" sz="quarter" idx="4294967295"/>
          </p:nvPr>
        </p:nvSpPr>
        <p:spPr>
          <a:xfrm>
            <a:off x="1" y="4781550"/>
            <a:ext cx="4800599" cy="282177"/>
          </a:xfrm>
        </p:spPr>
        <p:txBody>
          <a:bodyPr/>
          <a:lstStyle/>
          <a:p>
            <a:r>
              <a:rPr lang="en-US" dirty="0" smtClean="0"/>
              <a:t>IT752 WSC - Mini-project Progress Evaluation [Jan-May 2023]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sz="quarter" idx="1"/>
          </p:nvPr>
        </p:nvSpPr>
        <p:spPr>
          <a:xfrm>
            <a:off x="533400" y="971550"/>
            <a:ext cx="8229600" cy="3676650"/>
          </a:xfrm>
        </p:spPr>
        <p:txBody>
          <a:bodyPr>
            <a:normAutofit fontScale="55000" lnSpcReduction="20000"/>
          </a:bodyPr>
          <a:lstStyle/>
          <a:p>
            <a:r>
              <a:rPr lang="en-US" sz="2800" dirty="0" smtClean="0"/>
              <a:t>Introduction </a:t>
            </a:r>
            <a:r>
              <a:rPr lang="en-US" sz="2800" dirty="0" smtClean="0">
                <a:solidFill>
                  <a:srgbClr val="FF0000"/>
                </a:solidFill>
              </a:rPr>
              <a:t>(1-2 slides)</a:t>
            </a:r>
          </a:p>
          <a:p>
            <a:r>
              <a:rPr lang="en-US" sz="2800" dirty="0" smtClean="0"/>
              <a:t>Literature Survey (</a:t>
            </a:r>
            <a:r>
              <a:rPr lang="en-US" sz="2800" dirty="0" smtClean="0">
                <a:solidFill>
                  <a:srgbClr val="FF0000"/>
                </a:solidFill>
              </a:rPr>
              <a:t>1 slide, discuss 3-4 relevant papers )</a:t>
            </a:r>
          </a:p>
          <a:p>
            <a:r>
              <a:rPr lang="en-US" sz="2800" dirty="0" smtClean="0"/>
              <a:t>Outcome of Literature Survey </a:t>
            </a:r>
            <a:r>
              <a:rPr lang="en-US" sz="2800" dirty="0" smtClean="0">
                <a:solidFill>
                  <a:srgbClr val="FF0000"/>
                </a:solidFill>
              </a:rPr>
              <a:t>(1 slide)</a:t>
            </a:r>
          </a:p>
          <a:p>
            <a:r>
              <a:rPr lang="en-US" sz="2800" dirty="0" smtClean="0"/>
              <a:t>Problem Statement  and Objectives </a:t>
            </a:r>
            <a:r>
              <a:rPr lang="en-US" sz="2800" dirty="0" smtClean="0">
                <a:solidFill>
                  <a:srgbClr val="FF0000"/>
                </a:solidFill>
              </a:rPr>
              <a:t>(1 slide)</a:t>
            </a:r>
          </a:p>
          <a:p>
            <a:r>
              <a:rPr lang="en-US" sz="2800" dirty="0" smtClean="0"/>
              <a:t>Existing Methodology </a:t>
            </a:r>
            <a:r>
              <a:rPr lang="en-US" sz="2800" dirty="0" smtClean="0">
                <a:solidFill>
                  <a:srgbClr val="FF0000"/>
                </a:solidFill>
              </a:rPr>
              <a:t>(1-3 slides, concisely)</a:t>
            </a:r>
          </a:p>
          <a:p>
            <a:r>
              <a:rPr lang="en-US" sz="2800" dirty="0" smtClean="0"/>
              <a:t>Dataset details </a:t>
            </a:r>
            <a:r>
              <a:rPr lang="en-US" sz="2800" dirty="0" smtClean="0">
                <a:solidFill>
                  <a:srgbClr val="FF0000"/>
                </a:solidFill>
              </a:rPr>
              <a:t>(1 slide</a:t>
            </a:r>
            <a:r>
              <a:rPr lang="en-US" sz="2800" dirty="0" smtClean="0">
                <a:solidFill>
                  <a:srgbClr val="FF0000"/>
                </a:solidFill>
              </a:rPr>
              <a:t>)</a:t>
            </a:r>
          </a:p>
          <a:p>
            <a:r>
              <a:rPr lang="en-US" sz="2700" dirty="0" smtClean="0"/>
              <a:t>Exploratory Data Analysis </a:t>
            </a:r>
            <a:r>
              <a:rPr lang="en-US" sz="2800" dirty="0" smtClean="0">
                <a:solidFill>
                  <a:srgbClr val="FF0000"/>
                </a:solidFill>
              </a:rPr>
              <a:t>(1-2 slides)</a:t>
            </a:r>
            <a:endParaRPr lang="en-US" sz="2800" dirty="0" smtClean="0"/>
          </a:p>
          <a:p>
            <a:r>
              <a:rPr lang="en-IN" sz="2800" dirty="0" smtClean="0"/>
              <a:t>Proposed enhancements/novelty </a:t>
            </a:r>
            <a:r>
              <a:rPr lang="en-IN" sz="2800" dirty="0" smtClean="0">
                <a:solidFill>
                  <a:srgbClr val="FF0000"/>
                </a:solidFill>
              </a:rPr>
              <a:t>(as required, in detail)</a:t>
            </a:r>
          </a:p>
          <a:p>
            <a:r>
              <a:rPr lang="en-IN" sz="2800" dirty="0" smtClean="0"/>
              <a:t>Work done (Current status) </a:t>
            </a:r>
            <a:r>
              <a:rPr lang="en-IN" sz="2800" dirty="0" smtClean="0">
                <a:solidFill>
                  <a:srgbClr val="FF0000"/>
                </a:solidFill>
              </a:rPr>
              <a:t>(as required, in detail)</a:t>
            </a:r>
          </a:p>
          <a:p>
            <a:r>
              <a:rPr lang="en-IN" sz="2800" dirty="0" smtClean="0"/>
              <a:t>Experiments and Results </a:t>
            </a:r>
            <a:r>
              <a:rPr lang="en-IN" sz="2800" dirty="0" smtClean="0">
                <a:solidFill>
                  <a:srgbClr val="FF0000"/>
                </a:solidFill>
              </a:rPr>
              <a:t>(as required, in detail)</a:t>
            </a:r>
            <a:endParaRPr lang="en-IN" sz="2800" dirty="0" smtClean="0"/>
          </a:p>
          <a:p>
            <a:pPr>
              <a:lnSpc>
                <a:spcPct val="120000"/>
              </a:lnSpc>
            </a:pPr>
            <a:r>
              <a:rPr lang="en-IN" sz="2800" dirty="0" smtClean="0"/>
              <a:t>Comparison with base paper </a:t>
            </a:r>
            <a:r>
              <a:rPr lang="en-IN" sz="2800" dirty="0" smtClean="0">
                <a:solidFill>
                  <a:srgbClr val="FF0000"/>
                </a:solidFill>
              </a:rPr>
              <a:t>(as required, in detail)</a:t>
            </a:r>
            <a:endParaRPr lang="en-IN" sz="2800" dirty="0" smtClean="0"/>
          </a:p>
          <a:p>
            <a:pPr>
              <a:lnSpc>
                <a:spcPct val="120000"/>
              </a:lnSpc>
            </a:pPr>
            <a:r>
              <a:rPr lang="en-IN" sz="2900" dirty="0" smtClean="0"/>
              <a:t>Conclusion and Future work </a:t>
            </a:r>
            <a:r>
              <a:rPr lang="en-IN" sz="3200" dirty="0" smtClean="0">
                <a:solidFill>
                  <a:srgbClr val="FF0000"/>
                </a:solidFill>
              </a:rPr>
              <a:t>(1 slide)</a:t>
            </a:r>
            <a:endParaRPr lang="en-US" sz="2900" dirty="0" smtClean="0"/>
          </a:p>
          <a:p>
            <a:r>
              <a:rPr lang="en-US" sz="2800" dirty="0" smtClean="0"/>
              <a:t>Individual Contribution </a:t>
            </a:r>
            <a:r>
              <a:rPr lang="en-US" sz="2800" dirty="0" smtClean="0">
                <a:solidFill>
                  <a:srgbClr val="FF0000"/>
                </a:solidFill>
              </a:rPr>
              <a:t>(in detail)</a:t>
            </a:r>
          </a:p>
          <a:p>
            <a:r>
              <a:rPr lang="en-US" sz="2800" dirty="0" smtClean="0">
                <a:solidFill>
                  <a:schemeClr val="tx2"/>
                </a:solidFill>
              </a:rPr>
              <a:t>References</a:t>
            </a:r>
          </a:p>
        </p:txBody>
      </p:sp>
      <p:sp>
        <p:nvSpPr>
          <p:cNvPr id="4" name="Date Placeholder 3"/>
          <p:cNvSpPr>
            <a:spLocks noGrp="1"/>
          </p:cNvSpPr>
          <p:nvPr>
            <p:ph type="dt" sz="half" idx="4294967295"/>
          </p:nvPr>
        </p:nvSpPr>
        <p:spPr>
          <a:xfrm>
            <a:off x="7010400" y="4860132"/>
            <a:ext cx="2133600" cy="226219"/>
          </a:xfrm>
        </p:spPr>
        <p:txBody>
          <a:bodyPr/>
          <a:lstStyle/>
          <a:p>
            <a:fld id="{FA2CA172-35CA-417C-BD8A-AB51F93C6154}" type="datetime5">
              <a:rPr lang="en-US" smtClean="0"/>
              <a:pPr/>
              <a:t>3-Apr-23</a:t>
            </a:fld>
            <a:endParaRPr lang="en-US"/>
          </a:p>
        </p:txBody>
      </p:sp>
      <p:sp>
        <p:nvSpPr>
          <p:cNvPr id="5" name="Footer Placeholder 4"/>
          <p:cNvSpPr>
            <a:spLocks noGrp="1"/>
          </p:cNvSpPr>
          <p:nvPr>
            <p:ph type="ftr" sz="quarter" idx="4294967295"/>
          </p:nvPr>
        </p:nvSpPr>
        <p:spPr>
          <a:xfrm>
            <a:off x="0" y="4861323"/>
            <a:ext cx="5791200" cy="282178"/>
          </a:xfrm>
        </p:spPr>
        <p:txBody>
          <a:bodyPr/>
          <a:lstStyle/>
          <a:p>
            <a:r>
              <a:rPr lang="en-US" dirty="0" smtClean="0"/>
              <a:t>IT752 WSC - Mini-project Progress Evaluation [Jan-Apr 2023]</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9" name="Content Placeholder 8"/>
          <p:cNvSpPr>
            <a:spLocks noGrp="1"/>
          </p:cNvSpPr>
          <p:nvPr>
            <p:ph sz="quarter" idx="1"/>
          </p:nvPr>
        </p:nvSpPr>
        <p:spPr/>
        <p:txBody>
          <a:bodyPr/>
          <a:lstStyle/>
          <a:p>
            <a:endParaRPr lang="en-US" sz="2100" dirty="0"/>
          </a:p>
        </p:txBody>
      </p:sp>
      <p:sp>
        <p:nvSpPr>
          <p:cNvPr id="4" name="Date Placeholder 3"/>
          <p:cNvSpPr>
            <a:spLocks noGrp="1"/>
          </p:cNvSpPr>
          <p:nvPr>
            <p:ph type="dt" sz="half" idx="4294967295"/>
          </p:nvPr>
        </p:nvSpPr>
        <p:spPr>
          <a:xfrm>
            <a:off x="7010400" y="4860132"/>
            <a:ext cx="2133600" cy="226219"/>
          </a:xfrm>
        </p:spPr>
        <p:txBody>
          <a:bodyPr/>
          <a:lstStyle/>
          <a:p>
            <a:fld id="{F73C4D21-9571-4AB0-96BC-AF48059FEDB5}" type="datetime5">
              <a:rPr lang="en-US" smtClean="0"/>
              <a:pPr/>
              <a:t>3-Apr-23</a:t>
            </a:fld>
            <a:endParaRPr lang="en-US"/>
          </a:p>
        </p:txBody>
      </p:sp>
      <p:sp>
        <p:nvSpPr>
          <p:cNvPr id="5" name="Footer Placeholder 4"/>
          <p:cNvSpPr>
            <a:spLocks noGrp="1"/>
          </p:cNvSpPr>
          <p:nvPr>
            <p:ph type="ftr" sz="quarter" idx="4294967295"/>
          </p:nvPr>
        </p:nvSpPr>
        <p:spPr>
          <a:xfrm>
            <a:off x="0" y="4861323"/>
            <a:ext cx="4953000" cy="282178"/>
          </a:xfrm>
        </p:spPr>
        <p:txBody>
          <a:bodyPr/>
          <a:lstStyle/>
          <a:p>
            <a:r>
              <a:rPr lang="en-US" smtClean="0"/>
              <a:t>IT752 WSC - Mini-project Progress Evaluation [Jan-May 2023]</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(only one slide)</a:t>
            </a:r>
            <a:endParaRPr lang="en-US" dirty="0"/>
          </a:p>
        </p:txBody>
      </p:sp>
      <p:sp>
        <p:nvSpPr>
          <p:cNvPr id="5" name="Date Placeholder 4"/>
          <p:cNvSpPr>
            <a:spLocks noGrp="1"/>
          </p:cNvSpPr>
          <p:nvPr>
            <p:ph type="dt" sz="half" idx="4294967295"/>
          </p:nvPr>
        </p:nvSpPr>
        <p:spPr>
          <a:xfrm>
            <a:off x="7010400" y="4860132"/>
            <a:ext cx="2133600" cy="226219"/>
          </a:xfrm>
        </p:spPr>
        <p:txBody>
          <a:bodyPr/>
          <a:lstStyle/>
          <a:p>
            <a:fld id="{01E37BBF-6192-4F63-885A-3ACAB4535F02}" type="datetime5">
              <a:rPr lang="en-US" smtClean="0"/>
              <a:pPr/>
              <a:t>3-Apr-23</a:t>
            </a:fld>
            <a:endParaRPr lang="en-US"/>
          </a:p>
        </p:txBody>
      </p:sp>
      <p:sp>
        <p:nvSpPr>
          <p:cNvPr id="6" name="Footer Placeholder 5"/>
          <p:cNvSpPr>
            <a:spLocks noGrp="1"/>
          </p:cNvSpPr>
          <p:nvPr>
            <p:ph type="ftr" sz="quarter" idx="4294967295"/>
          </p:nvPr>
        </p:nvSpPr>
        <p:spPr>
          <a:xfrm>
            <a:off x="0" y="4861323"/>
            <a:ext cx="5410200" cy="282178"/>
          </a:xfrm>
        </p:spPr>
        <p:txBody>
          <a:bodyPr/>
          <a:lstStyle/>
          <a:p>
            <a:r>
              <a:rPr lang="en-US" smtClean="0"/>
              <a:t>IT752 WSC - Mini-project Progress Evaluation [Jan-May 2023]</a:t>
            </a:r>
            <a:endParaRPr lang="en-US" dirty="0"/>
          </a:p>
        </p:txBody>
      </p:sp>
      <p:graphicFrame>
        <p:nvGraphicFramePr>
          <p:cNvPr id="4" name="Content Placeholder 3"/>
          <p:cNvGraphicFramePr>
            <a:graphicFrameLocks/>
          </p:cNvGraphicFramePr>
          <p:nvPr>
            <p:extLst>
              <p:ext uri="{D42A27DB-BD31-4B8C-83A1-F6EECF244321}">
                <p14:modId xmlns="" xmlns:p14="http://schemas.microsoft.com/office/powerpoint/2010/main" val="4172629408"/>
              </p:ext>
            </p:extLst>
          </p:nvPr>
        </p:nvGraphicFramePr>
        <p:xfrm>
          <a:off x="838201" y="1143001"/>
          <a:ext cx="7467599" cy="1989549"/>
        </p:xfrm>
        <a:graphic>
          <a:graphicData uri="http://schemas.openxmlformats.org/drawingml/2006/table">
            <a:tbl>
              <a:tblPr>
                <a:tableStyleId>{BC89EF96-8CEA-46FF-86C4-4CE0E7609802}</a:tableStyleId>
              </a:tblPr>
              <a:tblGrid>
                <a:gridCol w="1341181"/>
                <a:gridCol w="2099236"/>
                <a:gridCol w="1869633"/>
                <a:gridCol w="2157549"/>
              </a:tblGrid>
              <a:tr h="400052">
                <a:tc>
                  <a:txBody>
                    <a:bodyPr/>
                    <a:lstStyle/>
                    <a:p>
                      <a:pPr algn="ctr" fontAlgn="ctr"/>
                      <a:r>
                        <a:rPr lang="en-IN" sz="1500" u="none" strike="noStrike" dirty="0" smtClean="0">
                          <a:effectLst/>
                        </a:rPr>
                        <a:t>Author/year</a:t>
                      </a:r>
                      <a:endParaRPr lang="en-IN" sz="1500" b="1"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IN" sz="1500" u="none" strike="noStrike" dirty="0">
                          <a:effectLst/>
                        </a:rPr>
                        <a:t>Methodology</a:t>
                      </a:r>
                      <a:endParaRPr lang="en-IN" sz="1500" b="1"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IN" sz="1500" u="none" strike="noStrike" dirty="0">
                          <a:effectLst/>
                        </a:rPr>
                        <a:t>Advantages</a:t>
                      </a:r>
                      <a:endParaRPr lang="en-IN" sz="1500" b="1"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IN" sz="1500" u="none" strike="noStrike" dirty="0">
                          <a:effectLst/>
                        </a:rPr>
                        <a:t>Limitations</a:t>
                      </a:r>
                      <a:endParaRPr lang="en-IN" sz="1500" b="1" i="0" u="none" strike="noStrike" dirty="0">
                        <a:solidFill>
                          <a:srgbClr val="000000"/>
                        </a:solidFill>
                        <a:effectLst/>
                        <a:latin typeface="Calibri" panose="020F0502020204030204" pitchFamily="34" charset="0"/>
                      </a:endParaRPr>
                    </a:p>
                  </a:txBody>
                  <a:tcPr marL="9525" marR="9525" marT="7144" marB="0" anchor="ctr"/>
                </a:tc>
              </a:tr>
              <a:tr h="357861">
                <a:tc>
                  <a:txBody>
                    <a:bodyPr/>
                    <a:lstStyle/>
                    <a:p>
                      <a:pPr algn="ctr">
                        <a:lnSpc>
                          <a:spcPct val="115000"/>
                        </a:lnSpc>
                        <a:spcAft>
                          <a:spcPts val="0"/>
                        </a:spcAft>
                      </a:pPr>
                      <a:endParaRPr kumimoji="0" lang="en-US" sz="900" b="0" i="0" u="none" strike="noStrike" kern="1200" dirty="0" smtClean="0">
                        <a:solidFill>
                          <a:srgbClr val="000000"/>
                        </a:solidFill>
                        <a:effectLst/>
                        <a:latin typeface="Calibri" panose="020F0502020204030204" pitchFamily="34" charset="0"/>
                        <a:ea typeface="+mn-ea"/>
                        <a:cs typeface="+mn-cs"/>
                      </a:endParaRPr>
                    </a:p>
                  </a:txBody>
                  <a:tcPr marL="9525" marR="9525" marT="7144" marB="0" anchor="ctr"/>
                </a:tc>
                <a:tc>
                  <a:txBody>
                    <a:bodyPr/>
                    <a:lstStyle/>
                    <a:p>
                      <a:pPr algn="ctr" fontAlgn="ctr"/>
                      <a:endParaRPr lang="en-IN" sz="900" b="0"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endParaRPr lang="en-IN" sz="900" b="0"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endParaRPr lang="en-IN" sz="900" b="0" i="0" u="none" strike="noStrike" dirty="0">
                        <a:solidFill>
                          <a:srgbClr val="000000"/>
                        </a:solidFill>
                        <a:effectLst/>
                        <a:latin typeface="Calibri" panose="020F0502020204030204" pitchFamily="34" charset="0"/>
                      </a:endParaRPr>
                    </a:p>
                  </a:txBody>
                  <a:tcPr marL="9525" marR="9525" marT="7144" marB="0" anchor="ctr"/>
                </a:tc>
              </a:tr>
              <a:tr h="357861">
                <a:tc>
                  <a:txBody>
                    <a:bodyPr/>
                    <a:lstStyle/>
                    <a:p>
                      <a:pPr algn="ctr">
                        <a:lnSpc>
                          <a:spcPct val="115000"/>
                        </a:lnSpc>
                        <a:spcAft>
                          <a:spcPts val="0"/>
                        </a:spcAft>
                      </a:pPr>
                      <a:endParaRPr kumimoji="0" lang="en-US" sz="900" b="0" i="0" u="none" strike="noStrike" kern="1200" dirty="0" smtClean="0">
                        <a:solidFill>
                          <a:srgbClr val="000000"/>
                        </a:solidFill>
                        <a:effectLst/>
                        <a:latin typeface="Calibri" panose="020F0502020204030204" pitchFamily="34" charset="0"/>
                        <a:ea typeface="+mn-ea"/>
                        <a:cs typeface="+mn-cs"/>
                      </a:endParaRPr>
                    </a:p>
                  </a:txBody>
                  <a:tcPr marL="9525" marR="9525" marT="7144" marB="0" anchor="ctr"/>
                </a:tc>
                <a:tc>
                  <a:txBody>
                    <a:bodyPr/>
                    <a:lstStyle/>
                    <a:p>
                      <a:pPr algn="ctr" fontAlgn="ctr"/>
                      <a:endParaRPr lang="en-IN" sz="900" b="0"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endParaRPr lang="en-IN" sz="900" b="0"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endParaRPr lang="en-IN" sz="900" b="0" i="0" u="none" strike="noStrike" dirty="0">
                        <a:solidFill>
                          <a:srgbClr val="FF0000"/>
                        </a:solidFill>
                        <a:effectLst/>
                        <a:latin typeface="Calibri" panose="020F0502020204030204" pitchFamily="34" charset="0"/>
                      </a:endParaRPr>
                    </a:p>
                  </a:txBody>
                  <a:tcPr marL="9525" marR="9525" marT="7144" marB="0" anchor="ctr"/>
                </a:tc>
              </a:tr>
              <a:tr h="475112">
                <a:tc>
                  <a:txBody>
                    <a:bodyPr/>
                    <a:lstStyle/>
                    <a:p>
                      <a:pPr algn="ctr">
                        <a:lnSpc>
                          <a:spcPct val="115000"/>
                        </a:lnSpc>
                        <a:spcAft>
                          <a:spcPts val="0"/>
                        </a:spcAft>
                      </a:pPr>
                      <a:endParaRPr kumimoji="0" lang="en-US" sz="900" b="0" i="0" u="none" strike="noStrike" kern="1200" dirty="0" smtClean="0">
                        <a:solidFill>
                          <a:srgbClr val="000000"/>
                        </a:solidFill>
                        <a:effectLst/>
                        <a:latin typeface="Calibri" panose="020F0502020204030204" pitchFamily="34" charset="0"/>
                        <a:ea typeface="+mn-ea"/>
                        <a:cs typeface="+mn-cs"/>
                      </a:endParaRPr>
                    </a:p>
                  </a:txBody>
                  <a:tcPr marL="9525" marR="9525" marT="7144" marB="0" anchor="ctr"/>
                </a:tc>
                <a:tc>
                  <a:txBody>
                    <a:bodyPr/>
                    <a:lstStyle/>
                    <a:p>
                      <a:pPr algn="ctr" fontAlgn="ctr"/>
                      <a:endParaRPr lang="en-IN" sz="900" b="0"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endParaRPr lang="en-IN" sz="900" b="0"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endParaRPr lang="en-IN" sz="900" b="0" i="0" u="none" strike="noStrike" dirty="0">
                        <a:solidFill>
                          <a:srgbClr val="000000"/>
                        </a:solidFill>
                        <a:effectLst/>
                        <a:latin typeface="Calibri" panose="020F0502020204030204" pitchFamily="34" charset="0"/>
                      </a:endParaRPr>
                    </a:p>
                  </a:txBody>
                  <a:tcPr marL="9525" marR="9525" marT="7144" marB="0" anchor="ctr"/>
                </a:tc>
              </a:tr>
              <a:tr h="398663">
                <a:tc>
                  <a:txBody>
                    <a:bodyPr/>
                    <a:lstStyle/>
                    <a:p>
                      <a:pPr algn="ctr">
                        <a:lnSpc>
                          <a:spcPct val="115000"/>
                        </a:lnSpc>
                        <a:spcAft>
                          <a:spcPts val="0"/>
                        </a:spcAft>
                      </a:pPr>
                      <a:endParaRPr kumimoji="0" lang="en-US" sz="900" b="0" i="0" u="none" strike="noStrike" kern="1200" dirty="0" smtClean="0">
                        <a:solidFill>
                          <a:srgbClr val="000000"/>
                        </a:solidFill>
                        <a:effectLst/>
                        <a:latin typeface="Calibri" panose="020F0502020204030204" pitchFamily="34" charset="0"/>
                        <a:ea typeface="+mn-ea"/>
                        <a:cs typeface="+mn-cs"/>
                      </a:endParaRPr>
                    </a:p>
                  </a:txBody>
                  <a:tcPr marL="9525" marR="9525" marT="7144" marB="0" anchor="ctr"/>
                </a:tc>
                <a:tc>
                  <a:txBody>
                    <a:bodyPr/>
                    <a:lstStyle/>
                    <a:p>
                      <a:pPr algn="ctr" fontAlgn="ctr"/>
                      <a:endParaRPr lang="en-IN" sz="900" b="0"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endParaRPr lang="en-IN" sz="900" b="0"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endParaRPr lang="en-IN" sz="900" b="0" i="0" u="none" strike="noStrike" dirty="0">
                        <a:solidFill>
                          <a:srgbClr val="FF0000"/>
                        </a:solidFill>
                        <a:effectLst/>
                        <a:latin typeface="Calibri" panose="020F0502020204030204" pitchFamily="34" charset="0"/>
                      </a:endParaRPr>
                    </a:p>
                  </a:txBody>
                  <a:tcPr marL="9525" marR="9525" marT="7144" marB="0" anchor="ctr"/>
                </a:tc>
              </a:tr>
            </a:tbl>
          </a:graphicData>
        </a:graphic>
      </p:graphicFrame>
    </p:spTree>
    <p:extLst>
      <p:ext uri="{BB962C8B-B14F-4D97-AF65-F5344CB8AC3E}">
        <p14:creationId xmlns="" xmlns:p14="http://schemas.microsoft.com/office/powerpoint/2010/main" val="20732679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Outcome of Literature Review (only one slide)</a:t>
            </a:r>
            <a:endParaRPr lang="en-US" dirty="0"/>
          </a:p>
        </p:txBody>
      </p:sp>
      <p:sp>
        <p:nvSpPr>
          <p:cNvPr id="10" name="Content Placeholder 9"/>
          <p:cNvSpPr>
            <a:spLocks noGrp="1"/>
          </p:cNvSpPr>
          <p:nvPr>
            <p:ph sz="quarter" idx="1"/>
          </p:nvPr>
        </p:nvSpPr>
        <p:spPr/>
        <p:txBody>
          <a:bodyPr/>
          <a:lstStyle/>
          <a:p>
            <a:endParaRPr lang="en-US" sz="2000" dirty="0"/>
          </a:p>
        </p:txBody>
      </p:sp>
      <p:sp>
        <p:nvSpPr>
          <p:cNvPr id="5" name="Date Placeholder 4"/>
          <p:cNvSpPr>
            <a:spLocks noGrp="1"/>
          </p:cNvSpPr>
          <p:nvPr>
            <p:ph type="dt" sz="half" idx="4294967295"/>
          </p:nvPr>
        </p:nvSpPr>
        <p:spPr>
          <a:xfrm>
            <a:off x="7010400" y="4860132"/>
            <a:ext cx="2133600" cy="226219"/>
          </a:xfrm>
        </p:spPr>
        <p:txBody>
          <a:bodyPr/>
          <a:lstStyle/>
          <a:p>
            <a:fld id="{F49DAFC5-2F2C-48FB-BA0A-00C0A5418D9A}" type="datetime5">
              <a:rPr lang="en-US" smtClean="0"/>
              <a:pPr/>
              <a:t>3-Apr-23</a:t>
            </a:fld>
            <a:endParaRPr lang="en-US"/>
          </a:p>
        </p:txBody>
      </p:sp>
      <p:sp>
        <p:nvSpPr>
          <p:cNvPr id="6" name="Footer Placeholder 5"/>
          <p:cNvSpPr>
            <a:spLocks noGrp="1"/>
          </p:cNvSpPr>
          <p:nvPr>
            <p:ph type="ftr" sz="quarter" idx="4294967295"/>
          </p:nvPr>
        </p:nvSpPr>
        <p:spPr>
          <a:xfrm>
            <a:off x="0" y="4743450"/>
            <a:ext cx="5715000" cy="453628"/>
          </a:xfrm>
        </p:spPr>
        <p:txBody>
          <a:bodyPr/>
          <a:lstStyle/>
          <a:p>
            <a:r>
              <a:rPr lang="en-US" smtClean="0"/>
              <a:t>IT752 WSC - Mini-project Progress Evaluation [Jan-May 2023]</a:t>
            </a:r>
            <a:endParaRPr lang="en-US" dirty="0"/>
          </a:p>
        </p:txBody>
      </p:sp>
    </p:spTree>
    <p:extLst>
      <p:ext uri="{BB962C8B-B14F-4D97-AF65-F5344CB8AC3E}">
        <p14:creationId xmlns="" xmlns:p14="http://schemas.microsoft.com/office/powerpoint/2010/main" val="20732679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Statement</a:t>
            </a:r>
            <a:endParaRPr lang="en-US" dirty="0"/>
          </a:p>
        </p:txBody>
      </p:sp>
      <p:sp>
        <p:nvSpPr>
          <p:cNvPr id="3" name="Content Placeholder 2"/>
          <p:cNvSpPr>
            <a:spLocks noGrp="1"/>
          </p:cNvSpPr>
          <p:nvPr>
            <p:ph sz="quarter" idx="1"/>
          </p:nvPr>
        </p:nvSpPr>
        <p:spPr/>
        <p:txBody>
          <a:bodyPr/>
          <a:lstStyle/>
          <a:p>
            <a:r>
              <a:rPr lang="en-US" sz="2000" dirty="0" smtClean="0"/>
              <a:t> (One Single Problem Statement for your Entire Project)</a:t>
            </a:r>
          </a:p>
          <a:p>
            <a:pPr>
              <a:buNone/>
            </a:pPr>
            <a:endParaRPr lang="en-US" sz="2000" dirty="0" smtClean="0"/>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BA553B4E-271E-4424-9B3B-FA2E8F8C7C2F}" type="datetime5">
              <a:rPr lang="en-US" smtClean="0"/>
              <a:pPr/>
              <a:t>3-Apr-23</a:t>
            </a:fld>
            <a:endParaRPr lang="en-US"/>
          </a:p>
        </p:txBody>
      </p:sp>
      <p:sp>
        <p:nvSpPr>
          <p:cNvPr id="5" name="Footer Placeholder 4"/>
          <p:cNvSpPr>
            <a:spLocks noGrp="1"/>
          </p:cNvSpPr>
          <p:nvPr>
            <p:ph type="ftr" sz="quarter" idx="4294967295"/>
          </p:nvPr>
        </p:nvSpPr>
        <p:spPr>
          <a:xfrm>
            <a:off x="0" y="4861323"/>
            <a:ext cx="6248400" cy="282178"/>
          </a:xfrm>
        </p:spPr>
        <p:txBody>
          <a:bodyPr/>
          <a:lstStyle/>
          <a:p>
            <a:r>
              <a:rPr lang="en-US" smtClean="0"/>
              <a:t>IT752 WSC - Mini-project Progress Evaluation [Jan-May 2023]</a:t>
            </a:r>
            <a:endParaRPr lang="en-US" dirty="0"/>
          </a:p>
        </p:txBody>
      </p:sp>
      <p:sp>
        <p:nvSpPr>
          <p:cNvPr id="6" name="Title 1"/>
          <p:cNvSpPr txBox="1">
            <a:spLocks/>
          </p:cNvSpPr>
          <p:nvPr/>
        </p:nvSpPr>
        <p:spPr>
          <a:xfrm>
            <a:off x="464100" y="1884750"/>
            <a:ext cx="8520600" cy="572700"/>
          </a:xfrm>
          <a:prstGeom prst="rect">
            <a:avLst/>
          </a:prstGeom>
          <a:noFill/>
          <a:ln>
            <a:noFill/>
          </a:ln>
        </p:spPr>
        <p:txBody>
          <a:bodyPr spcFirstLastPara="1" wrap="square" lIns="91425" tIns="91425" rIns="91425" bIns="91425" anchor="t" anchorCtr="0"/>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kumimoji="0" lang="en-US" sz="2800" b="0" i="0" u="none" strike="noStrike" kern="0" cap="none" spc="0" normalizeH="0" baseline="0" noProof="0" smtClean="0">
                <a:ln>
                  <a:noFill/>
                </a:ln>
                <a:solidFill>
                  <a:schemeClr val="dk1"/>
                </a:solidFill>
                <a:effectLst/>
                <a:uLnTx/>
                <a:uFillTx/>
                <a:latin typeface="Libre Baskerville" charset="0"/>
                <a:ea typeface="Arial"/>
                <a:cs typeface="Arial"/>
                <a:sym typeface="Arial"/>
              </a:rPr>
              <a:t>Research Objectives</a:t>
            </a:r>
            <a:endParaRPr kumimoji="0" lang="en-US" sz="2800" b="0" i="0" u="none" strike="noStrike" kern="0" cap="none" spc="0" normalizeH="0" baseline="0" noProof="0" dirty="0">
              <a:ln>
                <a:noFill/>
              </a:ln>
              <a:solidFill>
                <a:schemeClr val="dk1"/>
              </a:solidFill>
              <a:effectLst/>
              <a:uLnTx/>
              <a:uFillTx/>
              <a:latin typeface="Libre Baskerville" charset="0"/>
              <a:ea typeface="Arial"/>
              <a:cs typeface="Arial"/>
              <a:sym typeface="Arial"/>
            </a:endParaRPr>
          </a:p>
        </p:txBody>
      </p:sp>
      <p:sp>
        <p:nvSpPr>
          <p:cNvPr id="7" name="Content Placeholder 2"/>
          <p:cNvSpPr txBox="1">
            <a:spLocks/>
          </p:cNvSpPr>
          <p:nvPr/>
        </p:nvSpPr>
        <p:spPr>
          <a:xfrm>
            <a:off x="609600" y="2457450"/>
            <a:ext cx="8229600" cy="2274570"/>
          </a:xfrm>
          <a:prstGeom prst="rect">
            <a:avLst/>
          </a:prstGeom>
          <a:noFill/>
          <a:ln>
            <a:noFill/>
          </a:ln>
        </p:spPr>
        <p:txBody>
          <a:bodyPr spcFirstLastPara="1" wrap="square" lIns="91425" tIns="91425" rIns="91425" bIns="91425" anchor="t" anchorCtr="0"/>
          <a:lstStyle/>
          <a:p>
            <a:pPr marL="457200" marR="0" lvl="0" indent="-342900" algn="l" defTabSz="914400" rtl="0" eaLnBrk="1" fontAlgn="auto" latinLnBrk="0" hangingPunct="1">
              <a:lnSpc>
                <a:spcPct val="115000"/>
              </a:lnSpc>
              <a:spcBef>
                <a:spcPts val="0"/>
              </a:spcBef>
              <a:spcAft>
                <a:spcPts val="0"/>
              </a:spcAft>
              <a:buClr>
                <a:schemeClr val="dk2"/>
              </a:buClr>
              <a:buSzPts val="1800"/>
              <a:tabLst/>
              <a:defRPr/>
            </a:pPr>
            <a:r>
              <a:rPr kumimoji="0" lang="en-IN" sz="2000" b="0" i="0" u="none" strike="noStrike" kern="0" cap="none" spc="0" normalizeH="0" baseline="0" noProof="0" dirty="0" smtClean="0">
                <a:ln>
                  <a:noFill/>
                </a:ln>
                <a:solidFill>
                  <a:schemeClr val="dk2"/>
                </a:solidFill>
                <a:effectLst/>
                <a:uLnTx/>
                <a:uFillTx/>
                <a:latin typeface="Perpetua" pitchFamily="18" charset="0"/>
                <a:ea typeface="Arial"/>
                <a:cs typeface="Arial"/>
                <a:sym typeface="Arial"/>
              </a:rPr>
              <a:t>1.</a:t>
            </a:r>
            <a:r>
              <a:rPr kumimoji="0" lang="en-IN" sz="2000" b="0" i="0" u="none" strike="noStrike" kern="0" cap="none" spc="0" normalizeH="0" noProof="0" dirty="0" smtClean="0">
                <a:ln>
                  <a:noFill/>
                </a:ln>
                <a:solidFill>
                  <a:schemeClr val="dk2"/>
                </a:solidFill>
                <a:effectLst/>
                <a:uLnTx/>
                <a:uFillTx/>
                <a:latin typeface="Perpetua" pitchFamily="18" charset="0"/>
                <a:ea typeface="Arial"/>
                <a:cs typeface="Arial"/>
                <a:sym typeface="Arial"/>
              </a:rPr>
              <a:t> </a:t>
            </a:r>
          </a:p>
          <a:p>
            <a:pPr marL="457200" marR="0" lvl="0" indent="-342900" algn="l" defTabSz="914400" rtl="0" eaLnBrk="1" fontAlgn="auto" latinLnBrk="0" hangingPunct="1">
              <a:lnSpc>
                <a:spcPct val="115000"/>
              </a:lnSpc>
              <a:spcBef>
                <a:spcPts val="0"/>
              </a:spcBef>
              <a:spcAft>
                <a:spcPts val="0"/>
              </a:spcAft>
              <a:buClr>
                <a:schemeClr val="dk2"/>
              </a:buClr>
              <a:buSzPts val="1800"/>
              <a:tabLst/>
              <a:defRPr/>
            </a:pPr>
            <a:r>
              <a:rPr lang="en-IN" sz="2000" kern="0" baseline="0" dirty="0" smtClean="0">
                <a:solidFill>
                  <a:schemeClr val="dk2"/>
                </a:solidFill>
                <a:latin typeface="Perpetua" pitchFamily="18" charset="0"/>
                <a:ea typeface="Arial"/>
                <a:cs typeface="Arial"/>
                <a:sym typeface="Arial"/>
              </a:rPr>
              <a:t>2.</a:t>
            </a:r>
            <a:r>
              <a:rPr lang="en-IN" sz="2000" kern="0" dirty="0" smtClean="0">
                <a:solidFill>
                  <a:schemeClr val="dk2"/>
                </a:solidFill>
                <a:latin typeface="Perpetua" pitchFamily="18" charset="0"/>
                <a:ea typeface="Arial"/>
                <a:cs typeface="Arial"/>
                <a:sym typeface="Arial"/>
              </a:rPr>
              <a:t> </a:t>
            </a:r>
          </a:p>
          <a:p>
            <a:pPr marL="457200" marR="0" lvl="0" indent="-342900" algn="l" defTabSz="914400" rtl="0" eaLnBrk="1" fontAlgn="auto" latinLnBrk="0" hangingPunct="1">
              <a:lnSpc>
                <a:spcPct val="115000"/>
              </a:lnSpc>
              <a:spcBef>
                <a:spcPts val="0"/>
              </a:spcBef>
              <a:spcAft>
                <a:spcPts val="0"/>
              </a:spcAft>
              <a:buClr>
                <a:schemeClr val="dk2"/>
              </a:buClr>
              <a:buSzPts val="1800"/>
              <a:tabLst/>
              <a:defRPr/>
            </a:pPr>
            <a:r>
              <a:rPr kumimoji="0" lang="en-IN" sz="2000" b="0" i="0" u="none" strike="noStrike" kern="0" cap="none" spc="0" normalizeH="0" baseline="0" noProof="0" dirty="0" smtClean="0">
                <a:ln>
                  <a:noFill/>
                </a:ln>
                <a:solidFill>
                  <a:schemeClr val="dk2"/>
                </a:solidFill>
                <a:effectLst/>
                <a:uLnTx/>
                <a:uFillTx/>
                <a:latin typeface="Perpetua" pitchFamily="18" charset="0"/>
                <a:ea typeface="Arial"/>
                <a:cs typeface="Arial"/>
                <a:sym typeface="Arial"/>
              </a:rPr>
              <a:t>3.</a:t>
            </a:r>
            <a:endParaRPr kumimoji="0" lang="en-US" sz="2000" b="0" i="0" u="none" strike="noStrike" kern="0" cap="none" spc="0" normalizeH="0" baseline="0" noProof="0" dirty="0">
              <a:ln>
                <a:noFill/>
              </a:ln>
              <a:solidFill>
                <a:schemeClr val="dk2"/>
              </a:solidFill>
              <a:effectLst/>
              <a:uLnTx/>
              <a:uFillTx/>
              <a:latin typeface="Perpetua" pitchFamily="18" charset="0"/>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Methodology</a:t>
            </a:r>
            <a:endParaRPr lang="en-IN" dirty="0"/>
          </a:p>
        </p:txBody>
      </p:sp>
      <p:sp>
        <p:nvSpPr>
          <p:cNvPr id="32" name="Content Placeholder 31"/>
          <p:cNvSpPr>
            <a:spLocks noGrp="1"/>
          </p:cNvSpPr>
          <p:nvPr>
            <p:ph sz="quarter" idx="1"/>
          </p:nvPr>
        </p:nvSpPr>
        <p:spPr/>
        <p:txBody>
          <a:bodyPr/>
          <a:lstStyle/>
          <a:p>
            <a:r>
              <a:rPr lang="en-US" sz="2000" dirty="0" smtClean="0"/>
              <a:t>  (System Architecture/Flowchart/ Algorithm / Pseudo code)  </a:t>
            </a:r>
          </a:p>
          <a:p>
            <a:endParaRPr lang="en-US" sz="2000" dirty="0" smtClean="0"/>
          </a:p>
        </p:txBody>
      </p:sp>
      <p:sp>
        <p:nvSpPr>
          <p:cNvPr id="4" name="Date Placeholder 3"/>
          <p:cNvSpPr>
            <a:spLocks noGrp="1"/>
          </p:cNvSpPr>
          <p:nvPr>
            <p:ph type="dt" sz="half" idx="4294967295"/>
          </p:nvPr>
        </p:nvSpPr>
        <p:spPr>
          <a:xfrm>
            <a:off x="7010400" y="4860132"/>
            <a:ext cx="2133600" cy="226219"/>
          </a:xfrm>
        </p:spPr>
        <p:txBody>
          <a:bodyPr/>
          <a:lstStyle/>
          <a:p>
            <a:fld id="{886B1208-64C0-449F-8358-8BD20C3F7E68}" type="datetime5">
              <a:rPr lang="en-US" smtClean="0"/>
              <a:pPr/>
              <a:t>3-Apr-23</a:t>
            </a:fld>
            <a:endParaRPr lang="en-US"/>
          </a:p>
        </p:txBody>
      </p:sp>
      <p:sp>
        <p:nvSpPr>
          <p:cNvPr id="5" name="Footer Placeholder 4"/>
          <p:cNvSpPr>
            <a:spLocks noGrp="1"/>
          </p:cNvSpPr>
          <p:nvPr>
            <p:ph type="ftr" sz="quarter" idx="4294967295"/>
          </p:nvPr>
        </p:nvSpPr>
        <p:spPr>
          <a:xfrm>
            <a:off x="0" y="4861323"/>
            <a:ext cx="5715000" cy="282178"/>
          </a:xfrm>
        </p:spPr>
        <p:txBody>
          <a:bodyPr/>
          <a:lstStyle/>
          <a:p>
            <a:r>
              <a:rPr lang="en-US" smtClean="0"/>
              <a:t>IT752 WSC - Mini-project Progress Evaluation [Jan-May 2023]</a:t>
            </a:r>
            <a:endParaRPr lang="en-US" dirty="0"/>
          </a:p>
        </p:txBody>
      </p:sp>
    </p:spTree>
    <p:extLst>
      <p:ext uri="{BB962C8B-B14F-4D97-AF65-F5344CB8AC3E}">
        <p14:creationId xmlns=""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Proposed enhancements/novelty</a:t>
            </a:r>
            <a:endParaRPr lang="en-US" dirty="0" smtClean="0"/>
          </a:p>
        </p:txBody>
      </p:sp>
      <p:sp>
        <p:nvSpPr>
          <p:cNvPr id="32" name="Content Placeholder 31"/>
          <p:cNvSpPr>
            <a:spLocks noGrp="1"/>
          </p:cNvSpPr>
          <p:nvPr>
            <p:ph sz="quarter" idx="1"/>
          </p:nvPr>
        </p:nvSpPr>
        <p:spPr/>
        <p:txBody>
          <a:bodyPr/>
          <a:lstStyle/>
          <a:p>
            <a:r>
              <a:rPr lang="en-IN" sz="2000" dirty="0" smtClean="0"/>
              <a:t>Give detailed description</a:t>
            </a:r>
          </a:p>
          <a:p>
            <a:endParaRPr lang="en-IN" sz="2000" dirty="0" smtClean="0"/>
          </a:p>
          <a:p>
            <a:r>
              <a:rPr lang="en-US" sz="2000" dirty="0" smtClean="0"/>
              <a:t>(Show planned changes in detail. Don’t use the same figure as in the base paper. Recreate the same based on identified changes in your methodology)</a:t>
            </a:r>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705BD1A4-9B97-4D1C-B109-081EAFF20DB4}" type="datetime5">
              <a:rPr lang="en-US" smtClean="0"/>
              <a:pPr/>
              <a:t>3-Apr-23</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smtClean="0"/>
              <a:t>IT752 WSC - Mini-project Progress Evaluation [Jan-May 2023]</a:t>
            </a:r>
            <a:endParaRPr lang="en-US" dirty="0"/>
          </a:p>
        </p:txBody>
      </p:sp>
    </p:spTree>
    <p:extLst>
      <p:ext uri="{BB962C8B-B14F-4D97-AF65-F5344CB8AC3E}">
        <p14:creationId xmlns=""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Proposed enhancements/novelty</a:t>
            </a:r>
            <a:endParaRPr lang="en-US" dirty="0" smtClean="0"/>
          </a:p>
        </p:txBody>
      </p:sp>
      <p:sp>
        <p:nvSpPr>
          <p:cNvPr id="32" name="Content Placeholder 31"/>
          <p:cNvSpPr>
            <a:spLocks noGrp="1"/>
          </p:cNvSpPr>
          <p:nvPr>
            <p:ph sz="quarter" idx="1"/>
          </p:nvPr>
        </p:nvSpPr>
        <p:spPr/>
        <p:txBody>
          <a:bodyPr/>
          <a:lstStyle/>
          <a:p>
            <a:r>
              <a:rPr lang="en-IN" sz="2000" dirty="0" smtClean="0"/>
              <a:t>Give detailed description</a:t>
            </a:r>
          </a:p>
          <a:p>
            <a:endParaRPr lang="en-IN" sz="2000" dirty="0" smtClean="0"/>
          </a:p>
          <a:p>
            <a:r>
              <a:rPr lang="en-US" sz="2000" dirty="0" smtClean="0"/>
              <a:t>(Show planned changes in detail. Don’t use the same figure as in the base paper. Recreate the same based on identified changes in your methodology)</a:t>
            </a:r>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D69EBD1D-BFCC-4F66-844C-6371C54C1863}" type="datetime5">
              <a:rPr lang="en-US" smtClean="0"/>
              <a:pPr/>
              <a:t>3-Apr-23</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smtClean="0"/>
              <a:t>IT752 WSC - Mini-project Progress Evaluation [Jan-May 2023]</a:t>
            </a:r>
            <a:endParaRPr lang="en-US" dirty="0"/>
          </a:p>
        </p:txBody>
      </p:sp>
    </p:spTree>
    <p:extLst>
      <p:ext uri="{BB962C8B-B14F-4D97-AF65-F5344CB8AC3E}">
        <p14:creationId xmlns=""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workshop_ppt_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workshop_ppt_theme</Template>
  <TotalTime>20986</TotalTime>
  <Words>500</Words>
  <Application>Microsoft Office PowerPoint</Application>
  <PresentationFormat>On-screen Show (16:9)</PresentationFormat>
  <Paragraphs>84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workshop_ppt_theme</vt:lpstr>
      <vt:lpstr>Project Name</vt:lpstr>
      <vt:lpstr>Agenda </vt:lpstr>
      <vt:lpstr>Introduction</vt:lpstr>
      <vt:lpstr>Literature Review (only one slide)</vt:lpstr>
      <vt:lpstr>Outcome of Literature Review (only one slide)</vt:lpstr>
      <vt:lpstr>Problem Statement</vt:lpstr>
      <vt:lpstr>Existing Methodology</vt:lpstr>
      <vt:lpstr>Proposed enhancements/novelty</vt:lpstr>
      <vt:lpstr>Proposed enhancements/novelty</vt:lpstr>
      <vt:lpstr>Dataset statistics</vt:lpstr>
      <vt:lpstr>Exploratory Data Analysis</vt:lpstr>
      <vt:lpstr>Work done </vt:lpstr>
      <vt:lpstr>Experiments and Results</vt:lpstr>
      <vt:lpstr>Comparative Results (wrt Base paper)</vt:lpstr>
      <vt:lpstr>Conclusion and Future work</vt:lpstr>
      <vt:lpstr>Individual Contribution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Affective HCI based efficient e-learning environment using IoT</dc:title>
  <dc:creator>asd</dc:creator>
  <cp:lastModifiedBy>Sowmya Kamath</cp:lastModifiedBy>
  <cp:revision>676</cp:revision>
  <dcterms:created xsi:type="dcterms:W3CDTF">2016-03-14T14:21:24Z</dcterms:created>
  <dcterms:modified xsi:type="dcterms:W3CDTF">2023-04-03T02:30:45Z</dcterms:modified>
</cp:coreProperties>
</file>