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Nunito"/>
      <p:regular r:id="rId20"/>
      <p:bold r:id="rId21"/>
      <p:italic r:id="rId22"/>
      <p:boldItalic r:id="rId23"/>
    </p:embeddedFont>
    <p:embeddedFont>
      <p:font typeface="PT Sans Narrow"/>
      <p:regular r:id="rId24"/>
      <p:bold r:id="rId25"/>
    </p:embeddedFont>
    <p:embeddedFont>
      <p:font typeface="Open Sans Medium"/>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djlDz1nfO7lXndfyjfpWJ8p7i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PTSansNarrow-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Medium-regular.fntdata"/><Relationship Id="rId25" Type="http://schemas.openxmlformats.org/officeDocument/2006/relationships/font" Target="fonts/PTSansNarrow-bold.fntdata"/><Relationship Id="rId28" Type="http://schemas.openxmlformats.org/officeDocument/2006/relationships/font" Target="fonts/OpenSansMedium-italic.fntdata"/><Relationship Id="rId27" Type="http://schemas.openxmlformats.org/officeDocument/2006/relationships/font" Target="fonts/OpenSans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cef5282d9_2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cef5282d9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c29511b7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c29511b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b8b3bf59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b8b3bf5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b8b3bf59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7b8b3bf59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50f99dbdf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50f99dbd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cef5282d9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7cef5282d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9131427d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9131427d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c29511b73_2_1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c29511b73_2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9131427d8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9131427d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17c29511b73_2_87"/>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17c29511b73_2_87"/>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17c29511b73_2_87"/>
          <p:cNvGrpSpPr/>
          <p:nvPr/>
        </p:nvGrpSpPr>
        <p:grpSpPr>
          <a:xfrm>
            <a:off x="1338859" y="1362666"/>
            <a:ext cx="9515557" cy="203195"/>
            <a:chOff x="1346429" y="1011300"/>
            <a:chExt cx="6452100" cy="152400"/>
          </a:xfrm>
        </p:grpSpPr>
        <p:cxnSp>
          <p:nvCxnSpPr>
            <p:cNvPr id="13" name="Google Shape;13;g17c29511b73_2_87"/>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17c29511b73_2_87"/>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17c29511b73_2_87"/>
          <p:cNvGrpSpPr/>
          <p:nvPr/>
        </p:nvGrpSpPr>
        <p:grpSpPr>
          <a:xfrm>
            <a:off x="1338868" y="5292001"/>
            <a:ext cx="9515557" cy="203195"/>
            <a:chOff x="1346435" y="3969088"/>
            <a:chExt cx="6452100" cy="152400"/>
          </a:xfrm>
        </p:grpSpPr>
        <p:cxnSp>
          <p:nvCxnSpPr>
            <p:cNvPr id="16" name="Google Shape;16;g17c29511b73_2_87"/>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17c29511b73_2_8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17c29511b73_2_87"/>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9" name="Google Shape;19;g17c29511b73_2_87"/>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0" name="Google Shape;20;g17c29511b73_2_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17c29511b73_2_133"/>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7c29511b73_2_133"/>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g17c29511b73_2_133"/>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g17c29511b73_2_1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17c29511b73_2_1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17c29511b73_2_140"/>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4" name="Google Shape;64;g17c29511b73_2_140"/>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1600"/>
              </a:spcBef>
              <a:spcAft>
                <a:spcPts val="0"/>
              </a:spcAft>
              <a:buClr>
                <a:schemeClr val="lt1"/>
              </a:buClr>
              <a:buSzPts val="2250"/>
              <a:buChar char="○"/>
              <a:defRPr/>
            </a:lvl2pPr>
            <a:lvl3pPr indent="-371475" lvl="2" marL="1371600" rtl="0" algn="l">
              <a:lnSpc>
                <a:spcPct val="120000"/>
              </a:lnSpc>
              <a:spcBef>
                <a:spcPts val="1600"/>
              </a:spcBef>
              <a:spcAft>
                <a:spcPts val="0"/>
              </a:spcAft>
              <a:buClr>
                <a:schemeClr val="lt1"/>
              </a:buClr>
              <a:buSzPts val="2250"/>
              <a:buChar char="■"/>
              <a:defRPr/>
            </a:lvl3pPr>
            <a:lvl4pPr indent="-371475" lvl="3" marL="1828800" rtl="0" algn="l">
              <a:lnSpc>
                <a:spcPct val="120000"/>
              </a:lnSpc>
              <a:spcBef>
                <a:spcPts val="1600"/>
              </a:spcBef>
              <a:spcAft>
                <a:spcPts val="0"/>
              </a:spcAft>
              <a:buClr>
                <a:schemeClr val="lt1"/>
              </a:buClr>
              <a:buSzPts val="2250"/>
              <a:buChar char="●"/>
              <a:defRPr/>
            </a:lvl4pPr>
            <a:lvl5pPr indent="-371475" lvl="4" marL="2286000" rtl="0" algn="l">
              <a:lnSpc>
                <a:spcPct val="120000"/>
              </a:lnSpc>
              <a:spcBef>
                <a:spcPts val="1600"/>
              </a:spcBef>
              <a:spcAft>
                <a:spcPts val="0"/>
              </a:spcAft>
              <a:buClr>
                <a:schemeClr val="lt1"/>
              </a:buClr>
              <a:buSzPts val="2250"/>
              <a:buChar char="○"/>
              <a:defRPr/>
            </a:lvl5pPr>
            <a:lvl6pPr indent="-371475" lvl="5" marL="2743200" rtl="0" algn="l">
              <a:lnSpc>
                <a:spcPct val="120000"/>
              </a:lnSpc>
              <a:spcBef>
                <a:spcPts val="1600"/>
              </a:spcBef>
              <a:spcAft>
                <a:spcPts val="0"/>
              </a:spcAft>
              <a:buClr>
                <a:schemeClr val="lt1"/>
              </a:buClr>
              <a:buSzPts val="2250"/>
              <a:buChar char="■"/>
              <a:defRPr/>
            </a:lvl6pPr>
            <a:lvl7pPr indent="-371475" lvl="6" marL="3200400" rtl="0" algn="l">
              <a:lnSpc>
                <a:spcPct val="120000"/>
              </a:lnSpc>
              <a:spcBef>
                <a:spcPts val="1600"/>
              </a:spcBef>
              <a:spcAft>
                <a:spcPts val="0"/>
              </a:spcAft>
              <a:buClr>
                <a:schemeClr val="lt1"/>
              </a:buClr>
              <a:buSzPts val="2250"/>
              <a:buChar char="●"/>
              <a:defRPr/>
            </a:lvl7pPr>
            <a:lvl8pPr indent="-371475" lvl="7" marL="3657600" rtl="0" algn="l">
              <a:lnSpc>
                <a:spcPct val="120000"/>
              </a:lnSpc>
              <a:spcBef>
                <a:spcPts val="1600"/>
              </a:spcBef>
              <a:spcAft>
                <a:spcPts val="0"/>
              </a:spcAft>
              <a:buClr>
                <a:schemeClr val="lt1"/>
              </a:buClr>
              <a:buSzPts val="2250"/>
              <a:buChar char="○"/>
              <a:defRPr/>
            </a:lvl8pPr>
            <a:lvl9pPr indent="-371475" lvl="8" marL="4114800" rtl="0" algn="l">
              <a:lnSpc>
                <a:spcPct val="120000"/>
              </a:lnSpc>
              <a:spcBef>
                <a:spcPts val="1600"/>
              </a:spcBef>
              <a:spcAft>
                <a:spcPts val="1600"/>
              </a:spcAft>
              <a:buClr>
                <a:schemeClr val="lt1"/>
              </a:buClr>
              <a:buSzPts val="2250"/>
              <a:buChar char="■"/>
              <a:defRPr/>
            </a:lvl9pPr>
          </a:lstStyle>
          <a:p/>
        </p:txBody>
      </p:sp>
      <p:sp>
        <p:nvSpPr>
          <p:cNvPr id="65" name="Google Shape;65;g17c29511b73_2_140"/>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17c29511b73_2_140"/>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17c29511b73_2_140"/>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17c29511b73_2_99"/>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7c29511b73_2_99"/>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4" name="Google Shape;24;g17c29511b73_2_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17c29511b73_2_103"/>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7c29511b73_2_103"/>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g17c29511b73_2_103"/>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9" name="Google Shape;29;g17c29511b73_2_1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17c29511b73_2_108"/>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g17c29511b73_2_108"/>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17c29511b73_2_108"/>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17c29511b73_2_1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17c29511b73_2_113"/>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Google Shape;37;g17c29511b73_2_1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17c29511b73_2_116"/>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Google Shape;40;g17c29511b73_2_116"/>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17c29511b73_2_1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17c29511b73_2_120"/>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4" name="Google Shape;44;g17c29511b73_2_1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17c29511b73_2_123"/>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g17c29511b73_2_12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17c29511b73_2_123"/>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9" name="Google Shape;49;g17c29511b73_2_123"/>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g17c29511b73_2_12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g17c29511b73_2_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17c29511b73_2_130"/>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4" name="Google Shape;54;g17c29511b73_2_1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17c29511b73_2_83"/>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7" name="Google Shape;7;g17c29511b73_2_83"/>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g17c29511b73_2_8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drive.google.com/file/d/1zsixQ2VbCid8i3IbOOdwIhM1tfHUZwM-/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ctrTitle"/>
          </p:nvPr>
        </p:nvSpPr>
        <p:spPr>
          <a:xfrm>
            <a:off x="3382500" y="2639075"/>
            <a:ext cx="5427000" cy="1995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Twentieth Century"/>
              <a:buNone/>
            </a:pPr>
            <a:r>
              <a:rPr lang="en-US" sz="4100"/>
              <a:t>IMPLEMENTING CLOSEST PAIR OF POINTS IN COMPUTATIONAL GEOMETRY USING DIVIDE AND CONQUER ALGORITHM</a:t>
            </a:r>
            <a:endParaRPr sz="4100"/>
          </a:p>
        </p:txBody>
      </p:sp>
      <p:sp>
        <p:nvSpPr>
          <p:cNvPr id="73" name="Google Shape;73;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accent1"/>
                </a:solidFill>
                <a:latin typeface="Open Sans"/>
                <a:ea typeface="Open Sans"/>
                <a:cs typeface="Open Sans"/>
                <a:sym typeface="Open Sans"/>
              </a:rPr>
              <a:t>‹#›</a:t>
            </a:fld>
            <a:endParaRPr>
              <a:solidFill>
                <a:schemeClr val="accent1"/>
              </a:solidFill>
              <a:latin typeface="Open Sans"/>
              <a:ea typeface="Open Sans"/>
              <a:cs typeface="Open Sans"/>
              <a:sym typeface="Open Sans"/>
            </a:endParaRPr>
          </a:p>
        </p:txBody>
      </p:sp>
      <p:sp>
        <p:nvSpPr>
          <p:cNvPr id="74" name="Google Shape;74;p2"/>
          <p:cNvSpPr txBox="1"/>
          <p:nvPr/>
        </p:nvSpPr>
        <p:spPr>
          <a:xfrm>
            <a:off x="1363025" y="4802475"/>
            <a:ext cx="53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B45F06"/>
                </a:solidFill>
              </a:rPr>
              <a:t>G</a:t>
            </a:r>
            <a:r>
              <a:rPr lang="en-US">
                <a:solidFill>
                  <a:srgbClr val="B45F06"/>
                </a:solidFill>
              </a:rPr>
              <a:t>uided By : Prof. Ram Mohana Reddy Guddeti</a:t>
            </a:r>
            <a:endParaRPr>
              <a:solidFill>
                <a:srgbClr val="B45F06"/>
              </a:solidFill>
            </a:endParaRPr>
          </a:p>
        </p:txBody>
      </p:sp>
      <p:sp>
        <p:nvSpPr>
          <p:cNvPr id="75" name="Google Shape;75;p2"/>
          <p:cNvSpPr txBox="1"/>
          <p:nvPr/>
        </p:nvSpPr>
        <p:spPr>
          <a:xfrm>
            <a:off x="6094275" y="4802475"/>
            <a:ext cx="4737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a:solidFill>
                  <a:srgbClr val="B45F06"/>
                </a:solidFill>
                <a:latin typeface="Nunito"/>
                <a:ea typeface="Nunito"/>
                <a:cs typeface="Nunito"/>
                <a:sym typeface="Nunito"/>
              </a:rPr>
              <a:t>Mentor : Dr. Revanesh M </a:t>
            </a:r>
            <a:endParaRPr>
              <a:solidFill>
                <a:srgbClr val="B45F06"/>
              </a:solidFill>
              <a:latin typeface="Nunito"/>
              <a:ea typeface="Nunito"/>
              <a:cs typeface="Nunito"/>
              <a:sym typeface="Nunito"/>
            </a:endParaRPr>
          </a:p>
        </p:txBody>
      </p:sp>
      <p:sp>
        <p:nvSpPr>
          <p:cNvPr id="76" name="Google Shape;76;p2"/>
          <p:cNvSpPr txBox="1"/>
          <p:nvPr/>
        </p:nvSpPr>
        <p:spPr>
          <a:xfrm>
            <a:off x="4596000" y="5601225"/>
            <a:ext cx="3000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B45F06"/>
                </a:solidFill>
              </a:rPr>
              <a:t>Presented By:</a:t>
            </a:r>
            <a:endParaRPr>
              <a:solidFill>
                <a:srgbClr val="B45F06"/>
              </a:solidFill>
            </a:endParaRPr>
          </a:p>
          <a:p>
            <a:pPr indent="0" lvl="0" marL="0" rtl="0" algn="ctr">
              <a:spcBef>
                <a:spcPts val="0"/>
              </a:spcBef>
              <a:spcAft>
                <a:spcPts val="0"/>
              </a:spcAft>
              <a:buNone/>
            </a:pPr>
            <a:r>
              <a:rPr lang="en-US">
                <a:solidFill>
                  <a:srgbClr val="B45F06"/>
                </a:solidFill>
              </a:rPr>
              <a:t>222IT004 : Amrit Mohapatra</a:t>
            </a:r>
            <a:endParaRPr>
              <a:solidFill>
                <a:srgbClr val="B45F06"/>
              </a:solidFill>
            </a:endParaRPr>
          </a:p>
          <a:p>
            <a:pPr indent="0" lvl="0" marL="0" rtl="0" algn="ctr">
              <a:spcBef>
                <a:spcPts val="0"/>
              </a:spcBef>
              <a:spcAft>
                <a:spcPts val="0"/>
              </a:spcAft>
              <a:buNone/>
            </a:pPr>
            <a:r>
              <a:rPr lang="en-US">
                <a:solidFill>
                  <a:srgbClr val="B45F06"/>
                </a:solidFill>
              </a:rPr>
              <a:t>222IT008 : Tushar Choudhary</a:t>
            </a:r>
            <a:endParaRPr>
              <a:solidFill>
                <a:srgbClr val="B45F06"/>
              </a:solidFill>
            </a:endParaRPr>
          </a:p>
          <a:p>
            <a:pPr indent="0" lvl="0" marL="0" rtl="0" algn="ctr">
              <a:spcBef>
                <a:spcPts val="0"/>
              </a:spcBef>
              <a:spcAft>
                <a:spcPts val="0"/>
              </a:spcAft>
              <a:buNone/>
            </a:pPr>
            <a:r>
              <a:rPr lang="en-US">
                <a:solidFill>
                  <a:srgbClr val="B45F06"/>
                </a:solidFill>
              </a:rPr>
              <a:t>222IT023 : Neeraj Kumawat</a:t>
            </a:r>
            <a:endParaRPr>
              <a:solidFill>
                <a:srgbClr val="B45F0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7cef5282d9_2_43"/>
          <p:cNvSpPr txBox="1"/>
          <p:nvPr>
            <p:ph type="title"/>
          </p:nvPr>
        </p:nvSpPr>
        <p:spPr>
          <a:xfrm>
            <a:off x="794363" y="-165257"/>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Open Sans"/>
                <a:ea typeface="Open Sans"/>
                <a:cs typeface="Open Sans"/>
                <a:sym typeface="Open Sans"/>
              </a:rPr>
              <a:t>METHODOLOGY</a:t>
            </a:r>
            <a:endParaRPr>
              <a:latin typeface="Open Sans"/>
              <a:ea typeface="Open Sans"/>
              <a:cs typeface="Open Sans"/>
              <a:sym typeface="Open Sans"/>
            </a:endParaRPr>
          </a:p>
        </p:txBody>
      </p:sp>
      <p:sp>
        <p:nvSpPr>
          <p:cNvPr id="155" name="Google Shape;155;g17cef5282d9_2_43"/>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rPr>
              <a:t>‹#›</a:t>
            </a:fld>
            <a:endParaRPr>
              <a:solidFill>
                <a:schemeClr val="dk2"/>
              </a:solidFill>
            </a:endParaRPr>
          </a:p>
        </p:txBody>
      </p:sp>
      <p:pic>
        <p:nvPicPr>
          <p:cNvPr id="156" name="Google Shape;156;g17cef5282d9_2_43"/>
          <p:cNvPicPr preferRelativeResize="0"/>
          <p:nvPr/>
        </p:nvPicPr>
        <p:blipFill>
          <a:blip r:embed="rId3">
            <a:alphaModFix/>
          </a:blip>
          <a:stretch>
            <a:fillRect/>
          </a:stretch>
        </p:blipFill>
        <p:spPr>
          <a:xfrm>
            <a:off x="1761100" y="1386562"/>
            <a:ext cx="8184825" cy="440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7c29511b73_1_0"/>
          <p:cNvSpPr txBox="1"/>
          <p:nvPr>
            <p:ph type="title"/>
          </p:nvPr>
        </p:nvSpPr>
        <p:spPr>
          <a:xfrm>
            <a:off x="1073825" y="367400"/>
            <a:ext cx="9973500" cy="1187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Open Sans"/>
                <a:ea typeface="Open Sans"/>
                <a:cs typeface="Open Sans"/>
                <a:sym typeface="Open Sans"/>
              </a:rPr>
              <a:t>VISUALIZATION</a:t>
            </a:r>
            <a:endParaRPr>
              <a:latin typeface="Open Sans"/>
              <a:ea typeface="Open Sans"/>
              <a:cs typeface="Open Sans"/>
              <a:sym typeface="Open Sans"/>
            </a:endParaRPr>
          </a:p>
        </p:txBody>
      </p:sp>
      <p:sp>
        <p:nvSpPr>
          <p:cNvPr id="162" name="Google Shape;162;g17c29511b73_1_0"/>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63" name="Google Shape;163;g17c29511b73_1_0" title="temp.mp4">
            <a:hlinkClick r:id="rId3"/>
          </p:cNvPr>
          <p:cNvPicPr preferRelativeResize="0"/>
          <p:nvPr/>
        </p:nvPicPr>
        <p:blipFill>
          <a:blip r:embed="rId4">
            <a:alphaModFix/>
          </a:blip>
          <a:stretch>
            <a:fillRect/>
          </a:stretch>
        </p:blipFill>
        <p:spPr>
          <a:xfrm>
            <a:off x="2350750" y="1965750"/>
            <a:ext cx="7750375" cy="367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7b8b3bf593_0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69" name="Google Shape;169;g17b8b3bf593_0_8"/>
          <p:cNvSpPr txBox="1"/>
          <p:nvPr/>
        </p:nvSpPr>
        <p:spPr>
          <a:xfrm>
            <a:off x="875850" y="561850"/>
            <a:ext cx="951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accent1"/>
                </a:solidFill>
                <a:latin typeface="Open Sans"/>
                <a:ea typeface="Open Sans"/>
                <a:cs typeface="Open Sans"/>
                <a:sym typeface="Open Sans"/>
              </a:rPr>
              <a:t>FLOW CHART </a:t>
            </a:r>
            <a:endParaRPr b="1" sz="3600">
              <a:solidFill>
                <a:schemeClr val="accent1"/>
              </a:solidFill>
              <a:latin typeface="Open Sans"/>
              <a:ea typeface="Open Sans"/>
              <a:cs typeface="Open Sans"/>
              <a:sym typeface="Open Sans"/>
            </a:endParaRPr>
          </a:p>
        </p:txBody>
      </p:sp>
      <p:pic>
        <p:nvPicPr>
          <p:cNvPr id="170" name="Google Shape;170;g17b8b3bf593_0_8"/>
          <p:cNvPicPr preferRelativeResize="0"/>
          <p:nvPr/>
        </p:nvPicPr>
        <p:blipFill>
          <a:blip r:embed="rId3">
            <a:alphaModFix/>
          </a:blip>
          <a:stretch>
            <a:fillRect/>
          </a:stretch>
        </p:blipFill>
        <p:spPr>
          <a:xfrm>
            <a:off x="4283775" y="114575"/>
            <a:ext cx="4535450" cy="6627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7b8b3bf593_0_23"/>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latin typeface="Open Sans"/>
                <a:ea typeface="Open Sans"/>
                <a:cs typeface="Open Sans"/>
                <a:sym typeface="Open Sans"/>
              </a:rPr>
              <a:t>REFERENCES</a:t>
            </a:r>
            <a:endParaRPr>
              <a:latin typeface="Open Sans"/>
              <a:ea typeface="Open Sans"/>
              <a:cs typeface="Open Sans"/>
              <a:sym typeface="Open Sans"/>
            </a:endParaRPr>
          </a:p>
        </p:txBody>
      </p:sp>
      <p:sp>
        <p:nvSpPr>
          <p:cNvPr id="176" name="Google Shape;176;g17b8b3bf593_0_23"/>
          <p:cNvSpPr txBox="1"/>
          <p:nvPr>
            <p:ph idx="1" type="body"/>
          </p:nvPr>
        </p:nvSpPr>
        <p:spPr>
          <a:xfrm>
            <a:off x="1191200" y="2269400"/>
            <a:ext cx="10380600" cy="4298700"/>
          </a:xfrm>
          <a:prstGeom prst="rect">
            <a:avLst/>
          </a:prstGeom>
          <a:noFill/>
          <a:ln>
            <a:noFill/>
          </a:ln>
        </p:spPr>
        <p:txBody>
          <a:bodyPr anchorCtr="0" anchor="t" bIns="45700" lIns="91425" spcFirstLastPara="1" rIns="91425" wrap="square" tIns="45700">
            <a:normAutofit fontScale="85000" lnSpcReduction="20000"/>
          </a:bodyPr>
          <a:lstStyle/>
          <a:p>
            <a:pPr indent="-336550" lvl="0" marL="457200" rtl="0" algn="l">
              <a:lnSpc>
                <a:spcPct val="150000"/>
              </a:lnSpc>
              <a:spcBef>
                <a:spcPts val="0"/>
              </a:spcBef>
              <a:spcAft>
                <a:spcPts val="0"/>
              </a:spcAft>
              <a:buClr>
                <a:srgbClr val="434343"/>
              </a:buClr>
              <a:buSzPct val="100000"/>
              <a:buFont typeface="Open Sans Medium"/>
              <a:buChar char="●"/>
            </a:pPr>
            <a:r>
              <a:rPr lang="en-US" sz="2000">
                <a:solidFill>
                  <a:srgbClr val="434343"/>
                </a:solidFill>
                <a:latin typeface="Open Sans Medium"/>
                <a:ea typeface="Open Sans Medium"/>
                <a:cs typeface="Open Sans Medium"/>
                <a:sym typeface="Open Sans Medium"/>
              </a:rPr>
              <a:t>Rau, M., Nipkow, T. (2020). Verification of Closest Pair of Points Algorithms. In: Peltier, N., Sofronie Stokkermans, V. (eds) Automated Reasoning. IJCAR 2020.Lecture Notes in Computer Science(), vol 12167. Springer,Cham.</a:t>
            </a:r>
            <a:endParaRPr sz="2000">
              <a:solidFill>
                <a:srgbClr val="434343"/>
              </a:solidFill>
              <a:latin typeface="Open Sans Medium"/>
              <a:ea typeface="Open Sans Medium"/>
              <a:cs typeface="Open Sans Medium"/>
              <a:sym typeface="Open Sans Medium"/>
            </a:endParaRPr>
          </a:p>
          <a:p>
            <a:pPr indent="-336550" lvl="0" marL="457200" rtl="0" algn="l">
              <a:lnSpc>
                <a:spcPct val="150000"/>
              </a:lnSpc>
              <a:spcBef>
                <a:spcPts val="0"/>
              </a:spcBef>
              <a:spcAft>
                <a:spcPts val="0"/>
              </a:spcAft>
              <a:buClr>
                <a:srgbClr val="434343"/>
              </a:buClr>
              <a:buSzPct val="100000"/>
              <a:buFont typeface="Open Sans Medium"/>
              <a:buChar char="●"/>
            </a:pPr>
            <a:r>
              <a:rPr lang="en-US" sz="2000">
                <a:solidFill>
                  <a:srgbClr val="434343"/>
                </a:solidFill>
                <a:latin typeface="Open Sans Medium"/>
                <a:ea typeface="Open Sans Medium"/>
                <a:cs typeface="Open Sans Medium"/>
                <a:sym typeface="Open Sans Medium"/>
              </a:rPr>
              <a:t>Zhou, Y., Yu, H., 2015. An efficient comparison-based deterministic algorithm to solve the closest pair problem, 8th International Conference on Intelligent Computation</a:t>
            </a:r>
            <a:endParaRPr sz="2000">
              <a:solidFill>
                <a:srgbClr val="434343"/>
              </a:solidFill>
              <a:latin typeface="Open Sans Medium"/>
              <a:ea typeface="Open Sans Medium"/>
              <a:cs typeface="Open Sans Medium"/>
              <a:sym typeface="Open Sans Medium"/>
            </a:endParaRPr>
          </a:p>
          <a:p>
            <a:pPr indent="-336550" lvl="0" marL="457200" rtl="0" algn="l">
              <a:lnSpc>
                <a:spcPct val="150000"/>
              </a:lnSpc>
              <a:spcBef>
                <a:spcPts val="0"/>
              </a:spcBef>
              <a:spcAft>
                <a:spcPts val="0"/>
              </a:spcAft>
              <a:buClr>
                <a:srgbClr val="434343"/>
              </a:buClr>
              <a:buSzPct val="100000"/>
              <a:buFont typeface="Open Sans Medium"/>
              <a:buChar char="●"/>
            </a:pPr>
            <a:r>
              <a:rPr lang="en-US" sz="2000">
                <a:solidFill>
                  <a:srgbClr val="434343"/>
                </a:solidFill>
                <a:latin typeface="Open Sans Medium"/>
                <a:ea typeface="Open Sans Medium"/>
                <a:cs typeface="Open Sans Medium"/>
                <a:sym typeface="Open Sans Medium"/>
              </a:rPr>
              <a:t> Bertot, Y.: Formal verification of a geometry algorithm: A quest for abstract views and symmetry in Coq proofs. In: Fischer, B., Uustalu, T. (eds.) Theoretical Aspects of Computing - ICTAC 2018. LNCS, vol. 11187, pp. 3–10. Springer (2018).</a:t>
            </a:r>
            <a:endParaRPr sz="2000">
              <a:solidFill>
                <a:srgbClr val="434343"/>
              </a:solidFill>
              <a:latin typeface="Open Sans Medium"/>
              <a:ea typeface="Open Sans Medium"/>
              <a:cs typeface="Open Sans Medium"/>
              <a:sym typeface="Open Sans Medium"/>
            </a:endParaRPr>
          </a:p>
          <a:p>
            <a:pPr indent="-336550" lvl="0" marL="457200" rtl="0" algn="l">
              <a:lnSpc>
                <a:spcPct val="150000"/>
              </a:lnSpc>
              <a:spcBef>
                <a:spcPts val="0"/>
              </a:spcBef>
              <a:spcAft>
                <a:spcPts val="0"/>
              </a:spcAft>
              <a:buClr>
                <a:srgbClr val="434343"/>
              </a:buClr>
              <a:buSzPct val="100000"/>
              <a:buFont typeface="Open Sans Medium"/>
              <a:buChar char="●"/>
            </a:pPr>
            <a:r>
              <a:rPr lang="en-US" sz="2000">
                <a:solidFill>
                  <a:srgbClr val="434343"/>
                </a:solidFill>
                <a:latin typeface="Open Sans Medium"/>
                <a:ea typeface="Open Sans Medium"/>
                <a:cs typeface="Open Sans Medium"/>
                <a:sym typeface="Open Sans Medium"/>
              </a:rPr>
              <a:t>Zhou, Y., Xiong, P., Zhu, H., 1998. An improved algo rithm about the closest pair of points on plane set. Computer Research and Development 35, 957–960.</a:t>
            </a:r>
            <a:endParaRPr sz="2000">
              <a:solidFill>
                <a:srgbClr val="434343"/>
              </a:solidFill>
              <a:latin typeface="Open Sans Medium"/>
              <a:ea typeface="Open Sans Medium"/>
              <a:cs typeface="Open Sans Medium"/>
              <a:sym typeface="Open Sans Medium"/>
            </a:endParaRPr>
          </a:p>
          <a:p>
            <a:pPr indent="-336550" lvl="0" marL="457200" rtl="0" algn="l">
              <a:lnSpc>
                <a:spcPct val="150000"/>
              </a:lnSpc>
              <a:spcBef>
                <a:spcPts val="0"/>
              </a:spcBef>
              <a:spcAft>
                <a:spcPts val="0"/>
              </a:spcAft>
              <a:buClr>
                <a:srgbClr val="434343"/>
              </a:buClr>
              <a:buSzPct val="100000"/>
              <a:buFont typeface="Open Sans Medium"/>
              <a:buChar char="●"/>
            </a:pPr>
            <a:r>
              <a:rPr lang="en-US" sz="2000">
                <a:solidFill>
                  <a:srgbClr val="434343"/>
                </a:solidFill>
                <a:latin typeface="Open Sans Medium"/>
                <a:ea typeface="Open Sans Medium"/>
                <a:cs typeface="Open Sans Medium"/>
                <a:sym typeface="Open Sans Medium"/>
              </a:rPr>
              <a:t>Bentley, J.L., Shamos, M.I., 1976. Divide-and-conquer in multidimensional space, in: Proceedings of the 8th Annual ACM Symposium on Theory of Computing, pp. 220–230.</a:t>
            </a:r>
            <a:endParaRPr sz="2000">
              <a:solidFill>
                <a:srgbClr val="434343"/>
              </a:solidFill>
              <a:latin typeface="Open Sans Medium"/>
              <a:ea typeface="Open Sans Medium"/>
              <a:cs typeface="Open Sans Medium"/>
              <a:sym typeface="Open Sans Medium"/>
            </a:endParaRPr>
          </a:p>
        </p:txBody>
      </p:sp>
      <p:sp>
        <p:nvSpPr>
          <p:cNvPr id="177" name="Google Shape;177;g17b8b3bf593_0_23"/>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Open Sans Medium"/>
                <a:ea typeface="Open Sans Medium"/>
                <a:cs typeface="Open Sans Medium"/>
                <a:sym typeface="Open Sans Medium"/>
              </a:rPr>
              <a:t>‹#›</a:t>
            </a:fld>
            <a:endParaRPr>
              <a:solidFill>
                <a:schemeClr val="dk2"/>
              </a:solidFill>
              <a:latin typeface="Open Sans Medium"/>
              <a:ea typeface="Open Sans Medium"/>
              <a:cs typeface="Open Sans Medium"/>
              <a:sym typeface="Open Sa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a50f99dbdf_1_1"/>
          <p:cNvSpPr/>
          <p:nvPr/>
        </p:nvSpPr>
        <p:spPr>
          <a:xfrm>
            <a:off x="461363" y="1420315"/>
            <a:ext cx="1878000" cy="667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PROBLEM IDENTIFICATION</a:t>
            </a:r>
            <a:endParaRPr sz="1200"/>
          </a:p>
        </p:txBody>
      </p:sp>
      <p:sp>
        <p:nvSpPr>
          <p:cNvPr id="183" name="Google Shape;183;g1a50f99dbdf_1_1"/>
          <p:cNvSpPr/>
          <p:nvPr/>
        </p:nvSpPr>
        <p:spPr>
          <a:xfrm>
            <a:off x="2339620" y="1420315"/>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g1a50f99dbdf_1_1"/>
          <p:cNvSpPr/>
          <p:nvPr/>
        </p:nvSpPr>
        <p:spPr>
          <a:xfrm>
            <a:off x="4217877" y="1420315"/>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g1a50f99dbdf_1_1"/>
          <p:cNvSpPr/>
          <p:nvPr/>
        </p:nvSpPr>
        <p:spPr>
          <a:xfrm>
            <a:off x="6096135" y="1420315"/>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g1a50f99dbdf_1_1"/>
          <p:cNvSpPr/>
          <p:nvPr/>
        </p:nvSpPr>
        <p:spPr>
          <a:xfrm>
            <a:off x="7974392" y="1420315"/>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g1a50f99dbdf_1_1"/>
          <p:cNvSpPr/>
          <p:nvPr/>
        </p:nvSpPr>
        <p:spPr>
          <a:xfrm>
            <a:off x="9852650" y="1420315"/>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g1a50f99dbdf_1_1"/>
          <p:cNvSpPr/>
          <p:nvPr/>
        </p:nvSpPr>
        <p:spPr>
          <a:xfrm>
            <a:off x="461363" y="2087742"/>
            <a:ext cx="1878000" cy="667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LITERATURE SURVEY</a:t>
            </a:r>
            <a:endParaRPr sz="1200"/>
          </a:p>
        </p:txBody>
      </p:sp>
      <p:sp>
        <p:nvSpPr>
          <p:cNvPr id="189" name="Google Shape;189;g1a50f99dbdf_1_1"/>
          <p:cNvSpPr/>
          <p:nvPr/>
        </p:nvSpPr>
        <p:spPr>
          <a:xfrm>
            <a:off x="2339620" y="2087742"/>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g1a50f99dbdf_1_1"/>
          <p:cNvSpPr/>
          <p:nvPr/>
        </p:nvSpPr>
        <p:spPr>
          <a:xfrm>
            <a:off x="4217877" y="2087742"/>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g1a50f99dbdf_1_1"/>
          <p:cNvSpPr/>
          <p:nvPr/>
        </p:nvSpPr>
        <p:spPr>
          <a:xfrm>
            <a:off x="6096135" y="2087742"/>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g1a50f99dbdf_1_1"/>
          <p:cNvSpPr/>
          <p:nvPr/>
        </p:nvSpPr>
        <p:spPr>
          <a:xfrm>
            <a:off x="7974392" y="2087742"/>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g1a50f99dbdf_1_1"/>
          <p:cNvSpPr/>
          <p:nvPr/>
        </p:nvSpPr>
        <p:spPr>
          <a:xfrm>
            <a:off x="9852650" y="2087742"/>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g1a50f99dbdf_1_1"/>
          <p:cNvSpPr/>
          <p:nvPr/>
        </p:nvSpPr>
        <p:spPr>
          <a:xfrm>
            <a:off x="461363" y="2755168"/>
            <a:ext cx="1878000" cy="667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IMPLEMENTATION OF ALGORITHM</a:t>
            </a:r>
            <a:endParaRPr sz="1200"/>
          </a:p>
        </p:txBody>
      </p:sp>
      <p:sp>
        <p:nvSpPr>
          <p:cNvPr id="195" name="Google Shape;195;g1a50f99dbdf_1_1"/>
          <p:cNvSpPr/>
          <p:nvPr/>
        </p:nvSpPr>
        <p:spPr>
          <a:xfrm>
            <a:off x="2339620" y="2755168"/>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g1a50f99dbdf_1_1"/>
          <p:cNvSpPr/>
          <p:nvPr/>
        </p:nvSpPr>
        <p:spPr>
          <a:xfrm>
            <a:off x="4217877" y="2755168"/>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g1a50f99dbdf_1_1"/>
          <p:cNvSpPr/>
          <p:nvPr/>
        </p:nvSpPr>
        <p:spPr>
          <a:xfrm>
            <a:off x="6096135" y="2755168"/>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g1a50f99dbdf_1_1"/>
          <p:cNvSpPr/>
          <p:nvPr/>
        </p:nvSpPr>
        <p:spPr>
          <a:xfrm>
            <a:off x="7974392" y="2755168"/>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g1a50f99dbdf_1_1"/>
          <p:cNvSpPr/>
          <p:nvPr/>
        </p:nvSpPr>
        <p:spPr>
          <a:xfrm>
            <a:off x="9852650" y="2755168"/>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g1a50f99dbdf_1_1"/>
          <p:cNvSpPr/>
          <p:nvPr/>
        </p:nvSpPr>
        <p:spPr>
          <a:xfrm>
            <a:off x="461363" y="3422595"/>
            <a:ext cx="1878000" cy="667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IMPLEMENTATION</a:t>
            </a:r>
            <a:endParaRPr sz="1200"/>
          </a:p>
          <a:p>
            <a:pPr indent="0" lvl="0" marL="0" rtl="0" algn="ctr">
              <a:spcBef>
                <a:spcPts val="0"/>
              </a:spcBef>
              <a:spcAft>
                <a:spcPts val="0"/>
              </a:spcAft>
              <a:buNone/>
            </a:pPr>
            <a:r>
              <a:rPr lang="en-US" sz="1200"/>
              <a:t>OF BRUTE-FORCE ALGORITHM</a:t>
            </a:r>
            <a:endParaRPr sz="1200"/>
          </a:p>
        </p:txBody>
      </p:sp>
      <p:sp>
        <p:nvSpPr>
          <p:cNvPr id="201" name="Google Shape;201;g1a50f99dbdf_1_1"/>
          <p:cNvSpPr/>
          <p:nvPr/>
        </p:nvSpPr>
        <p:spPr>
          <a:xfrm>
            <a:off x="2339620" y="3422595"/>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g1a50f99dbdf_1_1"/>
          <p:cNvSpPr/>
          <p:nvPr/>
        </p:nvSpPr>
        <p:spPr>
          <a:xfrm>
            <a:off x="4217877" y="3422595"/>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g1a50f99dbdf_1_1"/>
          <p:cNvSpPr/>
          <p:nvPr/>
        </p:nvSpPr>
        <p:spPr>
          <a:xfrm>
            <a:off x="6096135" y="3422595"/>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g1a50f99dbdf_1_1"/>
          <p:cNvSpPr/>
          <p:nvPr/>
        </p:nvSpPr>
        <p:spPr>
          <a:xfrm>
            <a:off x="7974392" y="3422595"/>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g1a50f99dbdf_1_1"/>
          <p:cNvSpPr/>
          <p:nvPr/>
        </p:nvSpPr>
        <p:spPr>
          <a:xfrm>
            <a:off x="9852650" y="3422595"/>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g1a50f99dbdf_1_1"/>
          <p:cNvSpPr/>
          <p:nvPr/>
        </p:nvSpPr>
        <p:spPr>
          <a:xfrm>
            <a:off x="461363" y="4090021"/>
            <a:ext cx="1878000" cy="667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IMPLEMENTATION OF DIViDE AND CONQUER ALGORITHM</a:t>
            </a:r>
            <a:endParaRPr sz="1200"/>
          </a:p>
        </p:txBody>
      </p:sp>
      <p:sp>
        <p:nvSpPr>
          <p:cNvPr id="207" name="Google Shape;207;g1a50f99dbdf_1_1"/>
          <p:cNvSpPr/>
          <p:nvPr/>
        </p:nvSpPr>
        <p:spPr>
          <a:xfrm>
            <a:off x="2339620" y="4090021"/>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g1a50f99dbdf_1_1"/>
          <p:cNvSpPr/>
          <p:nvPr/>
        </p:nvSpPr>
        <p:spPr>
          <a:xfrm>
            <a:off x="4217877" y="4090021"/>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g1a50f99dbdf_1_1"/>
          <p:cNvSpPr/>
          <p:nvPr/>
        </p:nvSpPr>
        <p:spPr>
          <a:xfrm>
            <a:off x="6096135" y="4090021"/>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g1a50f99dbdf_1_1"/>
          <p:cNvSpPr/>
          <p:nvPr/>
        </p:nvSpPr>
        <p:spPr>
          <a:xfrm>
            <a:off x="7974392" y="4090021"/>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g1a50f99dbdf_1_1"/>
          <p:cNvSpPr/>
          <p:nvPr/>
        </p:nvSpPr>
        <p:spPr>
          <a:xfrm>
            <a:off x="9852650" y="4090021"/>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g1a50f99dbdf_1_1"/>
          <p:cNvSpPr/>
          <p:nvPr/>
        </p:nvSpPr>
        <p:spPr>
          <a:xfrm>
            <a:off x="461363" y="4757447"/>
            <a:ext cx="1878000" cy="667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COMPARISON AMONG ALGORITHMS</a:t>
            </a:r>
            <a:endParaRPr sz="1200"/>
          </a:p>
        </p:txBody>
      </p:sp>
      <p:sp>
        <p:nvSpPr>
          <p:cNvPr id="213" name="Google Shape;213;g1a50f99dbdf_1_1"/>
          <p:cNvSpPr/>
          <p:nvPr/>
        </p:nvSpPr>
        <p:spPr>
          <a:xfrm>
            <a:off x="2339620" y="4757447"/>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g1a50f99dbdf_1_1"/>
          <p:cNvSpPr/>
          <p:nvPr/>
        </p:nvSpPr>
        <p:spPr>
          <a:xfrm>
            <a:off x="4217877" y="4757447"/>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g1a50f99dbdf_1_1"/>
          <p:cNvSpPr/>
          <p:nvPr/>
        </p:nvSpPr>
        <p:spPr>
          <a:xfrm>
            <a:off x="6096135" y="4757447"/>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g1a50f99dbdf_1_1"/>
          <p:cNvSpPr/>
          <p:nvPr/>
        </p:nvSpPr>
        <p:spPr>
          <a:xfrm>
            <a:off x="7974392" y="4757447"/>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g1a50f99dbdf_1_1"/>
          <p:cNvSpPr/>
          <p:nvPr/>
        </p:nvSpPr>
        <p:spPr>
          <a:xfrm>
            <a:off x="9852650" y="4757447"/>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g1a50f99dbdf_1_1"/>
          <p:cNvSpPr/>
          <p:nvPr/>
        </p:nvSpPr>
        <p:spPr>
          <a:xfrm>
            <a:off x="461363" y="5424874"/>
            <a:ext cx="1878000" cy="667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TESTING THE FINAL IMPLEMENTATION</a:t>
            </a:r>
            <a:endParaRPr sz="1200"/>
          </a:p>
        </p:txBody>
      </p:sp>
      <p:sp>
        <p:nvSpPr>
          <p:cNvPr id="219" name="Google Shape;219;g1a50f99dbdf_1_1"/>
          <p:cNvSpPr/>
          <p:nvPr/>
        </p:nvSpPr>
        <p:spPr>
          <a:xfrm>
            <a:off x="2339620" y="5424874"/>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g1a50f99dbdf_1_1"/>
          <p:cNvSpPr/>
          <p:nvPr/>
        </p:nvSpPr>
        <p:spPr>
          <a:xfrm>
            <a:off x="4217877" y="5424874"/>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g1a50f99dbdf_1_1"/>
          <p:cNvSpPr/>
          <p:nvPr/>
        </p:nvSpPr>
        <p:spPr>
          <a:xfrm>
            <a:off x="6096135" y="5424874"/>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g1a50f99dbdf_1_1"/>
          <p:cNvSpPr/>
          <p:nvPr/>
        </p:nvSpPr>
        <p:spPr>
          <a:xfrm>
            <a:off x="7974392" y="5424874"/>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g1a50f99dbdf_1_1"/>
          <p:cNvSpPr/>
          <p:nvPr/>
        </p:nvSpPr>
        <p:spPr>
          <a:xfrm>
            <a:off x="9852650" y="5424874"/>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g1a50f99dbdf_1_1"/>
          <p:cNvSpPr/>
          <p:nvPr/>
        </p:nvSpPr>
        <p:spPr>
          <a:xfrm>
            <a:off x="461363" y="6092300"/>
            <a:ext cx="1878000" cy="6672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REPORT MAKING</a:t>
            </a:r>
            <a:endParaRPr sz="1200"/>
          </a:p>
        </p:txBody>
      </p:sp>
      <p:sp>
        <p:nvSpPr>
          <p:cNvPr id="225" name="Google Shape;225;g1a50f99dbdf_1_1"/>
          <p:cNvSpPr/>
          <p:nvPr/>
        </p:nvSpPr>
        <p:spPr>
          <a:xfrm>
            <a:off x="2339620" y="6092300"/>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g1a50f99dbdf_1_1"/>
          <p:cNvSpPr/>
          <p:nvPr/>
        </p:nvSpPr>
        <p:spPr>
          <a:xfrm>
            <a:off x="4217877" y="6092300"/>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g1a50f99dbdf_1_1"/>
          <p:cNvSpPr/>
          <p:nvPr/>
        </p:nvSpPr>
        <p:spPr>
          <a:xfrm>
            <a:off x="6096135" y="6092300"/>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g1a50f99dbdf_1_1"/>
          <p:cNvSpPr/>
          <p:nvPr/>
        </p:nvSpPr>
        <p:spPr>
          <a:xfrm>
            <a:off x="7974392" y="6092300"/>
            <a:ext cx="18780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g1a50f99dbdf_1_1"/>
          <p:cNvSpPr/>
          <p:nvPr/>
        </p:nvSpPr>
        <p:spPr>
          <a:xfrm>
            <a:off x="9852650" y="6092300"/>
            <a:ext cx="1878000" cy="6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g1a50f99dbdf_1_1"/>
          <p:cNvSpPr/>
          <p:nvPr/>
        </p:nvSpPr>
        <p:spPr>
          <a:xfrm>
            <a:off x="461363" y="752900"/>
            <a:ext cx="1878000" cy="667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TASKS</a:t>
            </a:r>
            <a:endParaRPr/>
          </a:p>
        </p:txBody>
      </p:sp>
      <p:sp>
        <p:nvSpPr>
          <p:cNvPr id="231" name="Google Shape;231;g1a50f99dbdf_1_1"/>
          <p:cNvSpPr/>
          <p:nvPr/>
        </p:nvSpPr>
        <p:spPr>
          <a:xfrm>
            <a:off x="2339620" y="752900"/>
            <a:ext cx="1878000" cy="667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AUGUST</a:t>
            </a:r>
            <a:endParaRPr/>
          </a:p>
        </p:txBody>
      </p:sp>
      <p:sp>
        <p:nvSpPr>
          <p:cNvPr id="232" name="Google Shape;232;g1a50f99dbdf_1_1"/>
          <p:cNvSpPr/>
          <p:nvPr/>
        </p:nvSpPr>
        <p:spPr>
          <a:xfrm>
            <a:off x="4217877" y="752900"/>
            <a:ext cx="1878000" cy="667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SEPTEMBER</a:t>
            </a:r>
            <a:endParaRPr/>
          </a:p>
        </p:txBody>
      </p:sp>
      <p:sp>
        <p:nvSpPr>
          <p:cNvPr id="233" name="Google Shape;233;g1a50f99dbdf_1_1"/>
          <p:cNvSpPr/>
          <p:nvPr/>
        </p:nvSpPr>
        <p:spPr>
          <a:xfrm>
            <a:off x="6096135" y="752900"/>
            <a:ext cx="1878000" cy="667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OCTOBER</a:t>
            </a:r>
            <a:endParaRPr/>
          </a:p>
        </p:txBody>
      </p:sp>
      <p:sp>
        <p:nvSpPr>
          <p:cNvPr id="234" name="Google Shape;234;g1a50f99dbdf_1_1"/>
          <p:cNvSpPr/>
          <p:nvPr/>
        </p:nvSpPr>
        <p:spPr>
          <a:xfrm>
            <a:off x="7974392" y="752900"/>
            <a:ext cx="1878000" cy="667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NOVEMBER</a:t>
            </a:r>
            <a:endParaRPr/>
          </a:p>
        </p:txBody>
      </p:sp>
      <p:sp>
        <p:nvSpPr>
          <p:cNvPr id="235" name="Google Shape;235;g1a50f99dbdf_1_1"/>
          <p:cNvSpPr/>
          <p:nvPr/>
        </p:nvSpPr>
        <p:spPr>
          <a:xfrm>
            <a:off x="9852650" y="752900"/>
            <a:ext cx="1878000" cy="667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DECEMBER</a:t>
            </a:r>
            <a:endParaRPr/>
          </a:p>
        </p:txBody>
      </p:sp>
      <p:sp>
        <p:nvSpPr>
          <p:cNvPr id="236" name="Google Shape;236;g1a50f99dbdf_1_1"/>
          <p:cNvSpPr txBox="1"/>
          <p:nvPr>
            <p:ph type="title"/>
          </p:nvPr>
        </p:nvSpPr>
        <p:spPr>
          <a:xfrm>
            <a:off x="461375" y="130950"/>
            <a:ext cx="10622400" cy="464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75000"/>
              <a:buFont typeface="Twentieth Century"/>
              <a:buNone/>
            </a:pPr>
            <a:r>
              <a:rPr lang="en-US">
                <a:latin typeface="Open Sans"/>
                <a:ea typeface="Open Sans"/>
                <a:cs typeface="Open Sans"/>
                <a:sym typeface="Open Sans"/>
              </a:rPr>
              <a:t>Timeline</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
          <p:cNvSpPr txBox="1"/>
          <p:nvPr>
            <p:ph type="title"/>
          </p:nvPr>
        </p:nvSpPr>
        <p:spPr>
          <a:xfrm>
            <a:off x="1141413" y="618517"/>
            <a:ext cx="9905998" cy="51064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Twentieth Century"/>
              <a:buNone/>
            </a:pPr>
            <a:r>
              <a:rPr lang="en-US" sz="10700"/>
              <a:t>THANK YOU</a:t>
            </a:r>
            <a:endParaRPr sz="10100"/>
          </a:p>
        </p:txBody>
      </p:sp>
      <p:sp>
        <p:nvSpPr>
          <p:cNvPr id="242" name="Google Shape;242;p8"/>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1141425" y="106024"/>
            <a:ext cx="9906000" cy="169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latin typeface="Open Sans"/>
                <a:ea typeface="Open Sans"/>
                <a:cs typeface="Open Sans"/>
                <a:sym typeface="Open Sans"/>
              </a:rPr>
              <a:t>INTRODUCTION</a:t>
            </a:r>
            <a:endParaRPr>
              <a:latin typeface="Open Sans"/>
              <a:ea typeface="Open Sans"/>
              <a:cs typeface="Open Sans"/>
              <a:sym typeface="Open Sans"/>
            </a:endParaRPr>
          </a:p>
        </p:txBody>
      </p:sp>
      <p:sp>
        <p:nvSpPr>
          <p:cNvPr id="82" name="Google Shape;82;p3"/>
          <p:cNvSpPr txBox="1"/>
          <p:nvPr>
            <p:ph idx="1" type="body"/>
          </p:nvPr>
        </p:nvSpPr>
        <p:spPr>
          <a:xfrm>
            <a:off x="963513" y="2014325"/>
            <a:ext cx="10261800" cy="44682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1000"/>
              </a:spcBef>
              <a:spcAft>
                <a:spcPts val="0"/>
              </a:spcAft>
              <a:buNone/>
            </a:pPr>
            <a:r>
              <a:rPr lang="en-US"/>
              <a:t>The Closest Pair of Points or Closest Pair problem is one of the fundamental problems in Computational Geometry: Given a set P of n ≥ 2 points , find the closest pair of P, i.e. two points p</a:t>
            </a:r>
            <a:r>
              <a:rPr baseline="-25000" lang="en-US"/>
              <a:t>0</a:t>
            </a:r>
            <a:r>
              <a:rPr lang="en-US"/>
              <a:t> ∈ P and p</a:t>
            </a:r>
            <a:r>
              <a:rPr baseline="-25000" lang="en-US"/>
              <a:t>1</a:t>
            </a:r>
            <a:r>
              <a:rPr lang="en-US"/>
              <a:t> ∈ P (</a:t>
            </a:r>
            <a:r>
              <a:rPr lang="en-US"/>
              <a:t>p</a:t>
            </a:r>
            <a:r>
              <a:rPr baseline="-25000" lang="en-US"/>
              <a:t>0</a:t>
            </a:r>
            <a:r>
              <a:rPr lang="en-US"/>
              <a:t> </a:t>
            </a:r>
            <a:r>
              <a:rPr lang="en-US"/>
              <a:t>=  </a:t>
            </a:r>
            <a:r>
              <a:rPr lang="en-US"/>
              <a:t>p</a:t>
            </a:r>
            <a:r>
              <a:rPr baseline="-25000" lang="en-US"/>
              <a:t>1</a:t>
            </a:r>
            <a:r>
              <a:rPr lang="en-US"/>
              <a:t>) such that the distance between </a:t>
            </a:r>
            <a:r>
              <a:rPr lang="en-US"/>
              <a:t>p</a:t>
            </a:r>
            <a:r>
              <a:rPr baseline="-25000" lang="en-US"/>
              <a:t>0</a:t>
            </a:r>
            <a:r>
              <a:rPr lang="en-US"/>
              <a:t> </a:t>
            </a:r>
            <a:r>
              <a:rPr lang="en-US"/>
              <a:t> and </a:t>
            </a:r>
            <a:r>
              <a:rPr lang="en-US"/>
              <a:t>p</a:t>
            </a:r>
            <a:r>
              <a:rPr baseline="-25000" lang="en-US"/>
              <a:t>1</a:t>
            </a:r>
            <a:r>
              <a:rPr lang="en-US"/>
              <a:t> is less than or equal to the distance of any distinct pair of points of P.</a:t>
            </a:r>
            <a:endParaRPr/>
          </a:p>
          <a:p>
            <a:pPr indent="0" lvl="0" marL="0" rtl="0" algn="l">
              <a:lnSpc>
                <a:spcPct val="120000"/>
              </a:lnSpc>
              <a:spcBef>
                <a:spcPts val="1000"/>
              </a:spcBef>
              <a:spcAft>
                <a:spcPts val="0"/>
              </a:spcAft>
              <a:buNone/>
            </a:pPr>
            <a:r>
              <a:rPr lang="en-US"/>
              <a:t>Some famous Problems in Computational geometry are Shortest Paths in the plane with polygonal obstacles, Closest pair of points, Convex Hull problem …</a:t>
            </a:r>
            <a:endParaRPr/>
          </a:p>
          <a:p>
            <a:pPr indent="0" lvl="0" marL="0" rtl="0" algn="l">
              <a:lnSpc>
                <a:spcPct val="120000"/>
              </a:lnSpc>
              <a:spcBef>
                <a:spcPts val="1000"/>
              </a:spcBef>
              <a:spcAft>
                <a:spcPts val="0"/>
              </a:spcAft>
              <a:buNone/>
            </a:pPr>
            <a:r>
              <a:rPr lang="en-US"/>
              <a:t>This paper implements distance between two closest pair of </a:t>
            </a:r>
            <a:r>
              <a:rPr lang="en-US"/>
              <a:t>points</a:t>
            </a:r>
            <a:r>
              <a:rPr lang="en-US"/>
              <a:t> in N - Dimensional Plane.</a:t>
            </a:r>
            <a:endParaRPr/>
          </a:p>
          <a:p>
            <a:pPr indent="0" lvl="0" marL="0" rtl="0" algn="l">
              <a:lnSpc>
                <a:spcPct val="120000"/>
              </a:lnSpc>
              <a:spcBef>
                <a:spcPts val="1000"/>
              </a:spcBef>
              <a:spcAft>
                <a:spcPts val="0"/>
              </a:spcAft>
              <a:buNone/>
            </a:pPr>
            <a:r>
              <a:rPr lang="en-US"/>
              <a:t>	</a:t>
            </a:r>
            <a:endParaRPr/>
          </a:p>
          <a:p>
            <a:pPr indent="-38100" lvl="0" marL="228600" rtl="0" algn="l">
              <a:lnSpc>
                <a:spcPct val="120000"/>
              </a:lnSpc>
              <a:spcBef>
                <a:spcPts val="1000"/>
              </a:spcBef>
              <a:spcAft>
                <a:spcPts val="1600"/>
              </a:spcAft>
              <a:buClr>
                <a:schemeClr val="lt1"/>
              </a:buClr>
              <a:buSzPct val="125000"/>
              <a:buFont typeface="Noto Sans Symbols"/>
              <a:buNone/>
            </a:pPr>
            <a:r>
              <a:t/>
            </a:r>
            <a:endParaRPr/>
          </a:p>
        </p:txBody>
      </p:sp>
      <p:sp>
        <p:nvSpPr>
          <p:cNvPr id="83" name="Google Shape;83;p3"/>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7cef5282d9_2_7"/>
          <p:cNvSpPr txBox="1"/>
          <p:nvPr>
            <p:ph type="title"/>
          </p:nvPr>
        </p:nvSpPr>
        <p:spPr>
          <a:xfrm>
            <a:off x="836613" y="3137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Open Sans"/>
                <a:ea typeface="Open Sans"/>
                <a:cs typeface="Open Sans"/>
                <a:sym typeface="Open Sans"/>
              </a:rPr>
              <a:t>ALGORITHM PARADIGM:</a:t>
            </a:r>
            <a:endParaRPr>
              <a:latin typeface="Open Sans"/>
              <a:ea typeface="Open Sans"/>
              <a:cs typeface="Open Sans"/>
              <a:sym typeface="Open Sans"/>
            </a:endParaRPr>
          </a:p>
          <a:p>
            <a:pPr indent="0" lvl="0" marL="0" rtl="0" algn="l">
              <a:spcBef>
                <a:spcPts val="0"/>
              </a:spcBef>
              <a:spcAft>
                <a:spcPts val="0"/>
              </a:spcAft>
              <a:buNone/>
            </a:pPr>
            <a:r>
              <a:rPr lang="en-US">
                <a:latin typeface="Open Sans"/>
                <a:ea typeface="Open Sans"/>
                <a:cs typeface="Open Sans"/>
                <a:sym typeface="Open Sans"/>
              </a:rPr>
              <a:t>DIVIDE AND CONQUER</a:t>
            </a:r>
            <a:endParaRPr>
              <a:latin typeface="Open Sans"/>
              <a:ea typeface="Open Sans"/>
              <a:cs typeface="Open Sans"/>
              <a:sym typeface="Open Sans"/>
            </a:endParaRPr>
          </a:p>
        </p:txBody>
      </p:sp>
      <p:sp>
        <p:nvSpPr>
          <p:cNvPr id="89" name="Google Shape;89;g17cef5282d9_2_7"/>
          <p:cNvSpPr txBox="1"/>
          <p:nvPr>
            <p:ph idx="1" type="body"/>
          </p:nvPr>
        </p:nvSpPr>
        <p:spPr>
          <a:xfrm>
            <a:off x="6809175" y="2195675"/>
            <a:ext cx="4884900" cy="42978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None/>
            </a:pPr>
            <a:r>
              <a:rPr lang="en-US"/>
              <a:t>A divide and </a:t>
            </a:r>
            <a:r>
              <a:rPr lang="en-US"/>
              <a:t>conquer</a:t>
            </a:r>
            <a:r>
              <a:rPr lang="en-US"/>
              <a:t> </a:t>
            </a:r>
            <a:r>
              <a:rPr lang="en-US"/>
              <a:t>algorithm</a:t>
            </a:r>
            <a:r>
              <a:rPr lang="en-US"/>
              <a:t> recursively breaks down the problem into two or more sub problems of same or related type </a:t>
            </a:r>
            <a:r>
              <a:rPr lang="en-US"/>
              <a:t>until</a:t>
            </a:r>
            <a:r>
              <a:rPr lang="en-US"/>
              <a:t> these become simple enough to solve directly. The solutions to the sub problems then combined to give a solution to the original problem.</a:t>
            </a:r>
            <a:endParaRPr/>
          </a:p>
          <a:p>
            <a:pPr indent="0" lvl="0" marL="0" rtl="0" algn="l">
              <a:spcBef>
                <a:spcPts val="1600"/>
              </a:spcBef>
              <a:spcAft>
                <a:spcPts val="1600"/>
              </a:spcAft>
              <a:buNone/>
            </a:pPr>
            <a:r>
              <a:rPr lang="en-US"/>
              <a:t>Typically</a:t>
            </a:r>
            <a:r>
              <a:rPr lang="en-US"/>
              <a:t> used with Recurrence relation solving and </a:t>
            </a:r>
            <a:r>
              <a:rPr lang="en-US"/>
              <a:t>proving</a:t>
            </a:r>
            <a:r>
              <a:rPr lang="en-US"/>
              <a:t> correctness </a:t>
            </a:r>
            <a:endParaRPr/>
          </a:p>
        </p:txBody>
      </p:sp>
      <p:sp>
        <p:nvSpPr>
          <p:cNvPr id="90" name="Google Shape;90;g17cef5282d9_2_7"/>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rPr>
              <a:t>‹#›</a:t>
            </a:fld>
            <a:endParaRPr>
              <a:solidFill>
                <a:schemeClr val="dk2"/>
              </a:solidFill>
            </a:endParaRPr>
          </a:p>
        </p:txBody>
      </p:sp>
      <p:pic>
        <p:nvPicPr>
          <p:cNvPr id="91" name="Google Shape;91;g17cef5282d9_2_7"/>
          <p:cNvPicPr preferRelativeResize="0"/>
          <p:nvPr/>
        </p:nvPicPr>
        <p:blipFill>
          <a:blip r:embed="rId3">
            <a:alphaModFix/>
          </a:blip>
          <a:stretch>
            <a:fillRect/>
          </a:stretch>
        </p:blipFill>
        <p:spPr>
          <a:xfrm>
            <a:off x="152700" y="2252250"/>
            <a:ext cx="6488301" cy="39400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latin typeface="Open Sans"/>
                <a:ea typeface="Open Sans"/>
                <a:cs typeface="Open Sans"/>
                <a:sym typeface="Open Sans"/>
              </a:rPr>
              <a:t>LITERATURE SURVEY</a:t>
            </a:r>
            <a:endParaRPr>
              <a:latin typeface="Open Sans"/>
              <a:ea typeface="Open Sans"/>
              <a:cs typeface="Open Sans"/>
              <a:sym typeface="Open Sans"/>
            </a:endParaRPr>
          </a:p>
        </p:txBody>
      </p:sp>
      <p:sp>
        <p:nvSpPr>
          <p:cNvPr id="97" name="Google Shape;97;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77500" lnSpcReduction="10000"/>
          </a:bodyPr>
          <a:lstStyle/>
          <a:p>
            <a:pPr indent="-200025" lvl="0" marL="228600" rtl="0" algn="l">
              <a:lnSpc>
                <a:spcPct val="120000"/>
              </a:lnSpc>
              <a:spcBef>
                <a:spcPts val="0"/>
              </a:spcBef>
              <a:spcAft>
                <a:spcPts val="0"/>
              </a:spcAft>
              <a:buClr>
                <a:schemeClr val="lt1"/>
              </a:buClr>
              <a:buSzPct val="125000"/>
              <a:buChar char="⮚"/>
            </a:pPr>
            <a:r>
              <a:rPr lang="en-US"/>
              <a:t>Computational geometry is a branch of computer science devoted to the study of algorithms which can be stated in terms of geometry. Some purely geometrical problems arise out of the study of computational geometric algorithms, and such problems are also considered to be part of computational geometry. </a:t>
            </a:r>
            <a:endParaRPr/>
          </a:p>
          <a:p>
            <a:pPr indent="-200025" lvl="0" marL="228600" rtl="0" algn="l">
              <a:lnSpc>
                <a:spcPct val="120000"/>
              </a:lnSpc>
              <a:spcBef>
                <a:spcPts val="1000"/>
              </a:spcBef>
              <a:spcAft>
                <a:spcPts val="0"/>
              </a:spcAft>
              <a:buClr>
                <a:schemeClr val="lt1"/>
              </a:buClr>
              <a:buSzPct val="125000"/>
              <a:buChar char="⮚"/>
            </a:pPr>
            <a:r>
              <a:rPr lang="en-US"/>
              <a:t>Computational complexity is central to computational geometry, with great practical significance if algorithms are used on very large datasets containing tens or hundreds of millions of points. For such sets, the difference between O(n</a:t>
            </a:r>
            <a:r>
              <a:rPr baseline="30000" lang="en-US"/>
              <a:t>2</a:t>
            </a:r>
            <a:r>
              <a:rPr lang="en-US"/>
              <a:t>) and O(n log n) may be the difference between days and seconds of computation.</a:t>
            </a:r>
            <a:endParaRPr/>
          </a:p>
          <a:p>
            <a:pPr indent="-163115" lvl="0" marL="228600" rtl="0" algn="l">
              <a:lnSpc>
                <a:spcPct val="120000"/>
              </a:lnSpc>
              <a:spcBef>
                <a:spcPts val="1600"/>
              </a:spcBef>
              <a:spcAft>
                <a:spcPts val="1600"/>
              </a:spcAft>
              <a:buSzPct val="93750"/>
              <a:buChar char="⮚"/>
            </a:pPr>
            <a:r>
              <a:t/>
            </a:r>
            <a:endParaRPr/>
          </a:p>
        </p:txBody>
      </p:sp>
      <p:sp>
        <p:nvSpPr>
          <p:cNvPr id="98" name="Google Shape;98;p4"/>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rPr>
              <a:t>‹#›</a:t>
            </a:fld>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1143000" y="915713"/>
            <a:ext cx="9906000" cy="74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Twentieth Century"/>
              <a:buNone/>
            </a:pPr>
            <a:r>
              <a:rPr lang="en-US" sz="4820">
                <a:latin typeface="Open Sans"/>
                <a:ea typeface="Open Sans"/>
                <a:cs typeface="Open Sans"/>
                <a:sym typeface="Open Sans"/>
              </a:rPr>
              <a:t>PROBLEM STATEMENT</a:t>
            </a:r>
            <a:endParaRPr sz="4820">
              <a:latin typeface="Open Sans"/>
              <a:ea typeface="Open Sans"/>
              <a:cs typeface="Open Sans"/>
              <a:sym typeface="Open Sans"/>
            </a:endParaRPr>
          </a:p>
        </p:txBody>
      </p:sp>
      <p:sp>
        <p:nvSpPr>
          <p:cNvPr id="104" name="Google Shape;104;p5"/>
          <p:cNvSpPr txBox="1"/>
          <p:nvPr>
            <p:ph idx="1" type="body"/>
          </p:nvPr>
        </p:nvSpPr>
        <p:spPr>
          <a:xfrm>
            <a:off x="1143000" y="2585450"/>
            <a:ext cx="9906000" cy="34419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SzPts val="1018"/>
              <a:buNone/>
            </a:pPr>
            <a:r>
              <a:rPr lang="en-US" sz="3044"/>
              <a:t>Our job is to identify the two points with the least mutual distance among n points in d-dimensions. </a:t>
            </a:r>
            <a:endParaRPr sz="3044"/>
          </a:p>
          <a:p>
            <a:pPr indent="0" lvl="0" marL="0" rtl="0" algn="just">
              <a:lnSpc>
                <a:spcPct val="115000"/>
              </a:lnSpc>
              <a:spcBef>
                <a:spcPts val="1000"/>
              </a:spcBef>
              <a:spcAft>
                <a:spcPts val="0"/>
              </a:spcAft>
              <a:buSzPts val="1018"/>
              <a:buNone/>
            </a:pPr>
            <a:r>
              <a:rPr lang="en-US" sz="3044"/>
              <a:t>Determining points a, b such that the interpoint distance </a:t>
            </a:r>
            <a:r>
              <a:rPr b="1" lang="en-US" sz="3044"/>
              <a:t>(Euclidean)</a:t>
            </a:r>
            <a:r>
              <a:rPr lang="en-US" sz="3044"/>
              <a:t> is the smallest possible pair of points given a set of n points</a:t>
            </a:r>
            <a:r>
              <a:rPr lang="en-US" sz="3462"/>
              <a:t>.</a:t>
            </a:r>
            <a:endParaRPr sz="1520"/>
          </a:p>
        </p:txBody>
      </p:sp>
      <p:sp>
        <p:nvSpPr>
          <p:cNvPr id="105" name="Google Shape;105;p5"/>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rPr>
              <a:t>‹#›</a:t>
            </a:fld>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69131427d8_0_7"/>
          <p:cNvSpPr txBox="1"/>
          <p:nvPr>
            <p:ph type="title"/>
          </p:nvPr>
        </p:nvSpPr>
        <p:spPr>
          <a:xfrm>
            <a:off x="861288" y="776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Open Sans"/>
                <a:ea typeface="Open Sans"/>
                <a:cs typeface="Open Sans"/>
                <a:sym typeface="Open Sans"/>
              </a:rPr>
              <a:t>OBJECTIVE</a:t>
            </a:r>
            <a:endParaRPr>
              <a:latin typeface="Open Sans"/>
              <a:ea typeface="Open Sans"/>
              <a:cs typeface="Open Sans"/>
              <a:sym typeface="Open Sans"/>
            </a:endParaRPr>
          </a:p>
        </p:txBody>
      </p:sp>
      <p:sp>
        <p:nvSpPr>
          <p:cNvPr id="111" name="Google Shape;111;g169131427d8_0_7"/>
          <p:cNvSpPr txBox="1"/>
          <p:nvPr>
            <p:ph idx="1" type="body"/>
          </p:nvPr>
        </p:nvSpPr>
        <p:spPr>
          <a:xfrm>
            <a:off x="764725" y="2004725"/>
            <a:ext cx="9906000" cy="4399200"/>
          </a:xfrm>
          <a:prstGeom prst="rect">
            <a:avLst/>
          </a:prstGeom>
        </p:spPr>
        <p:txBody>
          <a:bodyPr anchorCtr="0" anchor="t" bIns="45700" lIns="91425" spcFirstLastPara="1" rIns="91425" wrap="square" tIns="45700">
            <a:noAutofit/>
          </a:bodyPr>
          <a:lstStyle/>
          <a:p>
            <a:pPr indent="-419100" lvl="0" marL="457200" rtl="0" algn="just">
              <a:lnSpc>
                <a:spcPct val="115000"/>
              </a:lnSpc>
              <a:spcBef>
                <a:spcPts val="1000"/>
              </a:spcBef>
              <a:spcAft>
                <a:spcPts val="0"/>
              </a:spcAft>
              <a:buClr>
                <a:srgbClr val="666666"/>
              </a:buClr>
              <a:buSzPts val="3000"/>
              <a:buChar char="●"/>
            </a:pPr>
            <a:r>
              <a:rPr lang="en-US" sz="3000">
                <a:solidFill>
                  <a:srgbClr val="666666"/>
                </a:solidFill>
              </a:rPr>
              <a:t>Design of Closest pair of points using divide and conquer algorithm for n points in 2 Dimensions.</a:t>
            </a:r>
            <a:endParaRPr sz="3000">
              <a:solidFill>
                <a:srgbClr val="666666"/>
              </a:solidFill>
            </a:endParaRPr>
          </a:p>
          <a:p>
            <a:pPr indent="-419100" lvl="0" marL="457200" rtl="0" algn="just">
              <a:lnSpc>
                <a:spcPct val="115000"/>
              </a:lnSpc>
              <a:spcBef>
                <a:spcPts val="0"/>
              </a:spcBef>
              <a:spcAft>
                <a:spcPts val="0"/>
              </a:spcAft>
              <a:buClr>
                <a:srgbClr val="666666"/>
              </a:buClr>
              <a:buSzPts val="3000"/>
              <a:buChar char="●"/>
            </a:pPr>
            <a:r>
              <a:rPr lang="en-US" sz="3000">
                <a:solidFill>
                  <a:srgbClr val="666666"/>
                </a:solidFill>
              </a:rPr>
              <a:t>Optimizing the algorithm to find the the closest pair of points in N dimensions.</a:t>
            </a:r>
            <a:endParaRPr sz="3000">
              <a:solidFill>
                <a:srgbClr val="666666"/>
              </a:solidFill>
            </a:endParaRPr>
          </a:p>
          <a:p>
            <a:pPr indent="-419100" lvl="0" marL="457200" rtl="0" algn="just">
              <a:lnSpc>
                <a:spcPct val="115000"/>
              </a:lnSpc>
              <a:spcBef>
                <a:spcPts val="0"/>
              </a:spcBef>
              <a:spcAft>
                <a:spcPts val="0"/>
              </a:spcAft>
              <a:buClr>
                <a:srgbClr val="666666"/>
              </a:buClr>
              <a:buSzPts val="3000"/>
              <a:buChar char="●"/>
            </a:pPr>
            <a:r>
              <a:rPr lang="en-US" sz="3000">
                <a:solidFill>
                  <a:srgbClr val="666666"/>
                </a:solidFill>
              </a:rPr>
              <a:t>Using the above algorithm to implement real-world applications such as delivery and air traffic control.</a:t>
            </a:r>
            <a:endParaRPr sz="2000">
              <a:solidFill>
                <a:srgbClr val="666666"/>
              </a:solidFill>
            </a:endParaRPr>
          </a:p>
        </p:txBody>
      </p:sp>
      <p:sp>
        <p:nvSpPr>
          <p:cNvPr id="112" name="Google Shape;112;g169131427d8_0_7"/>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rPr>
              <a:t>‹#›</a:t>
            </a:fld>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latin typeface="Open Sans"/>
                <a:ea typeface="Open Sans"/>
                <a:cs typeface="Open Sans"/>
                <a:sym typeface="Open Sans"/>
              </a:rPr>
              <a:t>REAL LIFE EXAMPLES</a:t>
            </a:r>
            <a:endParaRPr>
              <a:latin typeface="Open Sans"/>
              <a:ea typeface="Open Sans"/>
              <a:cs typeface="Open Sans"/>
              <a:sym typeface="Open Sans"/>
            </a:endParaRPr>
          </a:p>
        </p:txBody>
      </p:sp>
      <p:sp>
        <p:nvSpPr>
          <p:cNvPr id="118" name="Google Shape;118;p7"/>
          <p:cNvSpPr txBox="1"/>
          <p:nvPr>
            <p:ph idx="1" type="body"/>
          </p:nvPr>
        </p:nvSpPr>
        <p:spPr>
          <a:xfrm>
            <a:off x="1141400" y="2070192"/>
            <a:ext cx="9906000" cy="3961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2300">
                <a:solidFill>
                  <a:srgbClr val="202124"/>
                </a:solidFill>
              </a:rPr>
              <a:t>Approach : </a:t>
            </a:r>
            <a:r>
              <a:rPr b="1" lang="en-US" sz="2300">
                <a:solidFill>
                  <a:srgbClr val="202124"/>
                </a:solidFill>
              </a:rPr>
              <a:t>Heuristic for Symmetric TSP</a:t>
            </a:r>
            <a:r>
              <a:rPr lang="en-US" sz="2300">
                <a:solidFill>
                  <a:srgbClr val="202124"/>
                </a:solidFill>
              </a:rPr>
              <a:t> - Nearest Neighbor</a:t>
            </a:r>
            <a:endParaRPr sz="2300">
              <a:solidFill>
                <a:srgbClr val="202124"/>
              </a:solidFill>
            </a:endParaRPr>
          </a:p>
          <a:p>
            <a:pPr indent="-231775" lvl="0" marL="228600" rtl="0" algn="l">
              <a:lnSpc>
                <a:spcPct val="150000"/>
              </a:lnSpc>
              <a:spcBef>
                <a:spcPts val="1600"/>
              </a:spcBef>
              <a:spcAft>
                <a:spcPts val="0"/>
              </a:spcAft>
              <a:buClr>
                <a:srgbClr val="434343"/>
              </a:buClr>
              <a:buSzPts val="2300"/>
              <a:buChar char="●"/>
            </a:pPr>
            <a:r>
              <a:rPr lang="en-US" sz="2300">
                <a:solidFill>
                  <a:srgbClr val="434343"/>
                </a:solidFill>
              </a:rPr>
              <a:t>Example 1 : When delivering items to multiple locations, we use the closest nearest pair in the delivery system to speed up delivery in the two closest places. </a:t>
            </a:r>
            <a:endParaRPr sz="2300">
              <a:solidFill>
                <a:srgbClr val="434343"/>
              </a:solidFill>
            </a:endParaRPr>
          </a:p>
          <a:p>
            <a:pPr indent="-231775" lvl="0" marL="228600" rtl="0" algn="l">
              <a:lnSpc>
                <a:spcPct val="150000"/>
              </a:lnSpc>
              <a:spcBef>
                <a:spcPts val="0"/>
              </a:spcBef>
              <a:spcAft>
                <a:spcPts val="0"/>
              </a:spcAft>
              <a:buClr>
                <a:srgbClr val="434343"/>
              </a:buClr>
              <a:buSzPts val="2300"/>
              <a:buChar char="●"/>
            </a:pPr>
            <a:r>
              <a:rPr lang="en-US" sz="2300">
                <a:solidFill>
                  <a:srgbClr val="434343"/>
                </a:solidFill>
              </a:rPr>
              <a:t>Example 2 : In Air Traffic Control in order to reduce crashes between flights that may be seen when they are close to one another, warnings must be given.</a:t>
            </a:r>
            <a:endParaRPr sz="2300">
              <a:solidFill>
                <a:srgbClr val="434343"/>
              </a:solidFill>
            </a:endParaRPr>
          </a:p>
          <a:p>
            <a:pPr indent="-200025" lvl="0" marL="228600" rtl="0" algn="l">
              <a:lnSpc>
                <a:spcPct val="120000"/>
              </a:lnSpc>
              <a:spcBef>
                <a:spcPts val="0"/>
              </a:spcBef>
              <a:spcAft>
                <a:spcPts val="1600"/>
              </a:spcAft>
              <a:buSzPts val="2300"/>
              <a:buChar char="●"/>
            </a:pPr>
            <a:r>
              <a:t/>
            </a:r>
            <a:endParaRPr sz="2300"/>
          </a:p>
        </p:txBody>
      </p:sp>
      <p:sp>
        <p:nvSpPr>
          <p:cNvPr id="119" name="Google Shape;119;p7"/>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rPr>
              <a:t>‹#›</a:t>
            </a:fld>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7c29511b73_2_10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grpSp>
        <p:nvGrpSpPr>
          <p:cNvPr id="125" name="Google Shape;125;g17c29511b73_2_1035"/>
          <p:cNvGrpSpPr/>
          <p:nvPr/>
        </p:nvGrpSpPr>
        <p:grpSpPr>
          <a:xfrm>
            <a:off x="1952360" y="2281020"/>
            <a:ext cx="8287274" cy="3801313"/>
            <a:chOff x="1952372" y="1504070"/>
            <a:chExt cx="8287274" cy="3801313"/>
          </a:xfrm>
        </p:grpSpPr>
        <p:grpSp>
          <p:nvGrpSpPr>
            <p:cNvPr id="126" name="Google Shape;126;g17c29511b73_2_1035"/>
            <p:cNvGrpSpPr/>
            <p:nvPr/>
          </p:nvGrpSpPr>
          <p:grpSpPr>
            <a:xfrm>
              <a:off x="1952372" y="1540420"/>
              <a:ext cx="2703648" cy="3764963"/>
              <a:chOff x="1118224" y="283725"/>
              <a:chExt cx="2090826" cy="4076400"/>
            </a:xfrm>
          </p:grpSpPr>
          <p:sp>
            <p:nvSpPr>
              <p:cNvPr id="127" name="Google Shape;127;g17c29511b73_2_1035"/>
              <p:cNvSpPr/>
              <p:nvPr/>
            </p:nvSpPr>
            <p:spPr>
              <a:xfrm>
                <a:off x="1178650" y="283725"/>
                <a:ext cx="2030400" cy="4076400"/>
              </a:xfrm>
              <a:prstGeom prst="rect">
                <a:avLst/>
              </a:prstGeom>
              <a:solidFill>
                <a:srgbClr val="A72A1E"/>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8" name="Google Shape;128;g17c29511b73_2_1035"/>
              <p:cNvSpPr/>
              <p:nvPr/>
            </p:nvSpPr>
            <p:spPr>
              <a:xfrm>
                <a:off x="1118224" y="341749"/>
                <a:ext cx="2048100" cy="24906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a:solidFill>
                      <a:srgbClr val="B02C20"/>
                    </a:solidFill>
                    <a:latin typeface="Open Sans"/>
                    <a:ea typeface="Open Sans"/>
                    <a:cs typeface="Open Sans"/>
                    <a:sym typeface="Open Sans"/>
                  </a:rPr>
                  <a:t>Brute Force </a:t>
                </a:r>
                <a:endParaRPr>
                  <a:solidFill>
                    <a:srgbClr val="B02C20"/>
                  </a:solidFill>
                  <a:latin typeface="Open Sans"/>
                  <a:ea typeface="Open Sans"/>
                  <a:cs typeface="Open Sans"/>
                  <a:sym typeface="Open Sans"/>
                </a:endParaRPr>
              </a:p>
              <a:p>
                <a:pPr indent="0" lvl="0" marL="0" rtl="0" algn="ctr">
                  <a:spcBef>
                    <a:spcPts val="0"/>
                  </a:spcBef>
                  <a:spcAft>
                    <a:spcPts val="0"/>
                  </a:spcAft>
                  <a:buNone/>
                </a:pPr>
                <a:r>
                  <a:rPr lang="en-US">
                    <a:solidFill>
                      <a:srgbClr val="B02C20"/>
                    </a:solidFill>
                    <a:latin typeface="Open Sans"/>
                    <a:ea typeface="Open Sans"/>
                    <a:cs typeface="Open Sans"/>
                    <a:sym typeface="Open Sans"/>
                  </a:rPr>
                  <a:t>Approach for 2D and then for N-dimension</a:t>
                </a:r>
                <a:endParaRPr>
                  <a:solidFill>
                    <a:srgbClr val="B02C20"/>
                  </a:solidFill>
                  <a:latin typeface="Open Sans"/>
                  <a:ea typeface="Open Sans"/>
                  <a:cs typeface="Open Sans"/>
                  <a:sym typeface="Open Sans"/>
                </a:endParaRPr>
              </a:p>
            </p:txBody>
          </p:sp>
          <p:sp>
            <p:nvSpPr>
              <p:cNvPr id="129" name="Google Shape;129;g17c29511b73_2_103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0" name="Google Shape;130;g17c29511b73_2_1035"/>
              <p:cNvSpPr/>
              <p:nvPr/>
            </p:nvSpPr>
            <p:spPr>
              <a:xfrm>
                <a:off x="1118308" y="3172455"/>
                <a:ext cx="2030400" cy="1085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US" sz="1800">
                    <a:solidFill>
                      <a:srgbClr val="FFFFFF"/>
                    </a:solidFill>
                    <a:latin typeface="Open Sans"/>
                    <a:ea typeface="Open Sans"/>
                    <a:cs typeface="Open Sans"/>
                    <a:sym typeface="Open Sans"/>
                  </a:rPr>
                  <a:t>MODULE I</a:t>
                </a:r>
                <a:endParaRPr sz="1800">
                  <a:solidFill>
                    <a:srgbClr val="FFFFFF"/>
                  </a:solidFill>
                  <a:latin typeface="Open Sans"/>
                  <a:ea typeface="Open Sans"/>
                  <a:cs typeface="Open Sans"/>
                  <a:sym typeface="Open Sans"/>
                </a:endParaRPr>
              </a:p>
            </p:txBody>
          </p:sp>
        </p:grpSp>
        <p:grpSp>
          <p:nvGrpSpPr>
            <p:cNvPr id="131" name="Google Shape;131;g17c29511b73_2_1035"/>
            <p:cNvGrpSpPr/>
            <p:nvPr/>
          </p:nvGrpSpPr>
          <p:grpSpPr>
            <a:xfrm>
              <a:off x="4764489" y="1504070"/>
              <a:ext cx="2703648" cy="3764963"/>
              <a:chOff x="1118224" y="283725"/>
              <a:chExt cx="2090826" cy="4076400"/>
            </a:xfrm>
          </p:grpSpPr>
          <p:sp>
            <p:nvSpPr>
              <p:cNvPr id="132" name="Google Shape;132;g17c29511b73_2_1035"/>
              <p:cNvSpPr/>
              <p:nvPr/>
            </p:nvSpPr>
            <p:spPr>
              <a:xfrm>
                <a:off x="1178650" y="283725"/>
                <a:ext cx="2030400" cy="4076400"/>
              </a:xfrm>
              <a:prstGeom prst="rect">
                <a:avLst/>
              </a:prstGeom>
              <a:solidFill>
                <a:srgbClr val="A72A1E"/>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3" name="Google Shape;133;g17c29511b73_2_1035"/>
              <p:cNvSpPr/>
              <p:nvPr/>
            </p:nvSpPr>
            <p:spPr>
              <a:xfrm>
                <a:off x="1118224" y="341749"/>
                <a:ext cx="2048100" cy="24906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4" name="Google Shape;134;g17c29511b73_2_1035"/>
              <p:cNvSpPr/>
              <p:nvPr/>
            </p:nvSpPr>
            <p:spPr>
              <a:xfrm>
                <a:off x="1240429" y="1016201"/>
                <a:ext cx="1815000" cy="15648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US">
                    <a:solidFill>
                      <a:srgbClr val="B02C20"/>
                    </a:solidFill>
                    <a:latin typeface="Open Sans"/>
                    <a:ea typeface="Open Sans"/>
                    <a:cs typeface="Open Sans"/>
                    <a:sym typeface="Open Sans"/>
                  </a:rPr>
                  <a:t>Applying principal component Analysis for N-dimensions to convert it into 2D for visualization of algorithm</a:t>
                </a:r>
                <a:endParaRPr sz="1200">
                  <a:solidFill>
                    <a:srgbClr val="B02C20"/>
                  </a:solidFill>
                  <a:latin typeface="Open Sans"/>
                  <a:ea typeface="Open Sans"/>
                  <a:cs typeface="Open Sans"/>
                  <a:sym typeface="Open Sans"/>
                </a:endParaRPr>
              </a:p>
            </p:txBody>
          </p:sp>
          <p:sp>
            <p:nvSpPr>
              <p:cNvPr id="135" name="Google Shape;135;g17c29511b73_2_103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6" name="Google Shape;136;g17c29511b73_2_1035"/>
              <p:cNvSpPr/>
              <p:nvPr/>
            </p:nvSpPr>
            <p:spPr>
              <a:xfrm>
                <a:off x="1118308" y="3172455"/>
                <a:ext cx="2030400" cy="1085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US" sz="1800">
                    <a:solidFill>
                      <a:srgbClr val="FFFFFF"/>
                    </a:solidFill>
                    <a:latin typeface="Open Sans"/>
                    <a:ea typeface="Open Sans"/>
                    <a:cs typeface="Open Sans"/>
                    <a:sym typeface="Open Sans"/>
                  </a:rPr>
                  <a:t>MODULE II</a:t>
                </a:r>
                <a:endParaRPr sz="1600">
                  <a:solidFill>
                    <a:srgbClr val="FFFFFF"/>
                  </a:solidFill>
                  <a:latin typeface="Open Sans"/>
                  <a:ea typeface="Open Sans"/>
                  <a:cs typeface="Open Sans"/>
                  <a:sym typeface="Open Sans"/>
                </a:endParaRPr>
              </a:p>
            </p:txBody>
          </p:sp>
        </p:grpSp>
        <p:grpSp>
          <p:nvGrpSpPr>
            <p:cNvPr id="137" name="Google Shape;137;g17c29511b73_2_1035"/>
            <p:cNvGrpSpPr/>
            <p:nvPr/>
          </p:nvGrpSpPr>
          <p:grpSpPr>
            <a:xfrm>
              <a:off x="7535999" y="1504070"/>
              <a:ext cx="2703648" cy="3764963"/>
              <a:chOff x="1118224" y="283725"/>
              <a:chExt cx="2090826" cy="4076400"/>
            </a:xfrm>
          </p:grpSpPr>
          <p:sp>
            <p:nvSpPr>
              <p:cNvPr id="138" name="Google Shape;138;g17c29511b73_2_1035"/>
              <p:cNvSpPr/>
              <p:nvPr/>
            </p:nvSpPr>
            <p:spPr>
              <a:xfrm>
                <a:off x="1178650" y="283725"/>
                <a:ext cx="2030400" cy="4076400"/>
              </a:xfrm>
              <a:prstGeom prst="rect">
                <a:avLst/>
              </a:prstGeom>
              <a:solidFill>
                <a:srgbClr val="A72A1E"/>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9" name="Google Shape;139;g17c29511b73_2_1035"/>
              <p:cNvSpPr/>
              <p:nvPr/>
            </p:nvSpPr>
            <p:spPr>
              <a:xfrm>
                <a:off x="1118224" y="341749"/>
                <a:ext cx="2048100" cy="24906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0" name="Google Shape;140;g17c29511b73_2_1035"/>
              <p:cNvSpPr/>
              <p:nvPr/>
            </p:nvSpPr>
            <p:spPr>
              <a:xfrm>
                <a:off x="1256139" y="1275046"/>
                <a:ext cx="1815000" cy="1085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US">
                    <a:solidFill>
                      <a:srgbClr val="B02C20"/>
                    </a:solidFill>
                    <a:latin typeface="Open Sans"/>
                    <a:ea typeface="Open Sans"/>
                    <a:cs typeface="Open Sans"/>
                    <a:sym typeface="Open Sans"/>
                  </a:rPr>
                  <a:t>Optimized Divide And Conquer Algorithm For 2D and then for N Dimensions</a:t>
                </a:r>
                <a:endParaRPr>
                  <a:solidFill>
                    <a:srgbClr val="B02C20"/>
                  </a:solidFill>
                  <a:latin typeface="Open Sans"/>
                  <a:ea typeface="Open Sans"/>
                  <a:cs typeface="Open Sans"/>
                  <a:sym typeface="Open Sans"/>
                </a:endParaRPr>
              </a:p>
            </p:txBody>
          </p:sp>
          <p:sp>
            <p:nvSpPr>
              <p:cNvPr id="141" name="Google Shape;141;g17c29511b73_2_103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2" name="Google Shape;142;g17c29511b73_2_1035"/>
              <p:cNvSpPr/>
              <p:nvPr/>
            </p:nvSpPr>
            <p:spPr>
              <a:xfrm>
                <a:off x="1118308" y="3172455"/>
                <a:ext cx="2030400" cy="1085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US" sz="1800">
                    <a:solidFill>
                      <a:srgbClr val="FFFFFF"/>
                    </a:solidFill>
                    <a:latin typeface="Open Sans"/>
                    <a:ea typeface="Open Sans"/>
                    <a:cs typeface="Open Sans"/>
                    <a:sym typeface="Open Sans"/>
                  </a:rPr>
                  <a:t>MODULE III</a:t>
                </a:r>
                <a:endParaRPr sz="1600">
                  <a:solidFill>
                    <a:srgbClr val="FFFFFF"/>
                  </a:solidFill>
                  <a:latin typeface="Open Sans"/>
                  <a:ea typeface="Open Sans"/>
                  <a:cs typeface="Open Sans"/>
                  <a:sym typeface="Open Sans"/>
                </a:endParaRPr>
              </a:p>
            </p:txBody>
          </p:sp>
        </p:grpSp>
      </p:grpSp>
      <p:sp>
        <p:nvSpPr>
          <p:cNvPr id="143" name="Google Shape;143;g17c29511b73_2_1035"/>
          <p:cNvSpPr txBox="1"/>
          <p:nvPr/>
        </p:nvSpPr>
        <p:spPr>
          <a:xfrm>
            <a:off x="1314900" y="712200"/>
            <a:ext cx="57375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lt1"/>
              </a:buClr>
              <a:buSzPts val="3600"/>
              <a:buFont typeface="Twentieth Century"/>
              <a:buNone/>
            </a:pPr>
            <a:r>
              <a:rPr b="1" lang="en-US" sz="4800">
                <a:solidFill>
                  <a:schemeClr val="accent1"/>
                </a:solidFill>
                <a:latin typeface="Open Sans"/>
                <a:ea typeface="Open Sans"/>
                <a:cs typeface="Open Sans"/>
                <a:sym typeface="Open Sans"/>
              </a:rPr>
              <a:t>MODULES</a:t>
            </a:r>
            <a:endParaRPr b="1" sz="19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69131427d8_0_23"/>
          <p:cNvSpPr txBox="1"/>
          <p:nvPr/>
        </p:nvSpPr>
        <p:spPr>
          <a:xfrm rot="-169">
            <a:off x="0" y="306844"/>
            <a:ext cx="12192000" cy="6156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sz="4800">
              <a:latin typeface="Open Sans"/>
              <a:ea typeface="Open Sans"/>
              <a:cs typeface="Open Sans"/>
              <a:sym typeface="Open Sans"/>
            </a:endParaRPr>
          </a:p>
          <a:p>
            <a:pPr indent="457200" lvl="0" marL="0" rtl="0" algn="l">
              <a:spcBef>
                <a:spcPts val="0"/>
              </a:spcBef>
              <a:spcAft>
                <a:spcPts val="0"/>
              </a:spcAft>
              <a:buNone/>
            </a:pPr>
            <a:r>
              <a:rPr b="1" lang="en-US" sz="4800">
                <a:solidFill>
                  <a:schemeClr val="accent1"/>
                </a:solidFill>
                <a:latin typeface="Open Sans"/>
                <a:ea typeface="Open Sans"/>
                <a:cs typeface="Open Sans"/>
                <a:sym typeface="Open Sans"/>
              </a:rPr>
              <a:t>ALGORITHM (Divide-and-Conquer):</a:t>
            </a:r>
            <a:endParaRPr b="1" sz="4800">
              <a:solidFill>
                <a:schemeClr val="accent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68300" lvl="0" marL="457200" rtl="0" algn="l">
              <a:spcBef>
                <a:spcPts val="0"/>
              </a:spcBef>
              <a:spcAft>
                <a:spcPts val="0"/>
              </a:spcAft>
              <a:buClr>
                <a:srgbClr val="202124"/>
              </a:buClr>
              <a:buSzPts val="2200"/>
              <a:buFont typeface="Open Sans"/>
              <a:buChar char="●"/>
            </a:pPr>
            <a:r>
              <a:rPr lang="en-US" sz="2200">
                <a:solidFill>
                  <a:srgbClr val="202124"/>
                </a:solidFill>
                <a:latin typeface="Open Sans"/>
                <a:ea typeface="Open Sans"/>
                <a:cs typeface="Open Sans"/>
                <a:sym typeface="Open Sans"/>
              </a:rPr>
              <a:t>Divide: Divide the set S of n points by some point mid ∈ S into two sets S</a:t>
            </a:r>
            <a:r>
              <a:rPr baseline="-25000" lang="en-US" sz="2200">
                <a:solidFill>
                  <a:srgbClr val="202124"/>
                </a:solidFill>
                <a:latin typeface="Open Sans"/>
                <a:ea typeface="Open Sans"/>
                <a:cs typeface="Open Sans"/>
                <a:sym typeface="Open Sans"/>
              </a:rPr>
              <a:t>1</a:t>
            </a:r>
            <a:r>
              <a:rPr lang="en-US" sz="2200">
                <a:solidFill>
                  <a:srgbClr val="202124"/>
                </a:solidFill>
                <a:latin typeface="Open Sans"/>
                <a:ea typeface="Open Sans"/>
                <a:cs typeface="Open Sans"/>
                <a:sym typeface="Open Sans"/>
              </a:rPr>
              <a:t> and </a:t>
            </a:r>
            <a:r>
              <a:rPr lang="en-US" sz="2200">
                <a:solidFill>
                  <a:srgbClr val="202124"/>
                </a:solidFill>
                <a:latin typeface="Open Sans"/>
                <a:ea typeface="Open Sans"/>
                <a:cs typeface="Open Sans"/>
                <a:sym typeface="Open Sans"/>
              </a:rPr>
              <a:t>S</a:t>
            </a:r>
            <a:r>
              <a:rPr baseline="-25000" lang="en-US" sz="2200">
                <a:solidFill>
                  <a:srgbClr val="202124"/>
                </a:solidFill>
                <a:latin typeface="Open Sans"/>
                <a:ea typeface="Open Sans"/>
                <a:cs typeface="Open Sans"/>
                <a:sym typeface="Open Sans"/>
              </a:rPr>
              <a:t>2</a:t>
            </a:r>
            <a:r>
              <a:rPr lang="en-US" sz="2200">
                <a:solidFill>
                  <a:srgbClr val="202124"/>
                </a:solidFill>
                <a:latin typeface="Open Sans"/>
                <a:ea typeface="Open Sans"/>
                <a:cs typeface="Open Sans"/>
                <a:sym typeface="Open Sans"/>
              </a:rPr>
              <a:t> such that p &lt; q for all p ∈ </a:t>
            </a:r>
            <a:r>
              <a:rPr lang="en-US" sz="2200">
                <a:solidFill>
                  <a:srgbClr val="202124"/>
                </a:solidFill>
                <a:latin typeface="Open Sans"/>
                <a:ea typeface="Open Sans"/>
                <a:cs typeface="Open Sans"/>
                <a:sym typeface="Open Sans"/>
              </a:rPr>
              <a:t>S</a:t>
            </a:r>
            <a:r>
              <a:rPr baseline="-25000" lang="en-US" sz="2200">
                <a:solidFill>
                  <a:srgbClr val="202124"/>
                </a:solidFill>
                <a:latin typeface="Open Sans"/>
                <a:ea typeface="Open Sans"/>
                <a:cs typeface="Open Sans"/>
                <a:sym typeface="Open Sans"/>
              </a:rPr>
              <a:t>1</a:t>
            </a:r>
            <a:r>
              <a:rPr lang="en-US" sz="2200">
                <a:solidFill>
                  <a:srgbClr val="202124"/>
                </a:solidFill>
                <a:latin typeface="Open Sans"/>
                <a:ea typeface="Open Sans"/>
                <a:cs typeface="Open Sans"/>
                <a:sym typeface="Open Sans"/>
              </a:rPr>
              <a:t> </a:t>
            </a:r>
            <a:r>
              <a:rPr lang="en-US" sz="2200">
                <a:solidFill>
                  <a:srgbClr val="202124"/>
                </a:solidFill>
                <a:latin typeface="Open Sans"/>
                <a:ea typeface="Open Sans"/>
                <a:cs typeface="Open Sans"/>
                <a:sym typeface="Open Sans"/>
              </a:rPr>
              <a:t>and q ∈ </a:t>
            </a:r>
            <a:r>
              <a:rPr lang="en-US" sz="2200">
                <a:solidFill>
                  <a:srgbClr val="202124"/>
                </a:solidFill>
                <a:latin typeface="Open Sans"/>
                <a:ea typeface="Open Sans"/>
                <a:cs typeface="Open Sans"/>
                <a:sym typeface="Open Sans"/>
              </a:rPr>
              <a:t>S</a:t>
            </a:r>
            <a:r>
              <a:rPr baseline="-25000" lang="en-US" sz="2200">
                <a:solidFill>
                  <a:srgbClr val="202124"/>
                </a:solidFill>
                <a:latin typeface="Open Sans"/>
                <a:ea typeface="Open Sans"/>
                <a:cs typeface="Open Sans"/>
                <a:sym typeface="Open Sans"/>
              </a:rPr>
              <a:t>2</a:t>
            </a:r>
            <a:r>
              <a:rPr lang="en-US" sz="2200">
                <a:solidFill>
                  <a:srgbClr val="202124"/>
                </a:solidFill>
                <a:latin typeface="Open Sans"/>
                <a:ea typeface="Open Sans"/>
                <a:cs typeface="Open Sans"/>
                <a:sym typeface="Open Sans"/>
              </a:rPr>
              <a:t>  For example, mid ∈ S can be the median, found in O(n). </a:t>
            </a:r>
            <a:endParaRPr sz="2200">
              <a:solidFill>
                <a:srgbClr val="202124"/>
              </a:solidFill>
              <a:latin typeface="Open Sans"/>
              <a:ea typeface="Open Sans"/>
              <a:cs typeface="Open Sans"/>
              <a:sym typeface="Open Sans"/>
            </a:endParaRPr>
          </a:p>
          <a:p>
            <a:pPr indent="0" lvl="0" marL="0" rtl="0" algn="l">
              <a:spcBef>
                <a:spcPts val="0"/>
              </a:spcBef>
              <a:spcAft>
                <a:spcPts val="0"/>
              </a:spcAft>
              <a:buNone/>
            </a:pPr>
            <a:r>
              <a:t/>
            </a:r>
            <a:endParaRPr sz="1500">
              <a:solidFill>
                <a:srgbClr val="202124"/>
              </a:solidFill>
              <a:latin typeface="Open Sans"/>
              <a:ea typeface="Open Sans"/>
              <a:cs typeface="Open Sans"/>
              <a:sym typeface="Open Sans"/>
            </a:endParaRPr>
          </a:p>
          <a:p>
            <a:pPr indent="-368300" lvl="0" marL="457200" rtl="0" algn="l">
              <a:spcBef>
                <a:spcPts val="0"/>
              </a:spcBef>
              <a:spcAft>
                <a:spcPts val="0"/>
              </a:spcAft>
              <a:buClr>
                <a:srgbClr val="202124"/>
              </a:buClr>
              <a:buSzPts val="2200"/>
              <a:buFont typeface="Open Sans"/>
              <a:buChar char="●"/>
            </a:pPr>
            <a:r>
              <a:rPr lang="en-US" sz="2200">
                <a:solidFill>
                  <a:srgbClr val="202124"/>
                </a:solidFill>
                <a:latin typeface="Open Sans"/>
                <a:ea typeface="Open Sans"/>
                <a:cs typeface="Open Sans"/>
                <a:sym typeface="Open Sans"/>
              </a:rPr>
              <a:t>Conquer: </a:t>
            </a:r>
            <a:endParaRPr sz="2200">
              <a:solidFill>
                <a:srgbClr val="202124"/>
              </a:solidFill>
              <a:latin typeface="Open Sans"/>
              <a:ea typeface="Open Sans"/>
              <a:cs typeface="Open Sans"/>
              <a:sym typeface="Open Sans"/>
            </a:endParaRPr>
          </a:p>
          <a:p>
            <a:pPr indent="-368300" lvl="1" marL="914400" rtl="0" algn="l">
              <a:spcBef>
                <a:spcPts val="0"/>
              </a:spcBef>
              <a:spcAft>
                <a:spcPts val="0"/>
              </a:spcAft>
              <a:buClr>
                <a:srgbClr val="202124"/>
              </a:buClr>
              <a:buSzPts val="2200"/>
              <a:buFont typeface="Open Sans"/>
              <a:buChar char="○"/>
            </a:pPr>
            <a:r>
              <a:rPr lang="en-US" sz="2200">
                <a:solidFill>
                  <a:srgbClr val="202124"/>
                </a:solidFill>
                <a:latin typeface="Open Sans"/>
                <a:ea typeface="Open Sans"/>
                <a:cs typeface="Open Sans"/>
                <a:sym typeface="Open Sans"/>
              </a:rPr>
              <a:t>(a) finds the closest pair recursively on </a:t>
            </a:r>
            <a:r>
              <a:rPr lang="en-US" sz="2200">
                <a:solidFill>
                  <a:srgbClr val="202124"/>
                </a:solidFill>
                <a:latin typeface="Open Sans"/>
                <a:ea typeface="Open Sans"/>
                <a:cs typeface="Open Sans"/>
                <a:sym typeface="Open Sans"/>
              </a:rPr>
              <a:t>S</a:t>
            </a:r>
            <a:r>
              <a:rPr baseline="-25000" lang="en-US" sz="2200">
                <a:solidFill>
                  <a:srgbClr val="202124"/>
                </a:solidFill>
                <a:latin typeface="Open Sans"/>
                <a:ea typeface="Open Sans"/>
                <a:cs typeface="Open Sans"/>
                <a:sym typeface="Open Sans"/>
              </a:rPr>
              <a:t>1</a:t>
            </a:r>
            <a:r>
              <a:rPr lang="en-US" sz="2200">
                <a:solidFill>
                  <a:srgbClr val="202124"/>
                </a:solidFill>
                <a:latin typeface="Open Sans"/>
                <a:ea typeface="Open Sans"/>
                <a:cs typeface="Open Sans"/>
                <a:sym typeface="Open Sans"/>
              </a:rPr>
              <a:t> and </a:t>
            </a:r>
            <a:r>
              <a:rPr lang="en-US" sz="2200">
                <a:solidFill>
                  <a:srgbClr val="202124"/>
                </a:solidFill>
                <a:latin typeface="Open Sans"/>
                <a:ea typeface="Open Sans"/>
                <a:cs typeface="Open Sans"/>
                <a:sym typeface="Open Sans"/>
              </a:rPr>
              <a:t>S</a:t>
            </a:r>
            <a:r>
              <a:rPr baseline="-25000" lang="en-US" sz="2200">
                <a:solidFill>
                  <a:srgbClr val="202124"/>
                </a:solidFill>
                <a:latin typeface="Open Sans"/>
                <a:ea typeface="Open Sans"/>
                <a:cs typeface="Open Sans"/>
                <a:sym typeface="Open Sans"/>
              </a:rPr>
              <a:t>2</a:t>
            </a:r>
            <a:r>
              <a:rPr lang="en-US" sz="2200">
                <a:solidFill>
                  <a:srgbClr val="202124"/>
                </a:solidFill>
                <a:latin typeface="Open Sans"/>
                <a:ea typeface="Open Sans"/>
                <a:cs typeface="Open Sans"/>
                <a:sym typeface="Open Sans"/>
              </a:rPr>
              <a:t>, gives us two closest pairs of            points {p</a:t>
            </a:r>
            <a:r>
              <a:rPr baseline="-25000" lang="en-US" sz="2200">
                <a:solidFill>
                  <a:srgbClr val="202124"/>
                </a:solidFill>
                <a:latin typeface="Open Sans"/>
                <a:ea typeface="Open Sans"/>
                <a:cs typeface="Open Sans"/>
                <a:sym typeface="Open Sans"/>
              </a:rPr>
              <a:t>1</a:t>
            </a:r>
            <a:r>
              <a:rPr lang="en-US" sz="2200">
                <a:solidFill>
                  <a:srgbClr val="202124"/>
                </a:solidFill>
                <a:latin typeface="Open Sans"/>
                <a:ea typeface="Open Sans"/>
                <a:cs typeface="Open Sans"/>
                <a:sym typeface="Open Sans"/>
              </a:rPr>
              <a:t>, p</a:t>
            </a:r>
            <a:r>
              <a:rPr baseline="-25000" lang="en-US" sz="2200">
                <a:solidFill>
                  <a:srgbClr val="202124"/>
                </a:solidFill>
                <a:latin typeface="Open Sans"/>
                <a:ea typeface="Open Sans"/>
                <a:cs typeface="Open Sans"/>
                <a:sym typeface="Open Sans"/>
              </a:rPr>
              <a:t>2</a:t>
            </a:r>
            <a:r>
              <a:rPr lang="en-US" sz="2200">
                <a:solidFill>
                  <a:srgbClr val="202124"/>
                </a:solidFill>
                <a:latin typeface="Open Sans"/>
                <a:ea typeface="Open Sans"/>
                <a:cs typeface="Open Sans"/>
                <a:sym typeface="Open Sans"/>
              </a:rPr>
              <a:t>} ∈ </a:t>
            </a:r>
            <a:r>
              <a:rPr lang="en-US" sz="2200">
                <a:solidFill>
                  <a:srgbClr val="202124"/>
                </a:solidFill>
                <a:latin typeface="Open Sans"/>
                <a:ea typeface="Open Sans"/>
                <a:cs typeface="Open Sans"/>
                <a:sym typeface="Open Sans"/>
              </a:rPr>
              <a:t> S</a:t>
            </a:r>
            <a:r>
              <a:rPr baseline="-25000" lang="en-US" sz="2200">
                <a:solidFill>
                  <a:srgbClr val="202124"/>
                </a:solidFill>
                <a:latin typeface="Open Sans"/>
                <a:ea typeface="Open Sans"/>
                <a:cs typeface="Open Sans"/>
                <a:sym typeface="Open Sans"/>
              </a:rPr>
              <a:t>1</a:t>
            </a:r>
            <a:r>
              <a:rPr lang="en-US" sz="2200">
                <a:solidFill>
                  <a:srgbClr val="202124"/>
                </a:solidFill>
                <a:latin typeface="Open Sans"/>
                <a:ea typeface="Open Sans"/>
                <a:cs typeface="Open Sans"/>
                <a:sym typeface="Open Sans"/>
              </a:rPr>
              <a:t> and {q</a:t>
            </a:r>
            <a:r>
              <a:rPr baseline="-25000" lang="en-US" sz="2200">
                <a:solidFill>
                  <a:srgbClr val="202124"/>
                </a:solidFill>
                <a:latin typeface="Open Sans"/>
                <a:ea typeface="Open Sans"/>
                <a:cs typeface="Open Sans"/>
                <a:sym typeface="Open Sans"/>
              </a:rPr>
              <a:t>1</a:t>
            </a:r>
            <a:r>
              <a:rPr lang="en-US" sz="2200">
                <a:solidFill>
                  <a:srgbClr val="202124"/>
                </a:solidFill>
                <a:latin typeface="Open Sans"/>
                <a:ea typeface="Open Sans"/>
                <a:cs typeface="Open Sans"/>
                <a:sym typeface="Open Sans"/>
              </a:rPr>
              <a:t>, q</a:t>
            </a:r>
            <a:r>
              <a:rPr baseline="-25000" lang="en-US" sz="2200">
                <a:solidFill>
                  <a:srgbClr val="202124"/>
                </a:solidFill>
                <a:latin typeface="Open Sans"/>
                <a:ea typeface="Open Sans"/>
                <a:cs typeface="Open Sans"/>
                <a:sym typeface="Open Sans"/>
              </a:rPr>
              <a:t>2</a:t>
            </a:r>
            <a:r>
              <a:rPr lang="en-US" sz="2200">
                <a:solidFill>
                  <a:srgbClr val="202124"/>
                </a:solidFill>
                <a:latin typeface="Open Sans"/>
                <a:ea typeface="Open Sans"/>
                <a:cs typeface="Open Sans"/>
                <a:sym typeface="Open Sans"/>
              </a:rPr>
              <a:t>} ∈ </a:t>
            </a:r>
            <a:r>
              <a:rPr lang="en-US" sz="2200">
                <a:solidFill>
                  <a:srgbClr val="202124"/>
                </a:solidFill>
                <a:latin typeface="Open Sans"/>
                <a:ea typeface="Open Sans"/>
                <a:cs typeface="Open Sans"/>
                <a:sym typeface="Open Sans"/>
              </a:rPr>
              <a:t>S</a:t>
            </a:r>
            <a:r>
              <a:rPr baseline="-25000" lang="en-US" sz="2200">
                <a:solidFill>
                  <a:srgbClr val="202124"/>
                </a:solidFill>
                <a:latin typeface="Open Sans"/>
                <a:ea typeface="Open Sans"/>
                <a:cs typeface="Open Sans"/>
                <a:sym typeface="Open Sans"/>
              </a:rPr>
              <a:t>2</a:t>
            </a:r>
            <a:r>
              <a:rPr lang="en-US" sz="2200">
                <a:solidFill>
                  <a:srgbClr val="202124"/>
                </a:solidFill>
                <a:latin typeface="Open Sans"/>
                <a:ea typeface="Open Sans"/>
                <a:cs typeface="Open Sans"/>
                <a:sym typeface="Open Sans"/>
              </a:rPr>
              <a:t> </a:t>
            </a:r>
            <a:r>
              <a:rPr lang="en-US" sz="2200">
                <a:solidFill>
                  <a:srgbClr val="202124"/>
                </a:solidFill>
                <a:latin typeface="Open Sans"/>
                <a:ea typeface="Open Sans"/>
                <a:cs typeface="Open Sans"/>
                <a:sym typeface="Open Sans"/>
              </a:rPr>
              <a:t> </a:t>
            </a:r>
            <a:endParaRPr sz="2200">
              <a:solidFill>
                <a:srgbClr val="202124"/>
              </a:solidFill>
              <a:latin typeface="Open Sans"/>
              <a:ea typeface="Open Sans"/>
              <a:cs typeface="Open Sans"/>
              <a:sym typeface="Open Sans"/>
            </a:endParaRPr>
          </a:p>
          <a:p>
            <a:pPr indent="-368300" lvl="1" marL="914400" rtl="0" algn="l">
              <a:spcBef>
                <a:spcPts val="0"/>
              </a:spcBef>
              <a:spcAft>
                <a:spcPts val="0"/>
              </a:spcAft>
              <a:buClr>
                <a:srgbClr val="202124"/>
              </a:buClr>
              <a:buSzPts val="2200"/>
              <a:buFont typeface="Open Sans"/>
              <a:buChar char="○"/>
            </a:pPr>
            <a:r>
              <a:rPr lang="en-US" sz="2200">
                <a:solidFill>
                  <a:srgbClr val="202124"/>
                </a:solidFill>
                <a:latin typeface="Open Sans"/>
                <a:ea typeface="Open Sans"/>
                <a:cs typeface="Open Sans"/>
                <a:sym typeface="Open Sans"/>
              </a:rPr>
              <a:t>(b) finds the closest crossing pair {p</a:t>
            </a:r>
            <a:r>
              <a:rPr baseline="-25000" lang="en-US" sz="2200">
                <a:solidFill>
                  <a:srgbClr val="202124"/>
                </a:solidFill>
                <a:latin typeface="Open Sans"/>
                <a:ea typeface="Open Sans"/>
                <a:cs typeface="Open Sans"/>
                <a:sym typeface="Open Sans"/>
              </a:rPr>
              <a:t>3</a:t>
            </a:r>
            <a:r>
              <a:rPr lang="en-US" sz="2200">
                <a:solidFill>
                  <a:srgbClr val="202124"/>
                </a:solidFill>
                <a:latin typeface="Open Sans"/>
                <a:ea typeface="Open Sans"/>
                <a:cs typeface="Open Sans"/>
                <a:sym typeface="Open Sans"/>
              </a:rPr>
              <a:t>, q</a:t>
            </a:r>
            <a:r>
              <a:rPr baseline="-25000" lang="en-US" sz="2200">
                <a:solidFill>
                  <a:srgbClr val="202124"/>
                </a:solidFill>
                <a:latin typeface="Open Sans"/>
                <a:ea typeface="Open Sans"/>
                <a:cs typeface="Open Sans"/>
                <a:sym typeface="Open Sans"/>
              </a:rPr>
              <a:t>3</a:t>
            </a:r>
            <a:r>
              <a:rPr lang="en-US" sz="2200">
                <a:solidFill>
                  <a:srgbClr val="202124"/>
                </a:solidFill>
                <a:latin typeface="Open Sans"/>
                <a:ea typeface="Open Sans"/>
                <a:cs typeface="Open Sans"/>
                <a:sym typeface="Open Sans"/>
              </a:rPr>
              <a:t>} with p</a:t>
            </a:r>
            <a:r>
              <a:rPr baseline="-25000" lang="en-US" sz="2200">
                <a:solidFill>
                  <a:srgbClr val="202124"/>
                </a:solidFill>
                <a:latin typeface="Open Sans"/>
                <a:ea typeface="Open Sans"/>
                <a:cs typeface="Open Sans"/>
                <a:sym typeface="Open Sans"/>
              </a:rPr>
              <a:t>3</a:t>
            </a:r>
            <a:r>
              <a:rPr lang="en-US" sz="2200">
                <a:solidFill>
                  <a:srgbClr val="202124"/>
                </a:solidFill>
                <a:latin typeface="Open Sans"/>
                <a:ea typeface="Open Sans"/>
                <a:cs typeface="Open Sans"/>
                <a:sym typeface="Open Sans"/>
              </a:rPr>
              <a:t> ∈ </a:t>
            </a:r>
            <a:r>
              <a:rPr lang="en-US" sz="2200">
                <a:solidFill>
                  <a:srgbClr val="202124"/>
                </a:solidFill>
                <a:latin typeface="Open Sans"/>
                <a:ea typeface="Open Sans"/>
                <a:cs typeface="Open Sans"/>
                <a:sym typeface="Open Sans"/>
              </a:rPr>
              <a:t>S</a:t>
            </a:r>
            <a:r>
              <a:rPr baseline="-25000" lang="en-US" sz="2200">
                <a:solidFill>
                  <a:srgbClr val="202124"/>
                </a:solidFill>
                <a:latin typeface="Open Sans"/>
                <a:ea typeface="Open Sans"/>
                <a:cs typeface="Open Sans"/>
                <a:sym typeface="Open Sans"/>
              </a:rPr>
              <a:t>1</a:t>
            </a:r>
            <a:r>
              <a:rPr lang="en-US" sz="2200">
                <a:solidFill>
                  <a:srgbClr val="202124"/>
                </a:solidFill>
                <a:latin typeface="Open Sans"/>
                <a:ea typeface="Open Sans"/>
                <a:cs typeface="Open Sans"/>
                <a:sym typeface="Open Sans"/>
              </a:rPr>
              <a:t> and </a:t>
            </a:r>
            <a:r>
              <a:rPr lang="en-US" sz="2200">
                <a:solidFill>
                  <a:srgbClr val="202124"/>
                </a:solidFill>
                <a:latin typeface="Open Sans"/>
                <a:ea typeface="Open Sans"/>
                <a:cs typeface="Open Sans"/>
                <a:sym typeface="Open Sans"/>
              </a:rPr>
              <a:t>q</a:t>
            </a:r>
            <a:r>
              <a:rPr baseline="-25000" lang="en-US" sz="2200">
                <a:solidFill>
                  <a:srgbClr val="202124"/>
                </a:solidFill>
                <a:latin typeface="Open Sans"/>
                <a:ea typeface="Open Sans"/>
                <a:cs typeface="Open Sans"/>
                <a:sym typeface="Open Sans"/>
              </a:rPr>
              <a:t>3</a:t>
            </a:r>
            <a:r>
              <a:rPr lang="en-US" sz="2200">
                <a:solidFill>
                  <a:srgbClr val="202124"/>
                </a:solidFill>
                <a:latin typeface="Open Sans"/>
                <a:ea typeface="Open Sans"/>
                <a:cs typeface="Open Sans"/>
                <a:sym typeface="Open Sans"/>
              </a:rPr>
              <a:t> ∈ </a:t>
            </a:r>
            <a:r>
              <a:rPr lang="en-US" sz="2200">
                <a:solidFill>
                  <a:srgbClr val="202124"/>
                </a:solidFill>
                <a:latin typeface="Open Sans"/>
                <a:ea typeface="Open Sans"/>
                <a:cs typeface="Open Sans"/>
                <a:sym typeface="Open Sans"/>
              </a:rPr>
              <a:t>S</a:t>
            </a:r>
            <a:r>
              <a:rPr baseline="-25000" lang="en-US" sz="2200">
                <a:solidFill>
                  <a:srgbClr val="202124"/>
                </a:solidFill>
                <a:latin typeface="Open Sans"/>
                <a:ea typeface="Open Sans"/>
                <a:cs typeface="Open Sans"/>
                <a:sym typeface="Open Sans"/>
              </a:rPr>
              <a:t>2</a:t>
            </a:r>
            <a:r>
              <a:rPr lang="en-US" sz="2200">
                <a:solidFill>
                  <a:srgbClr val="202124"/>
                </a:solidFill>
                <a:latin typeface="Open Sans"/>
                <a:ea typeface="Open Sans"/>
                <a:cs typeface="Open Sans"/>
                <a:sym typeface="Open Sans"/>
              </a:rPr>
              <a:t>. </a:t>
            </a:r>
            <a:endParaRPr sz="2200">
              <a:solidFill>
                <a:srgbClr val="202124"/>
              </a:solidFill>
              <a:latin typeface="Open Sans"/>
              <a:ea typeface="Open Sans"/>
              <a:cs typeface="Open Sans"/>
              <a:sym typeface="Open Sans"/>
            </a:endParaRPr>
          </a:p>
          <a:p>
            <a:pPr indent="0" lvl="0" marL="0" rtl="0" algn="l">
              <a:spcBef>
                <a:spcPts val="0"/>
              </a:spcBef>
              <a:spcAft>
                <a:spcPts val="0"/>
              </a:spcAft>
              <a:buNone/>
            </a:pPr>
            <a:r>
              <a:t/>
            </a:r>
            <a:endParaRPr sz="1500">
              <a:solidFill>
                <a:srgbClr val="202124"/>
              </a:solidFill>
              <a:latin typeface="Open Sans"/>
              <a:ea typeface="Open Sans"/>
              <a:cs typeface="Open Sans"/>
              <a:sym typeface="Open Sans"/>
            </a:endParaRPr>
          </a:p>
          <a:p>
            <a:pPr indent="-368300" lvl="0" marL="457200" rtl="0" algn="l">
              <a:spcBef>
                <a:spcPts val="0"/>
              </a:spcBef>
              <a:spcAft>
                <a:spcPts val="0"/>
              </a:spcAft>
              <a:buClr>
                <a:srgbClr val="202124"/>
              </a:buClr>
              <a:buSzPts val="2200"/>
              <a:buFont typeface="Open Sans"/>
              <a:buChar char="●"/>
            </a:pPr>
            <a:r>
              <a:rPr lang="en-US" sz="2200">
                <a:solidFill>
                  <a:srgbClr val="202124"/>
                </a:solidFill>
                <a:latin typeface="Open Sans"/>
                <a:ea typeface="Open Sans"/>
                <a:cs typeface="Open Sans"/>
                <a:sym typeface="Open Sans"/>
              </a:rPr>
              <a:t>Combine: the closest pair in the set S is argmin{|</a:t>
            </a:r>
            <a:r>
              <a:rPr lang="en-US" sz="2200">
                <a:solidFill>
                  <a:srgbClr val="202124"/>
                </a:solidFill>
                <a:latin typeface="Open Sans"/>
                <a:ea typeface="Open Sans"/>
                <a:cs typeface="Open Sans"/>
                <a:sym typeface="Open Sans"/>
              </a:rPr>
              <a:t>p</a:t>
            </a:r>
            <a:r>
              <a:rPr baseline="-25000" lang="en-US" sz="2200">
                <a:solidFill>
                  <a:srgbClr val="202124"/>
                </a:solidFill>
                <a:latin typeface="Open Sans"/>
                <a:ea typeface="Open Sans"/>
                <a:cs typeface="Open Sans"/>
                <a:sym typeface="Open Sans"/>
              </a:rPr>
              <a:t>1</a:t>
            </a:r>
            <a:r>
              <a:rPr lang="en-US" sz="2200">
                <a:solidFill>
                  <a:srgbClr val="202124"/>
                </a:solidFill>
                <a:latin typeface="Open Sans"/>
                <a:ea typeface="Open Sans"/>
                <a:cs typeface="Open Sans"/>
                <a:sym typeface="Open Sans"/>
              </a:rPr>
              <a:t> − </a:t>
            </a:r>
            <a:r>
              <a:rPr lang="en-US" sz="2200">
                <a:solidFill>
                  <a:srgbClr val="202124"/>
                </a:solidFill>
                <a:latin typeface="Open Sans"/>
                <a:ea typeface="Open Sans"/>
                <a:cs typeface="Open Sans"/>
                <a:sym typeface="Open Sans"/>
              </a:rPr>
              <a:t>p</a:t>
            </a:r>
            <a:r>
              <a:rPr baseline="-25000" lang="en-US" sz="2200">
                <a:solidFill>
                  <a:srgbClr val="202124"/>
                </a:solidFill>
                <a:latin typeface="Open Sans"/>
                <a:ea typeface="Open Sans"/>
                <a:cs typeface="Open Sans"/>
                <a:sym typeface="Open Sans"/>
              </a:rPr>
              <a:t>2</a:t>
            </a:r>
            <a:r>
              <a:rPr lang="en-US" sz="2200">
                <a:solidFill>
                  <a:srgbClr val="202124"/>
                </a:solidFill>
                <a:latin typeface="Open Sans"/>
                <a:ea typeface="Open Sans"/>
                <a:cs typeface="Open Sans"/>
                <a:sym typeface="Open Sans"/>
              </a:rPr>
              <a:t>|, |</a:t>
            </a:r>
            <a:r>
              <a:rPr lang="en-US" sz="2200">
                <a:solidFill>
                  <a:srgbClr val="202124"/>
                </a:solidFill>
                <a:latin typeface="Open Sans"/>
                <a:ea typeface="Open Sans"/>
                <a:cs typeface="Open Sans"/>
                <a:sym typeface="Open Sans"/>
              </a:rPr>
              <a:t>q</a:t>
            </a:r>
            <a:r>
              <a:rPr baseline="-25000" lang="en-US" sz="2200">
                <a:solidFill>
                  <a:srgbClr val="202124"/>
                </a:solidFill>
                <a:latin typeface="Open Sans"/>
                <a:ea typeface="Open Sans"/>
                <a:cs typeface="Open Sans"/>
                <a:sym typeface="Open Sans"/>
              </a:rPr>
              <a:t>1</a:t>
            </a:r>
            <a:r>
              <a:rPr lang="en-US" sz="2200">
                <a:solidFill>
                  <a:srgbClr val="202124"/>
                </a:solidFill>
                <a:latin typeface="Open Sans"/>
                <a:ea typeface="Open Sans"/>
                <a:cs typeface="Open Sans"/>
                <a:sym typeface="Open Sans"/>
              </a:rPr>
              <a:t> − </a:t>
            </a:r>
            <a:r>
              <a:rPr lang="en-US" sz="2200">
                <a:solidFill>
                  <a:srgbClr val="202124"/>
                </a:solidFill>
                <a:latin typeface="Open Sans"/>
                <a:ea typeface="Open Sans"/>
                <a:cs typeface="Open Sans"/>
                <a:sym typeface="Open Sans"/>
              </a:rPr>
              <a:t>q</a:t>
            </a:r>
            <a:r>
              <a:rPr baseline="-25000" lang="en-US" sz="2200">
                <a:solidFill>
                  <a:srgbClr val="202124"/>
                </a:solidFill>
                <a:latin typeface="Open Sans"/>
                <a:ea typeface="Open Sans"/>
                <a:cs typeface="Open Sans"/>
                <a:sym typeface="Open Sans"/>
              </a:rPr>
              <a:t>2</a:t>
            </a:r>
            <a:r>
              <a:rPr lang="en-US" sz="2200">
                <a:solidFill>
                  <a:srgbClr val="202124"/>
                </a:solidFill>
                <a:latin typeface="Open Sans"/>
                <a:ea typeface="Open Sans"/>
                <a:cs typeface="Open Sans"/>
                <a:sym typeface="Open Sans"/>
              </a:rPr>
              <a:t>|, |</a:t>
            </a:r>
            <a:r>
              <a:rPr lang="en-US" sz="2200">
                <a:solidFill>
                  <a:srgbClr val="202124"/>
                </a:solidFill>
                <a:latin typeface="Open Sans"/>
                <a:ea typeface="Open Sans"/>
                <a:cs typeface="Open Sans"/>
                <a:sym typeface="Open Sans"/>
              </a:rPr>
              <a:t>p</a:t>
            </a:r>
            <a:r>
              <a:rPr baseline="-25000" lang="en-US" sz="2200">
                <a:solidFill>
                  <a:srgbClr val="202124"/>
                </a:solidFill>
                <a:latin typeface="Open Sans"/>
                <a:ea typeface="Open Sans"/>
                <a:cs typeface="Open Sans"/>
                <a:sym typeface="Open Sans"/>
              </a:rPr>
              <a:t>3</a:t>
            </a:r>
            <a:r>
              <a:rPr lang="en-US" sz="2200">
                <a:solidFill>
                  <a:srgbClr val="202124"/>
                </a:solidFill>
                <a:latin typeface="Open Sans"/>
                <a:ea typeface="Open Sans"/>
                <a:cs typeface="Open Sans"/>
                <a:sym typeface="Open Sans"/>
              </a:rPr>
              <a:t>− </a:t>
            </a:r>
            <a:r>
              <a:rPr lang="en-US" sz="2200">
                <a:solidFill>
                  <a:srgbClr val="202124"/>
                </a:solidFill>
                <a:latin typeface="Open Sans"/>
                <a:ea typeface="Open Sans"/>
                <a:cs typeface="Open Sans"/>
                <a:sym typeface="Open Sans"/>
              </a:rPr>
              <a:t>q</a:t>
            </a:r>
            <a:r>
              <a:rPr baseline="-25000" lang="en-US" sz="2200">
                <a:solidFill>
                  <a:srgbClr val="202124"/>
                </a:solidFill>
                <a:latin typeface="Open Sans"/>
                <a:ea typeface="Open Sans"/>
                <a:cs typeface="Open Sans"/>
                <a:sym typeface="Open Sans"/>
              </a:rPr>
              <a:t>3</a:t>
            </a:r>
            <a:r>
              <a:rPr lang="en-US" sz="2200">
                <a:solidFill>
                  <a:srgbClr val="202124"/>
                </a:solidFill>
                <a:latin typeface="Open Sans"/>
                <a:ea typeface="Open Sans"/>
                <a:cs typeface="Open Sans"/>
                <a:sym typeface="Open Sans"/>
              </a:rPr>
              <a:t>|}</a:t>
            </a:r>
            <a:endParaRPr sz="2200">
              <a:solidFill>
                <a:srgbClr val="202124"/>
              </a:solidFill>
              <a:latin typeface="Open Sans"/>
              <a:ea typeface="Open Sans"/>
              <a:cs typeface="Open Sans"/>
              <a:sym typeface="Open Sans"/>
            </a:endParaRPr>
          </a:p>
          <a:p>
            <a:pPr indent="0" lvl="0" marL="0" rtl="0" algn="l">
              <a:spcBef>
                <a:spcPts val="0"/>
              </a:spcBef>
              <a:spcAft>
                <a:spcPts val="0"/>
              </a:spcAft>
              <a:buNone/>
            </a:pPr>
            <a:r>
              <a:t/>
            </a:r>
            <a:endParaRPr sz="2200">
              <a:solidFill>
                <a:srgbClr val="202124"/>
              </a:solidFill>
              <a:latin typeface="Open Sans"/>
              <a:ea typeface="Open Sans"/>
              <a:cs typeface="Open Sans"/>
              <a:sym typeface="Open Sans"/>
            </a:endParaRPr>
          </a:p>
          <a:p>
            <a:pPr indent="0" lvl="0" marL="0" rtl="0" algn="ctr">
              <a:spcBef>
                <a:spcPts val="0"/>
              </a:spcBef>
              <a:spcAft>
                <a:spcPts val="0"/>
              </a:spcAft>
              <a:buNone/>
            </a:pPr>
            <a:r>
              <a:rPr lang="en-US" sz="2200">
                <a:solidFill>
                  <a:srgbClr val="202124"/>
                </a:solidFill>
                <a:latin typeface="Open Sans"/>
                <a:ea typeface="Open Sans"/>
                <a:cs typeface="Open Sans"/>
                <a:sym typeface="Open Sans"/>
              </a:rPr>
              <a:t>Time Complexity is Θ(n logn)</a:t>
            </a:r>
            <a:endParaRPr sz="2200">
              <a:solidFill>
                <a:srgbClr val="202124"/>
              </a:solidFill>
              <a:latin typeface="Open Sans"/>
              <a:ea typeface="Open Sans"/>
              <a:cs typeface="Open Sans"/>
              <a:sym typeface="Open Sans"/>
            </a:endParaRPr>
          </a:p>
        </p:txBody>
      </p:sp>
      <p:sp>
        <p:nvSpPr>
          <p:cNvPr id="149" name="Google Shape;149;g169131427d8_0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2020-03-06T17:22:24Z</dcterms:created>
  <dc:creator>Nikhil</dc:creator>
</cp:coreProperties>
</file>