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62" r:id="rId7"/>
    <p:sldId id="274" r:id="rId8"/>
    <p:sldId id="275" r:id="rId9"/>
    <p:sldId id="278" r:id="rId10"/>
    <p:sldId id="270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90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294967295"/>
          <p:cNvPicPr/>
          <p:nvPr/>
        </p:nvPicPr>
        <p:blipFill>
          <a:blip r:embed="rId14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DE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400"/>
              <a:t>&lt;date/time&gt;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/>
              <a:t>&lt;footer&gt;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9A092888-8C55-4D20-9826-59F05404604F}" type="slidenum">
              <a:rPr lang="de-DE" sz="1400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DE" sz="4000" b="1" dirty="0"/>
              <a:t>Real-Time Scheduling Algorithm</a:t>
            </a:r>
            <a:endParaRPr sz="4000" b="1"/>
          </a:p>
        </p:txBody>
      </p:sp>
      <p:sp>
        <p:nvSpPr>
          <p:cNvPr id="41" name="TextShape 2"/>
          <p:cNvSpPr txBox="1"/>
          <p:nvPr/>
        </p:nvSpPr>
        <p:spPr>
          <a:xfrm>
            <a:off x="1944000" y="3312000"/>
            <a:ext cx="8136000" cy="21600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3200" b="1" i="1"/>
              <a:t>RATE MONOTONIC SCHEDULING</a:t>
            </a:r>
            <a:endParaRPr/>
          </a:p>
        </p:txBody>
      </p:sp>
      <p:sp>
        <p:nvSpPr>
          <p:cNvPr id="42" name="TextShape 3"/>
          <p:cNvSpPr txBox="1"/>
          <p:nvPr/>
        </p:nvSpPr>
        <p:spPr>
          <a:xfrm>
            <a:off x="7237080" y="5832000"/>
            <a:ext cx="4426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12-2069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12-2176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535112" y="4694237"/>
            <a:ext cx="7200000" cy="720360"/>
          </a:xfrm>
        </p:spPr>
        <p:txBody>
          <a:bodyPr/>
          <a:lstStyle/>
          <a:p>
            <a:pPr algn="ctr"/>
            <a:endParaRPr lang="en-US" sz="3200" b="1" i="1" dirty="0" smtClean="0"/>
          </a:p>
          <a:p>
            <a:pPr algn="ctr"/>
            <a:endParaRPr lang="en-US" sz="3200" b="1" i="1" dirty="0"/>
          </a:p>
          <a:p>
            <a:pPr algn="ctr"/>
            <a:r>
              <a:rPr lang="en-US" sz="3200" b="1" i="1" dirty="0" smtClean="0"/>
              <a:t>THANK YOU</a:t>
            </a:r>
          </a:p>
          <a:p>
            <a:pPr algn="ctr"/>
            <a:endParaRPr lang="en-US" sz="3200" b="1" i="1" dirty="0"/>
          </a:p>
          <a:p>
            <a:pPr algn="ctr"/>
            <a:endParaRPr lang="en-US" sz="3200" b="1" i="1" dirty="0" smtClean="0"/>
          </a:p>
          <a:p>
            <a:pPr algn="ctr"/>
            <a:endParaRPr lang="en-US" sz="3200" b="1" i="1" dirty="0"/>
          </a:p>
          <a:p>
            <a:pPr algn="ctr"/>
            <a:endParaRPr lang="en-US" sz="3200" b="1" i="1" dirty="0" smtClean="0"/>
          </a:p>
          <a:p>
            <a:pPr algn="r"/>
            <a:r>
              <a:rPr lang="en-US" sz="1400" dirty="0" err="1" smtClean="0"/>
              <a:t>Habibullah</a:t>
            </a:r>
            <a:r>
              <a:rPr lang="en-US" sz="1400" dirty="0" smtClean="0"/>
              <a:t> </a:t>
            </a:r>
            <a:r>
              <a:rPr lang="en-US" sz="1400" dirty="0" err="1" smtClean="0"/>
              <a:t>Rafay</a:t>
            </a:r>
            <a:r>
              <a:rPr lang="en-US" sz="1400" dirty="0" smtClean="0"/>
              <a:t>		12-2176</a:t>
            </a:r>
          </a:p>
          <a:p>
            <a:pPr algn="r"/>
            <a:r>
              <a:rPr lang="en-US" sz="1400" i="1" dirty="0" smtClean="0"/>
              <a:t>Muhammad Omer </a:t>
            </a:r>
            <a:r>
              <a:rPr lang="en-US" sz="1400" i="1" dirty="0" err="1" smtClean="0"/>
              <a:t>Haqqani</a:t>
            </a:r>
            <a:r>
              <a:rPr lang="en-US" sz="1400" i="1" dirty="0" smtClean="0"/>
              <a:t>	12-2069</a:t>
            </a:r>
            <a:endParaRPr lang="en-US" sz="3200" i="1" dirty="0" smtClean="0"/>
          </a:p>
          <a:p>
            <a:pPr algn="ctr"/>
            <a:endParaRPr lang="en-US" sz="3200" b="1" i="1" dirty="0"/>
          </a:p>
          <a:p>
            <a:pPr algn="ctr"/>
            <a:endParaRPr lang="en-US" sz="3200" b="1" i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25075" cy="770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DE" sz="3600" b="1" i="1" dirty="0"/>
              <a:t>REAL TIME SYSTEMS</a:t>
            </a:r>
            <a:endParaRPr sz="3600" b="1" i="1"/>
          </a:p>
        </p:txBody>
      </p:sp>
      <p:sp>
        <p:nvSpPr>
          <p:cNvPr id="44" name="TextShape 2"/>
          <p:cNvSpPr txBox="1"/>
          <p:nvPr/>
        </p:nvSpPr>
        <p:spPr>
          <a:xfrm>
            <a:off x="392112" y="1646237"/>
            <a:ext cx="907200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</a:pPr>
            <a:endParaRPr lang="de-DE" sz="2000" dirty="0" smtClean="0">
              <a:latin typeface="+mj-lt"/>
            </a:endParaRPr>
          </a:p>
          <a:p>
            <a:pPr>
              <a:buSzPct val="25000"/>
            </a:pPr>
            <a:endParaRPr lang="de-DE" sz="2000" dirty="0" smtClean="0">
              <a:latin typeface="+mj-lt"/>
            </a:endParaRPr>
          </a:p>
          <a:p>
            <a:pPr>
              <a:buSzPct val="25000"/>
            </a:pPr>
            <a:endParaRPr lang="de-DE" sz="2000" dirty="0" smtClean="0">
              <a:latin typeface="+mj-lt"/>
            </a:endParaRPr>
          </a:p>
          <a:p>
            <a:pPr>
              <a:buSzPct val="25000"/>
            </a:pPr>
            <a:r>
              <a:rPr lang="de-DE" sz="2000" dirty="0" smtClean="0">
                <a:latin typeface="+mj-lt"/>
              </a:rPr>
              <a:t>_ Systems </a:t>
            </a:r>
            <a:r>
              <a:rPr lang="de-DE" sz="2000" dirty="0">
                <a:latin typeface="+mj-lt"/>
              </a:rPr>
              <a:t>having correctness depends on their temporal aspects as well as </a:t>
            </a:r>
            <a:endParaRPr lang="de-DE" sz="2000" dirty="0" smtClean="0">
              <a:latin typeface="+mj-lt"/>
            </a:endParaRPr>
          </a:p>
          <a:p>
            <a:pPr>
              <a:buSzPct val="25000"/>
            </a:pPr>
            <a:r>
              <a:rPr lang="de-DE" sz="2000" dirty="0" smtClean="0">
                <a:latin typeface="+mj-lt"/>
              </a:rPr>
              <a:t>   their functional aspects</a:t>
            </a:r>
            <a:endParaRPr sz="2000">
              <a:latin typeface="+mj-lt"/>
            </a:endParaRPr>
          </a:p>
          <a:p>
            <a:pPr>
              <a:buSzPct val="25000"/>
            </a:pPr>
            <a:r>
              <a:rPr lang="de-DE" sz="2000" dirty="0" smtClean="0">
                <a:latin typeface="+mj-lt"/>
              </a:rPr>
              <a:t>_ Predictability </a:t>
            </a:r>
            <a:r>
              <a:rPr lang="de-DE" sz="2000" dirty="0">
                <a:latin typeface="+mj-lt"/>
              </a:rPr>
              <a:t>on timing constrains</a:t>
            </a:r>
            <a:endParaRPr sz="2000">
              <a:latin typeface="+mj-lt"/>
            </a:endParaRPr>
          </a:p>
          <a:p>
            <a:pPr>
              <a:buSzPct val="25000"/>
            </a:pPr>
            <a:r>
              <a:rPr lang="de-DE" sz="2000" dirty="0" smtClean="0">
                <a:latin typeface="+mj-lt"/>
              </a:rPr>
              <a:t>_ Prformance </a:t>
            </a:r>
            <a:r>
              <a:rPr lang="de-DE" sz="2000" dirty="0">
                <a:latin typeface="+mj-lt"/>
              </a:rPr>
              <a:t>measure depends on timeliness(deadline) and </a:t>
            </a:r>
            <a:endParaRPr lang="de-DE" sz="2000" dirty="0" smtClean="0">
              <a:latin typeface="+mj-lt"/>
            </a:endParaRPr>
          </a:p>
          <a:p>
            <a:pPr>
              <a:buSzPct val="25000"/>
            </a:pPr>
            <a:r>
              <a:rPr lang="de-DE" sz="2000" dirty="0" smtClean="0">
                <a:latin typeface="+mj-lt"/>
              </a:rPr>
              <a:t>_ Speed/average </a:t>
            </a:r>
            <a:r>
              <a:rPr lang="de-DE" sz="2000" dirty="0">
                <a:latin typeface="+mj-lt"/>
              </a:rPr>
              <a:t>case performance</a:t>
            </a:r>
            <a:endParaRPr sz="20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DE" sz="3600" b="1" i="1" dirty="0"/>
              <a:t>REAL TIME SYSTEMS</a:t>
            </a:r>
            <a:endParaRPr sz="3600" b="1" i="1"/>
          </a:p>
        </p:txBody>
      </p:sp>
      <p:sp>
        <p:nvSpPr>
          <p:cNvPr id="4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endParaRPr lang="de-DE" sz="2400" dirty="0" smtClean="0"/>
          </a:p>
          <a:p>
            <a:pPr>
              <a:buSzPct val="25000"/>
              <a:buFont typeface="StarSymbol"/>
              <a:buChar char=""/>
            </a:pPr>
            <a:endParaRPr lang="de-DE" sz="2400" dirty="0"/>
          </a:p>
          <a:p>
            <a:pPr>
              <a:buSzPct val="25000"/>
            </a:pPr>
            <a:endParaRPr lang="de-DE" sz="2400" dirty="0"/>
          </a:p>
          <a:p>
            <a:pPr>
              <a:buSzPct val="25000"/>
            </a:pPr>
            <a:r>
              <a:rPr lang="de-DE" sz="2400" dirty="0" smtClean="0"/>
              <a:t>Digital </a:t>
            </a:r>
            <a:r>
              <a:rPr lang="de-DE" sz="2400" dirty="0"/>
              <a:t>control systems periodically performs the following job:</a:t>
            </a:r>
            <a:endParaRPr sz="2400"/>
          </a:p>
          <a:p>
            <a:pPr lvl="1">
              <a:buSzPct val="25000"/>
              <a:buFont typeface="StarSymbol"/>
              <a:buChar char=""/>
            </a:pPr>
            <a:r>
              <a:rPr lang="de-DE" sz="2400" dirty="0"/>
              <a:t>-	senses the system status </a:t>
            </a:r>
            <a:endParaRPr sz="2400"/>
          </a:p>
          <a:p>
            <a:pPr lvl="1">
              <a:buSzPct val="25000"/>
              <a:buFont typeface="StarSymbol"/>
              <a:buChar char=""/>
            </a:pPr>
            <a:r>
              <a:rPr lang="de-DE" sz="2400" dirty="0"/>
              <a:t>-	actuates the system according to its current status</a:t>
            </a:r>
            <a:endParaRPr sz="2400"/>
          </a:p>
          <a:p>
            <a:pPr>
              <a:buSzPct val="25000"/>
              <a:buFont typeface="StarSymbol"/>
              <a:buChar char=""/>
            </a:pPr>
            <a:r>
              <a:rPr lang="de-DE" sz="2400" dirty="0"/>
              <a:t>Multimedia application periodically performs the following job:</a:t>
            </a:r>
            <a:endParaRPr sz="2400"/>
          </a:p>
          <a:p>
            <a:pPr lvl="1">
              <a:buSzPct val="25000"/>
              <a:buFont typeface="StarSymbol"/>
              <a:buChar char=""/>
            </a:pPr>
            <a:r>
              <a:rPr lang="de-DE" sz="2400" dirty="0" smtClean="0"/>
              <a:t>-	reads</a:t>
            </a:r>
            <a:r>
              <a:rPr lang="de-DE" sz="2400" dirty="0"/>
              <a:t>, decompresses, and displays video and audio streams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 smtClean="0"/>
              <a:t>RATE MONOTONIC SCHEDULING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lvl="8">
              <a:buFont typeface="Arial" pitchFamily="34" charset="0"/>
              <a:buChar char="•"/>
            </a:pPr>
            <a:endParaRPr lang="en-US" dirty="0" smtClean="0"/>
          </a:p>
          <a:p>
            <a:pPr lvl="8">
              <a:buFont typeface="Arial" pitchFamily="34" charset="0"/>
              <a:buChar char="•"/>
            </a:pPr>
            <a:r>
              <a:rPr lang="en-US" dirty="0" smtClean="0"/>
              <a:t>  This algorithm was designed and proved correct by C.L. Liu and </a:t>
            </a:r>
            <a:r>
              <a:rPr lang="en-US" dirty="0" err="1" smtClean="0"/>
              <a:t>Layland</a:t>
            </a:r>
            <a:r>
              <a:rPr lang="en-US" dirty="0" smtClean="0"/>
              <a:t> in 1973. </a:t>
            </a:r>
          </a:p>
          <a:p>
            <a:pPr lvl="8">
              <a:buFont typeface="Arial" pitchFamily="34" charset="0"/>
              <a:buChar char="•"/>
            </a:pPr>
            <a:endParaRPr lang="en-US" sz="2100" dirty="0" smtClean="0"/>
          </a:p>
          <a:p>
            <a:pPr lvl="8">
              <a:buFont typeface="Arial" pitchFamily="34" charset="0"/>
              <a:buChar char="•"/>
            </a:pPr>
            <a:r>
              <a:rPr lang="en-US" sz="2100" dirty="0" smtClean="0"/>
              <a:t> </a:t>
            </a:r>
            <a:r>
              <a:rPr lang="en-US" dirty="0" smtClean="0"/>
              <a:t>RMS is static and optimal for preemptive periodic jobs.</a:t>
            </a:r>
          </a:p>
          <a:p>
            <a:pPr lvl="8" algn="l"/>
            <a:r>
              <a:rPr lang="en-US" dirty="0" smtClean="0"/>
              <a:t>	-  There is no other static algorithm that is able to schedule a task-set which can’t</a:t>
            </a:r>
          </a:p>
          <a:p>
            <a:pPr lvl="8" algn="l"/>
            <a:r>
              <a:rPr lang="en-US" dirty="0" smtClean="0"/>
              <a:t>	    be scheduled by the Rate Monotonic Scheduling-Wikipedia</a:t>
            </a:r>
          </a:p>
          <a:p>
            <a:pPr lvl="8" algn="l">
              <a:buFont typeface="Arial" pitchFamily="34" charset="0"/>
              <a:buChar char="•"/>
            </a:pPr>
            <a:r>
              <a:rPr lang="en-US" dirty="0" smtClean="0"/>
              <a:t> Assumptions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	- tasks are periodic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	- each task must be completed before the next request occurs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	- all tasks are independent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	- run-time of each task request is constant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	- any non-periodic task in the system has no required deadlines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75" y="12700"/>
            <a:ext cx="10086975" cy="753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RATE MONOTONIC SCHEDULING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849312" y="1798637"/>
            <a:ext cx="7200000" cy="72036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i="1" dirty="0" smtClean="0"/>
              <a:t>Process priority = task frequency</a:t>
            </a:r>
          </a:p>
          <a:p>
            <a:r>
              <a:rPr lang="en-US" i="1" dirty="0" smtClean="0"/>
              <a:t>	Higher priority process preempts lower priority process</a:t>
            </a:r>
          </a:p>
          <a:p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524000"/>
            <a:ext cx="8077200" cy="47244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5" descr="\begin{figure}\centerline{\psfig{figure=figures/RateMonot.ps,width=4in,height=3in}}\end{figure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743200"/>
            <a:ext cx="5257800" cy="34290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9912" y="5913437"/>
            <a:ext cx="3905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RATE MONOTONIC SCHEDULING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849312" y="1874837"/>
            <a:ext cx="9072000" cy="4384440"/>
          </a:xfrm>
        </p:spPr>
        <p:txBody>
          <a:bodyPr/>
          <a:lstStyle/>
          <a:p>
            <a:pPr lvl="5">
              <a:buFont typeface="Arial" pitchFamily="34" charset="0"/>
              <a:buChar char="•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Optimal static-priority scheduling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2000" dirty="0" smtClean="0">
                <a:ea typeface="굴림" pitchFamily="50" charset="-127"/>
              </a:rPr>
              <a:t> Assigns priority according to period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dirty="0" smtClean="0">
                <a:ea typeface="굴림" pitchFamily="50" charset="-127"/>
              </a:rPr>
              <a:t> A task with a shorter period has a higher priority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2000" dirty="0" smtClean="0">
                <a:ea typeface="굴림" pitchFamily="50" charset="-127"/>
              </a:rPr>
              <a:t> Executes a job with the shortest period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Simpler implementation, even in systems without explicit support </a:t>
            </a:r>
          </a:p>
          <a:p>
            <a:pPr lvl="2"/>
            <a:r>
              <a:rPr lang="en-US" altLang="ko-KR" sz="2000" dirty="0" smtClean="0">
                <a:ea typeface="굴림" pitchFamily="50" charset="-127"/>
              </a:rPr>
              <a:t>   for timing constraints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Predictability for the highest priority tasks</a:t>
            </a:r>
          </a:p>
          <a:p>
            <a:pPr lvl="2">
              <a:buFont typeface="Arial" pitchFamily="34" charset="0"/>
              <a:buChar char="•"/>
            </a:pPr>
            <a:endParaRPr lang="en-US" altLang="ko-KR" sz="2400" dirty="0" smtClean="0">
              <a:ea typeface="굴림" pitchFamily="50" charset="-127"/>
            </a:endParaRPr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IMPLEMENTATION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schedule()</a:t>
            </a:r>
          </a:p>
          <a:p>
            <a:endParaRPr lang="en-US" dirty="0" smtClean="0"/>
          </a:p>
          <a:p>
            <a:r>
              <a:rPr lang="en-US" dirty="0" smtClean="0"/>
              <a:t>schedule() is the most important method of the scheduler. This method is responsible to </a:t>
            </a:r>
          </a:p>
          <a:p>
            <a:r>
              <a:rPr lang="en-US" dirty="0" smtClean="0"/>
              <a:t>pick the next task and switch current task with the next task. This method is </a:t>
            </a:r>
          </a:p>
          <a:p>
            <a:r>
              <a:rPr lang="en-US" dirty="0" smtClean="0"/>
              <a:t>executed whenever: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process voluntarily yields the CPU.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process waits for signal to occur or wants to sleep.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Timer task occurs through </a:t>
            </a:r>
            <a:r>
              <a:rPr lang="en-US" dirty="0" err="1" smtClean="0"/>
              <a:t>scheduler_tick</a:t>
            </a:r>
            <a:r>
              <a:rPr lang="en-US" dirty="0" smtClean="0"/>
              <a:t>().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And other cases.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0"/>
            <a:ext cx="10029825" cy="759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err="1" smtClean="0"/>
              <a:t>context_switch</a:t>
            </a:r>
            <a:r>
              <a:rPr lang="en-US" dirty="0" smtClean="0"/>
              <a:t>()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context_switch</a:t>
            </a:r>
            <a:r>
              <a:rPr lang="en-US" dirty="0" smtClean="0"/>
              <a:t>() is called from schedule() to perform switching the current task and the </a:t>
            </a:r>
          </a:p>
          <a:p>
            <a:pPr algn="just"/>
            <a:r>
              <a:rPr lang="en-US" dirty="0" smtClean="0"/>
              <a:t>next task. This method does the machine-specific work of switching process </a:t>
            </a:r>
          </a:p>
          <a:p>
            <a:pPr algn="just"/>
            <a:r>
              <a:rPr lang="en-US" dirty="0" smtClean="0"/>
              <a:t>memory, registers and stack.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82225" cy="759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EXECUTION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Algorithm was implemented on module.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Include code segment into kernel/</a:t>
            </a:r>
            <a:r>
              <a:rPr lang="en-US" dirty="0" err="1" smtClean="0"/>
              <a:t>sched</a:t>
            </a:r>
            <a:r>
              <a:rPr lang="en-US" dirty="0" smtClean="0"/>
              <a:t>/</a:t>
            </a:r>
            <a:r>
              <a:rPr lang="en-US" dirty="0" err="1" smtClean="0"/>
              <a:t>rt.c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Remake kernel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25075" cy="766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271</Words>
  <PresentationFormat>Custom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RATE MONOTONIC SCHEDULING</vt:lpstr>
      <vt:lpstr>RATE MONOTONIC SCHEDULING</vt:lpstr>
      <vt:lpstr>RATE MONOTONIC SCHEDULING</vt:lpstr>
      <vt:lpstr>IMPLEMENTATION</vt:lpstr>
      <vt:lpstr>Slide 8</vt:lpstr>
      <vt:lpstr>EXECUTION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k122069</cp:lastModifiedBy>
  <cp:revision>32</cp:revision>
  <dcterms:modified xsi:type="dcterms:W3CDTF">2014-04-30T05:42:03Z</dcterms:modified>
</cp:coreProperties>
</file>