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74" r:id="rId4"/>
    <p:sldId id="268" r:id="rId5"/>
    <p:sldId id="272" r:id="rId6"/>
    <p:sldId id="275" r:id="rId7"/>
    <p:sldId id="283" r:id="rId8"/>
    <p:sldId id="273" r:id="rId9"/>
    <p:sldId id="276" r:id="rId10"/>
    <p:sldId id="277" r:id="rId11"/>
    <p:sldId id="280" r:id="rId12"/>
    <p:sldId id="282" r:id="rId13"/>
    <p:sldId id="260" r:id="rId14"/>
    <p:sldId id="261" r:id="rId15"/>
    <p:sldId id="262" r:id="rId16"/>
    <p:sldId id="285" r:id="rId17"/>
    <p:sldId id="263" r:id="rId18"/>
    <p:sldId id="286" r:id="rId19"/>
    <p:sldId id="287" r:id="rId20"/>
    <p:sldId id="291" r:id="rId21"/>
    <p:sldId id="288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69A65-F419-48F7-861C-B225C50F35F3}" v="349" dt="2023-04-17T22:22:38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jey Gandyer" userId="S::101352235@georgebrown.ca::654274eb-e1b9-435a-ae49-a2154d32a50b" providerId="AD" clId="Web-{A5269A65-F419-48F7-861C-B225C50F35F3}"/>
    <pc:docChg chg="addSld modSld">
      <pc:chgData name="Vejey Gandyer" userId="S::101352235@georgebrown.ca::654274eb-e1b9-435a-ae49-a2154d32a50b" providerId="AD" clId="Web-{A5269A65-F419-48F7-861C-B225C50F35F3}" dt="2023-04-17T22:22:38.716" v="334" actId="20577"/>
      <pc:docMkLst>
        <pc:docMk/>
      </pc:docMkLst>
      <pc:sldChg chg="modSp">
        <pc:chgData name="Vejey Gandyer" userId="S::101352235@georgebrown.ca::654274eb-e1b9-435a-ae49-a2154d32a50b" providerId="AD" clId="Web-{A5269A65-F419-48F7-861C-B225C50F35F3}" dt="2023-04-17T22:07:59.692" v="28" actId="20577"/>
        <pc:sldMkLst>
          <pc:docMk/>
          <pc:sldMk cId="109857222" sldId="256"/>
        </pc:sldMkLst>
        <pc:spChg chg="mod">
          <ac:chgData name="Vejey Gandyer" userId="S::101352235@georgebrown.ca::654274eb-e1b9-435a-ae49-a2154d32a50b" providerId="AD" clId="Web-{A5269A65-F419-48F7-861C-B225C50F35F3}" dt="2023-04-17T22:07:26.567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07:59.692" v="2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Vejey Gandyer" userId="S::101352235@georgebrown.ca::654274eb-e1b9-435a-ae49-a2154d32a50b" providerId="AD" clId="Web-{A5269A65-F419-48F7-861C-B225C50F35F3}" dt="2023-04-17T22:12:02.940" v="142" actId="20577"/>
        <pc:sldMkLst>
          <pc:docMk/>
          <pc:sldMk cId="714932833" sldId="257"/>
        </pc:sldMkLst>
        <pc:spChg chg="mod">
          <ac:chgData name="Vejey Gandyer" userId="S::101352235@georgebrown.ca::654274eb-e1b9-435a-ae49-a2154d32a50b" providerId="AD" clId="Web-{A5269A65-F419-48F7-861C-B225C50F35F3}" dt="2023-04-17T22:08:04.254" v="30" actId="20577"/>
          <ac:spMkLst>
            <pc:docMk/>
            <pc:sldMk cId="714932833" sldId="257"/>
            <ac:spMk id="2" creationId="{9432A4D7-FFEE-42D5-F7C0-D255FB326179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12:02.940" v="142" actId="20577"/>
          <ac:spMkLst>
            <pc:docMk/>
            <pc:sldMk cId="714932833" sldId="257"/>
            <ac:spMk id="3" creationId="{955C1DA7-4623-1F86-D71E-05B959A747F3}"/>
          </ac:spMkLst>
        </pc:spChg>
      </pc:sldChg>
      <pc:sldChg chg="modSp new">
        <pc:chgData name="Vejey Gandyer" userId="S::101352235@georgebrown.ca::654274eb-e1b9-435a-ae49-a2154d32a50b" providerId="AD" clId="Web-{A5269A65-F419-48F7-861C-B225C50F35F3}" dt="2023-04-17T22:10:02.472" v="91" actId="20577"/>
        <pc:sldMkLst>
          <pc:docMk/>
          <pc:sldMk cId="1451055495" sldId="258"/>
        </pc:sldMkLst>
        <pc:spChg chg="mod">
          <ac:chgData name="Vejey Gandyer" userId="S::101352235@georgebrown.ca::654274eb-e1b9-435a-ae49-a2154d32a50b" providerId="AD" clId="Web-{A5269A65-F419-48F7-861C-B225C50F35F3}" dt="2023-04-17T22:09:52.785" v="85" actId="20577"/>
          <ac:spMkLst>
            <pc:docMk/>
            <pc:sldMk cId="1451055495" sldId="258"/>
            <ac:spMk id="2" creationId="{04F97662-AED2-7524-752D-93049E338F96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10:02.472" v="91" actId="20577"/>
          <ac:spMkLst>
            <pc:docMk/>
            <pc:sldMk cId="1451055495" sldId="258"/>
            <ac:spMk id="3" creationId="{5146378A-8E36-E855-5BC2-D1921B2C8DFD}"/>
          </ac:spMkLst>
        </pc:spChg>
      </pc:sldChg>
      <pc:sldChg chg="modSp add replId">
        <pc:chgData name="Vejey Gandyer" userId="S::101352235@georgebrown.ca::654274eb-e1b9-435a-ae49-a2154d32a50b" providerId="AD" clId="Web-{A5269A65-F419-48F7-861C-B225C50F35F3}" dt="2023-04-17T22:10:22.956" v="97" actId="20577"/>
        <pc:sldMkLst>
          <pc:docMk/>
          <pc:sldMk cId="2269348614" sldId="259"/>
        </pc:sldMkLst>
        <pc:spChg chg="mod">
          <ac:chgData name="Vejey Gandyer" userId="S::101352235@georgebrown.ca::654274eb-e1b9-435a-ae49-a2154d32a50b" providerId="AD" clId="Web-{A5269A65-F419-48F7-861C-B225C50F35F3}" dt="2023-04-17T22:10:22.956" v="97" actId="20577"/>
          <ac:spMkLst>
            <pc:docMk/>
            <pc:sldMk cId="2269348614" sldId="259"/>
            <ac:spMk id="2" creationId="{04F97662-AED2-7524-752D-93049E338F96}"/>
          </ac:spMkLst>
        </pc:spChg>
      </pc:sldChg>
      <pc:sldChg chg="modSp add replId">
        <pc:chgData name="Vejey Gandyer" userId="S::101352235@georgebrown.ca::654274eb-e1b9-435a-ae49-a2154d32a50b" providerId="AD" clId="Web-{A5269A65-F419-48F7-861C-B225C50F35F3}" dt="2023-04-17T22:11:44.252" v="136" actId="20577"/>
        <pc:sldMkLst>
          <pc:docMk/>
          <pc:sldMk cId="3481001433" sldId="260"/>
        </pc:sldMkLst>
        <pc:spChg chg="mod">
          <ac:chgData name="Vejey Gandyer" userId="S::101352235@georgebrown.ca::654274eb-e1b9-435a-ae49-a2154d32a50b" providerId="AD" clId="Web-{A5269A65-F419-48F7-861C-B225C50F35F3}" dt="2023-04-17T22:10:39.737" v="111" actId="20577"/>
          <ac:spMkLst>
            <pc:docMk/>
            <pc:sldMk cId="3481001433" sldId="260"/>
            <ac:spMk id="2" creationId="{04F97662-AED2-7524-752D-93049E338F96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11:44.252" v="136" actId="20577"/>
          <ac:spMkLst>
            <pc:docMk/>
            <pc:sldMk cId="3481001433" sldId="260"/>
            <ac:spMk id="3" creationId="{5146378A-8E36-E855-5BC2-D1921B2C8DFD}"/>
          </ac:spMkLst>
        </pc:spChg>
      </pc:sldChg>
      <pc:sldChg chg="modSp add replId">
        <pc:chgData name="Vejey Gandyer" userId="S::101352235@georgebrown.ca::654274eb-e1b9-435a-ae49-a2154d32a50b" providerId="AD" clId="Web-{A5269A65-F419-48F7-861C-B225C50F35F3}" dt="2023-04-17T22:12:18.987" v="148" actId="20577"/>
        <pc:sldMkLst>
          <pc:docMk/>
          <pc:sldMk cId="1824554069" sldId="261"/>
        </pc:sldMkLst>
        <pc:spChg chg="mod">
          <ac:chgData name="Vejey Gandyer" userId="S::101352235@georgebrown.ca::654274eb-e1b9-435a-ae49-a2154d32a50b" providerId="AD" clId="Web-{A5269A65-F419-48F7-861C-B225C50F35F3}" dt="2023-04-17T22:12:14.971" v="147" actId="20577"/>
          <ac:spMkLst>
            <pc:docMk/>
            <pc:sldMk cId="1824554069" sldId="261"/>
            <ac:spMk id="2" creationId="{04F97662-AED2-7524-752D-93049E338F96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12:18.987" v="148" actId="20577"/>
          <ac:spMkLst>
            <pc:docMk/>
            <pc:sldMk cId="1824554069" sldId="261"/>
            <ac:spMk id="3" creationId="{5146378A-8E36-E855-5BC2-D1921B2C8DFD}"/>
          </ac:spMkLst>
        </pc:spChg>
      </pc:sldChg>
      <pc:sldChg chg="modSp new">
        <pc:chgData name="Vejey Gandyer" userId="S::101352235@georgebrown.ca::654274eb-e1b9-435a-ae49-a2154d32a50b" providerId="AD" clId="Web-{A5269A65-F419-48F7-861C-B225C50F35F3}" dt="2023-04-17T22:13:01.518" v="160" actId="20577"/>
        <pc:sldMkLst>
          <pc:docMk/>
          <pc:sldMk cId="1494679942" sldId="262"/>
        </pc:sldMkLst>
        <pc:spChg chg="mod">
          <ac:chgData name="Vejey Gandyer" userId="S::101352235@georgebrown.ca::654274eb-e1b9-435a-ae49-a2154d32a50b" providerId="AD" clId="Web-{A5269A65-F419-48F7-861C-B225C50F35F3}" dt="2023-04-17T22:13:01.518" v="160" actId="20577"/>
          <ac:spMkLst>
            <pc:docMk/>
            <pc:sldMk cId="1494679942" sldId="262"/>
            <ac:spMk id="2" creationId="{CA31929A-EEE1-8758-AA18-951205159030}"/>
          </ac:spMkLst>
        </pc:spChg>
      </pc:sldChg>
      <pc:sldChg chg="modSp add replId">
        <pc:chgData name="Vejey Gandyer" userId="S::101352235@georgebrown.ca::654274eb-e1b9-435a-ae49-a2154d32a50b" providerId="AD" clId="Web-{A5269A65-F419-48F7-861C-B225C50F35F3}" dt="2023-04-17T22:13:59.533" v="205" actId="20577"/>
        <pc:sldMkLst>
          <pc:docMk/>
          <pc:sldMk cId="3472918470" sldId="263"/>
        </pc:sldMkLst>
        <pc:spChg chg="mod">
          <ac:chgData name="Vejey Gandyer" userId="S::101352235@georgebrown.ca::654274eb-e1b9-435a-ae49-a2154d32a50b" providerId="AD" clId="Web-{A5269A65-F419-48F7-861C-B225C50F35F3}" dt="2023-04-17T22:13:08.111" v="166" actId="20577"/>
          <ac:spMkLst>
            <pc:docMk/>
            <pc:sldMk cId="3472918470" sldId="263"/>
            <ac:spMk id="2" creationId="{CA31929A-EEE1-8758-AA18-951205159030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13:59.533" v="205" actId="20577"/>
          <ac:spMkLst>
            <pc:docMk/>
            <pc:sldMk cId="3472918470" sldId="263"/>
            <ac:spMk id="3" creationId="{6F71D1DD-78C5-6ECE-77F4-BE51B4D92C9A}"/>
          </ac:spMkLst>
        </pc:spChg>
      </pc:sldChg>
      <pc:sldChg chg="modSp add replId">
        <pc:chgData name="Vejey Gandyer" userId="S::101352235@georgebrown.ca::654274eb-e1b9-435a-ae49-a2154d32a50b" providerId="AD" clId="Web-{A5269A65-F419-48F7-861C-B225C50F35F3}" dt="2023-04-17T22:14:17.033" v="230" actId="20577"/>
        <pc:sldMkLst>
          <pc:docMk/>
          <pc:sldMk cId="2775502098" sldId="264"/>
        </pc:sldMkLst>
        <pc:spChg chg="mod">
          <ac:chgData name="Vejey Gandyer" userId="S::101352235@georgebrown.ca::654274eb-e1b9-435a-ae49-a2154d32a50b" providerId="AD" clId="Web-{A5269A65-F419-48F7-861C-B225C50F35F3}" dt="2023-04-17T22:14:17.033" v="230" actId="20577"/>
          <ac:spMkLst>
            <pc:docMk/>
            <pc:sldMk cId="2775502098" sldId="264"/>
            <ac:spMk id="2" creationId="{CA31929A-EEE1-8758-AA18-951205159030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14:13.345" v="229" actId="20577"/>
          <ac:spMkLst>
            <pc:docMk/>
            <pc:sldMk cId="2775502098" sldId="264"/>
            <ac:spMk id="3" creationId="{6F71D1DD-78C5-6ECE-77F4-BE51B4D92C9A}"/>
          </ac:spMkLst>
        </pc:spChg>
      </pc:sldChg>
      <pc:sldChg chg="modSp add replId">
        <pc:chgData name="Vejey Gandyer" userId="S::101352235@georgebrown.ca::654274eb-e1b9-435a-ae49-a2154d32a50b" providerId="AD" clId="Web-{A5269A65-F419-48F7-861C-B225C50F35F3}" dt="2023-04-17T22:15:41.688" v="235" actId="20577"/>
        <pc:sldMkLst>
          <pc:docMk/>
          <pc:sldMk cId="328343878" sldId="265"/>
        </pc:sldMkLst>
        <pc:spChg chg="mod">
          <ac:chgData name="Vejey Gandyer" userId="S::101352235@georgebrown.ca::654274eb-e1b9-435a-ae49-a2154d32a50b" providerId="AD" clId="Web-{A5269A65-F419-48F7-861C-B225C50F35F3}" dt="2023-04-17T22:15:41.688" v="235" actId="20577"/>
          <ac:spMkLst>
            <pc:docMk/>
            <pc:sldMk cId="328343878" sldId="265"/>
            <ac:spMk id="2" creationId="{CA31929A-EEE1-8758-AA18-951205159030}"/>
          </ac:spMkLst>
        </pc:spChg>
      </pc:sldChg>
      <pc:sldChg chg="modSp add replId">
        <pc:chgData name="Vejey Gandyer" userId="S::101352235@georgebrown.ca::654274eb-e1b9-435a-ae49-a2154d32a50b" providerId="AD" clId="Web-{A5269A65-F419-48F7-861C-B225C50F35F3}" dt="2023-04-17T22:15:53.938" v="240" actId="20577"/>
        <pc:sldMkLst>
          <pc:docMk/>
          <pc:sldMk cId="3774830715" sldId="266"/>
        </pc:sldMkLst>
        <pc:spChg chg="mod">
          <ac:chgData name="Vejey Gandyer" userId="S::101352235@georgebrown.ca::654274eb-e1b9-435a-ae49-a2154d32a50b" providerId="AD" clId="Web-{A5269A65-F419-48F7-861C-B225C50F35F3}" dt="2023-04-17T22:15:53.938" v="240" actId="20577"/>
          <ac:spMkLst>
            <pc:docMk/>
            <pc:sldMk cId="3774830715" sldId="266"/>
            <ac:spMk id="2" creationId="{CA31929A-EEE1-8758-AA18-951205159030}"/>
          </ac:spMkLst>
        </pc:spChg>
      </pc:sldChg>
      <pc:sldChg chg="modSp new">
        <pc:chgData name="Vejey Gandyer" userId="S::101352235@georgebrown.ca::654274eb-e1b9-435a-ae49-a2154d32a50b" providerId="AD" clId="Web-{A5269A65-F419-48F7-861C-B225C50F35F3}" dt="2023-04-17T22:22:38.716" v="334" actId="20577"/>
        <pc:sldMkLst>
          <pc:docMk/>
          <pc:sldMk cId="3574047956" sldId="267"/>
        </pc:sldMkLst>
        <pc:spChg chg="mod">
          <ac:chgData name="Vejey Gandyer" userId="S::101352235@georgebrown.ca::654274eb-e1b9-435a-ae49-a2154d32a50b" providerId="AD" clId="Web-{A5269A65-F419-48F7-861C-B225C50F35F3}" dt="2023-04-17T22:21:02.920" v="254" actId="20577"/>
          <ac:spMkLst>
            <pc:docMk/>
            <pc:sldMk cId="3574047956" sldId="267"/>
            <ac:spMk id="2" creationId="{FFDFD66C-75E6-497C-C4D4-1C12906638B9}"/>
          </ac:spMkLst>
        </pc:spChg>
        <pc:spChg chg="mod">
          <ac:chgData name="Vejey Gandyer" userId="S::101352235@georgebrown.ca::654274eb-e1b9-435a-ae49-a2154d32a50b" providerId="AD" clId="Web-{A5269A65-F419-48F7-861C-B225C50F35F3}" dt="2023-04-17T22:22:38.716" v="334" actId="20577"/>
          <ac:spMkLst>
            <pc:docMk/>
            <pc:sldMk cId="3574047956" sldId="267"/>
            <ac:spMk id="3" creationId="{29C60893-485D-0AAC-FB7B-F6ADB17330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52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05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2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34.125.137.110:500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Stock Predictor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Moe Fadaee &amp; Vejey Gandyer</a:t>
            </a:r>
          </a:p>
          <a:p>
            <a:r>
              <a:rPr lang="en-US" dirty="0">
                <a:cs typeface="Calibri"/>
              </a:rPr>
              <a:t>Mohammad Ardalanasl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471-25CD-9D50-84A8-83074AF4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E05A-E33B-B50C-A4CA-33A65FD1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49742" cy="3880773"/>
          </a:xfrm>
        </p:spPr>
        <p:txBody>
          <a:bodyPr/>
          <a:lstStyle/>
          <a:p>
            <a:r>
              <a:rPr lang="en-US" dirty="0"/>
              <a:t>Efficiency of Prediction Models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Testing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Cost of the Project        		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smaller models and features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Competition and Market Saturation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Hub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Monetization Challenges         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Advertisements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User Engagement and Retention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Services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7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4BB9-8B03-D499-9C6A-008C11C5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04B6-A395-081B-638F-2BE1EEF5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Resources   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in the company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Financial Resources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and acceptable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Technological Resources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in the company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Data Resources        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in the market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Marketing Resources     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   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and acceptable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0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F4B4-D849-AD8E-0809-75F91CD0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  <a:cs typeface="Calibri"/>
              </a:rPr>
              <a:t>Part-2: </a:t>
            </a:r>
            <a:r>
              <a:rPr lang="en-US" sz="3600" b="1" dirty="0">
                <a:cs typeface="Calibri"/>
              </a:rPr>
              <a:t>Predictor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16F4-3D4A-DDB9-BAE8-E2F4E2C4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Target: </a:t>
            </a:r>
          </a:p>
          <a:p>
            <a:r>
              <a:rPr lang="en-US" b="1" dirty="0"/>
              <a:t>Creating a </a:t>
            </a:r>
            <a:r>
              <a:rPr lang="en-US" b="1" dirty="0">
                <a:solidFill>
                  <a:srgbClr val="FFFF00"/>
                </a:solidFill>
              </a:rPr>
              <a:t>Prototype Predictor Model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b="1" dirty="0"/>
              <a:t>How? </a:t>
            </a:r>
          </a:p>
          <a:p>
            <a:r>
              <a:rPr lang="en-US" b="1" dirty="0"/>
              <a:t>Train the model using historical data of 100 symbols</a:t>
            </a:r>
          </a:p>
          <a:p>
            <a:r>
              <a:rPr lang="en-US" b="1" dirty="0"/>
              <a:t>Evaluate the model using test data</a:t>
            </a:r>
          </a:p>
          <a:p>
            <a:r>
              <a:rPr lang="en-US" b="1" dirty="0"/>
              <a:t>Deploy the model to the Cloud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856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7662-AED2-7524-752D-93049E33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378A-8E36-E855-5BC2-D1921B2C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cs typeface="Calibri"/>
              </a:rPr>
              <a:t>Similar projects: </a:t>
            </a:r>
          </a:p>
          <a:p>
            <a:r>
              <a:rPr lang="en-US" dirty="0">
                <a:cs typeface="Calibri"/>
              </a:rPr>
              <a:t>Alpha Vantage, Sentient Technologies, </a:t>
            </a:r>
            <a:r>
              <a:rPr lang="en-US" dirty="0" err="1">
                <a:cs typeface="Calibri"/>
              </a:rPr>
              <a:t>Kensho</a:t>
            </a:r>
            <a:r>
              <a:rPr lang="en-US" dirty="0">
                <a:cs typeface="Calibri"/>
              </a:rPr>
              <a:t> Technologies (acquired by S&amp;P Global), </a:t>
            </a:r>
            <a:r>
              <a:rPr lang="en-US" dirty="0" err="1">
                <a:cs typeface="Calibri"/>
              </a:rPr>
              <a:t>Numerai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Kavout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Ayasdi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Lucena</a:t>
            </a:r>
            <a:r>
              <a:rPr lang="en-US" dirty="0">
                <a:cs typeface="Calibri"/>
              </a:rPr>
              <a:t> Research, Trade Ideas, </a:t>
            </a:r>
            <a:r>
              <a:rPr lang="en-US" dirty="0" err="1">
                <a:cs typeface="Calibri"/>
              </a:rPr>
              <a:t>Estimize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Drawbacks: </a:t>
            </a:r>
          </a:p>
          <a:p>
            <a:r>
              <a:rPr lang="en-US" dirty="0">
                <a:cs typeface="Calibri"/>
              </a:rPr>
              <a:t>Market Volatility, Regulatory Risks, Bias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00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7662-AED2-7524-752D-93049E33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ML Canvas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5EC5E-C7B1-DD09-E1EC-0D0EAC9EC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68" y="44390"/>
            <a:ext cx="8389399" cy="6770618"/>
          </a:xfrm>
        </p:spPr>
      </p:pic>
    </p:spTree>
    <p:extLst>
      <p:ext uri="{BB962C8B-B14F-4D97-AF65-F5344CB8AC3E}">
        <p14:creationId xmlns:p14="http://schemas.microsoft.com/office/powerpoint/2010/main" val="182455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Hyper-parameter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D1DD-78C5-6ECE-77F4-BE51B4D9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FF00"/>
                </a:solidFill>
              </a:rPr>
              <a:t>Particle Swarm Optimization (PSO)</a:t>
            </a:r>
          </a:p>
          <a:p>
            <a:r>
              <a:rPr lang="en-US" dirty="0"/>
              <a:t>Finding the </a:t>
            </a:r>
            <a:r>
              <a:rPr lang="en-US" dirty="0">
                <a:solidFill>
                  <a:srgbClr val="FFFF00"/>
                </a:solidFill>
              </a:rPr>
              <a:t>Optimal Architecture </a:t>
            </a:r>
            <a:r>
              <a:rPr lang="en-US" dirty="0"/>
              <a:t>of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98F6D-97BD-9BE6-459E-190D34DE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08" y="3481530"/>
            <a:ext cx="4628480" cy="2790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73870-487E-6F8F-94F1-6033A546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23" y="2891574"/>
            <a:ext cx="5894685" cy="39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7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Benchmarking</a:t>
            </a:r>
            <a:br>
              <a:rPr lang="en-US" dirty="0">
                <a:cs typeface="Calibri Light"/>
              </a:rPr>
            </a:br>
            <a:r>
              <a:rPr lang="en-US" sz="2800" dirty="0">
                <a:solidFill>
                  <a:srgbClr val="FFFF00"/>
                </a:solidFill>
                <a:cs typeface="Calibri Light"/>
              </a:rPr>
              <a:t>AAPL – Last 2 years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1A0514-01AF-ED0F-057D-A33FF7060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4" y="2160587"/>
            <a:ext cx="5047498" cy="377647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652F2A-B474-6413-8CE3-E4DB4C2D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61" y="2160587"/>
            <a:ext cx="657663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9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Deployment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FFFF00"/>
                </a:solidFill>
                <a:cs typeface="Calibri Light"/>
              </a:rPr>
              <a:t>Script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D1DD-78C5-6ECE-77F4-BE51B4D9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A80E6-B96A-3130-A60E-EA7F766D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712664"/>
            <a:ext cx="6264183" cy="4892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0F85D-DF44-5126-821D-BBCE507E9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5772397"/>
            <a:ext cx="3871295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1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Deployment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FFFF00"/>
                </a:solidFill>
                <a:cs typeface="Calibri Light"/>
              </a:rPr>
              <a:t>Flask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D1DD-78C5-6ECE-77F4-BE51B4D9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28CB9-A15C-79DA-EDCA-71CAB478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076" y="135887"/>
            <a:ext cx="7322563" cy="64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Deployment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FFFF00"/>
                </a:solidFill>
                <a:cs typeface="Calibri"/>
              </a:rPr>
              <a:t>Docker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D1DD-78C5-6ECE-77F4-BE51B4D9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11858-36C2-6472-7B7B-62FFC830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7" y="2142922"/>
            <a:ext cx="5464013" cy="260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A1619-AB0F-7DDC-1F69-D3E32E79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49" y="2160590"/>
            <a:ext cx="401216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A4D7-FFEE-42D5-F7C0-D255FB32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1DA7-4623-1F86-D71E-05B959A7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7272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cs typeface="Calibri"/>
              </a:rPr>
              <a:t>Part-1:</a:t>
            </a:r>
            <a:r>
              <a:rPr lang="en-US" sz="2400" b="1" dirty="0">
                <a:cs typeface="Calibri"/>
              </a:rPr>
              <a:t> Business Case </a:t>
            </a:r>
          </a:p>
          <a:p>
            <a:r>
              <a:rPr lang="en-US" dirty="0">
                <a:cs typeface="Calibri"/>
              </a:rPr>
              <a:t>Hook</a:t>
            </a:r>
          </a:p>
          <a:p>
            <a:r>
              <a:rPr lang="en-US" dirty="0">
                <a:cs typeface="Calibri"/>
              </a:rPr>
              <a:t>Elevator Pitch</a:t>
            </a:r>
          </a:p>
          <a:p>
            <a:r>
              <a:rPr lang="en-US" dirty="0">
                <a:cs typeface="Calibri"/>
              </a:rPr>
              <a:t>Option Presentation</a:t>
            </a:r>
          </a:p>
          <a:p>
            <a:r>
              <a:rPr lang="en-US" dirty="0">
                <a:cs typeface="Calibri"/>
              </a:rPr>
              <a:t>Background &amp; Competitors</a:t>
            </a:r>
          </a:p>
          <a:p>
            <a:r>
              <a:rPr lang="en-US" dirty="0">
                <a:cs typeface="Calibri"/>
              </a:rPr>
              <a:t>Main Phases of Project</a:t>
            </a:r>
          </a:p>
          <a:p>
            <a:r>
              <a:rPr lang="en-US" dirty="0">
                <a:cs typeface="Calibri"/>
              </a:rPr>
              <a:t>Benefits</a:t>
            </a:r>
          </a:p>
          <a:p>
            <a:r>
              <a:rPr lang="en-US" dirty="0">
                <a:cs typeface="Calibri"/>
              </a:rPr>
              <a:t>Risks</a:t>
            </a:r>
          </a:p>
          <a:p>
            <a:r>
              <a:rPr lang="en-US" dirty="0">
                <a:cs typeface="Calibri"/>
              </a:rPr>
              <a:t>Resources Required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BAE71-1FFE-8536-5D3B-E3C41BAC647E}"/>
              </a:ext>
            </a:extLst>
          </p:cNvPr>
          <p:cNvSpPr txBox="1">
            <a:spLocks/>
          </p:cNvSpPr>
          <p:nvPr/>
        </p:nvSpPr>
        <p:spPr>
          <a:xfrm>
            <a:off x="5170915" y="2241968"/>
            <a:ext cx="3672724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cs typeface="Calibri"/>
              </a:rPr>
              <a:t>Part-2:</a:t>
            </a:r>
            <a:r>
              <a:rPr lang="en-US" sz="2400" b="1" dirty="0">
                <a:cs typeface="Calibri"/>
              </a:rPr>
              <a:t> Predictor Model</a:t>
            </a:r>
          </a:p>
          <a:p>
            <a:r>
              <a:rPr lang="en-US" dirty="0">
                <a:cs typeface="Calibri"/>
              </a:rPr>
              <a:t>Literature Review</a:t>
            </a:r>
          </a:p>
          <a:p>
            <a:r>
              <a:rPr lang="en-US" dirty="0">
                <a:cs typeface="Calibri"/>
              </a:rPr>
              <a:t>ML Canvas</a:t>
            </a:r>
          </a:p>
          <a:p>
            <a:r>
              <a:rPr lang="en-US" dirty="0">
                <a:cs typeface="Calibri"/>
              </a:rPr>
              <a:t>Hyper-parameter Tuning</a:t>
            </a:r>
          </a:p>
          <a:p>
            <a:r>
              <a:rPr lang="en-US" dirty="0">
                <a:cs typeface="Calibri"/>
              </a:rPr>
              <a:t>Model Benchmarking</a:t>
            </a:r>
          </a:p>
          <a:p>
            <a:r>
              <a:rPr lang="en-US" dirty="0">
                <a:cs typeface="Calibri"/>
              </a:rPr>
              <a:t>Model Deployment</a:t>
            </a:r>
          </a:p>
          <a:p>
            <a:r>
              <a:rPr lang="en-US" dirty="0">
                <a:cs typeface="Calibri"/>
              </a:rPr>
              <a:t>Demo</a:t>
            </a:r>
          </a:p>
          <a:p>
            <a:r>
              <a:rPr lang="en-US" dirty="0">
                <a:cs typeface="Calibri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1493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Deployment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FFFF00"/>
                </a:solidFill>
                <a:cs typeface="Calibri"/>
              </a:rPr>
              <a:t>Docker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D1DD-78C5-6ECE-77F4-BE51B4D9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68A90-26C4-7950-4038-2F9D67B5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6" y="1930400"/>
            <a:ext cx="11398928" cy="465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Deployment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FFFF00"/>
                </a:solidFill>
                <a:cs typeface="Calibri"/>
              </a:rPr>
              <a:t>Host in cloud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D1DD-78C5-6ECE-77F4-BE51B4D9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B4CEC-D920-505B-2144-0AB403F1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6" y="2160589"/>
            <a:ext cx="11629748" cy="42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6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 &amp;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D1DD-78C5-6ECE-77F4-BE51B4D9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cs typeface="Calibri"/>
              </a:rPr>
              <a:t>Docker base image conflicts: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Using official TensorFlow Docker image: </a:t>
            </a:r>
          </a:p>
          <a:p>
            <a:r>
              <a:rPr lang="en-US" dirty="0">
                <a:cs typeface="Calibri"/>
              </a:rPr>
              <a:t>FROM python:3.8.10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     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/tensorflow:2.13.0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cs typeface="Calibri"/>
              </a:rPr>
              <a:t>Docker version conflicts:</a:t>
            </a:r>
          </a:p>
          <a:p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tensorflow:latest</a:t>
            </a:r>
            <a:r>
              <a:rPr lang="en-US" dirty="0">
                <a:cs typeface="Calibri"/>
              </a:rPr>
              <a:t>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/tensorflow:2.13.0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flask==2.2.5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50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8398E57C-ABD5-AC43-5E01-E86581C44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82" y="1315683"/>
            <a:ext cx="4226634" cy="4226634"/>
          </a:xfrm>
        </p:spPr>
      </p:pic>
    </p:spTree>
    <p:extLst>
      <p:ext uri="{BB962C8B-B14F-4D97-AF65-F5344CB8AC3E}">
        <p14:creationId xmlns:p14="http://schemas.microsoft.com/office/powerpoint/2010/main" val="32834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29A-EEE1-8758-AA18-95120515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F261-B4F0-5196-079E-4FBFC5D10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278" b="100000" l="4636" r="92219">
                        <a14:foregroundMark x1="73841" y1="45556" x2="73841" y2="45556"/>
                        <a14:foregroundMark x1="57947" y1="32500" x2="57947" y2="32500"/>
                        <a14:backgroundMark x1="36424" y1="38333" x2="36424" y2="38333"/>
                        <a14:backgroundMark x1="44040" y1="79722" x2="44040" y2="79722"/>
                        <a14:backgroundMark x1="54636" y1="50833" x2="54636" y2="50833"/>
                        <a14:backgroundMark x1="57119" y1="29444" x2="57119" y2="29444"/>
                        <a14:backgroundMark x1="80132" y1="37222" x2="80132" y2="3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89" y="1270000"/>
            <a:ext cx="7864433" cy="4687410"/>
          </a:xfrm>
        </p:spPr>
      </p:pic>
    </p:spTree>
    <p:extLst>
      <p:ext uri="{BB962C8B-B14F-4D97-AF65-F5344CB8AC3E}">
        <p14:creationId xmlns:p14="http://schemas.microsoft.com/office/powerpoint/2010/main" val="377483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E860-7D68-0D93-2EE8-03F6C192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cs typeface="Calibri"/>
              </a:rPr>
              <a:t>Part-1:</a:t>
            </a:r>
            <a:r>
              <a:rPr lang="en-US" sz="3600" b="1" dirty="0">
                <a:cs typeface="Calibri"/>
              </a:rPr>
              <a:t> Business Case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77D4-AEC3-7415-20FE-A520699E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Assumptions</a:t>
            </a:r>
          </a:p>
          <a:p>
            <a:r>
              <a:rPr lang="en-US" sz="2000" b="1" dirty="0"/>
              <a:t>Working in an AI-based company</a:t>
            </a:r>
          </a:p>
          <a:p>
            <a:r>
              <a:rPr lang="en-US" sz="2000" b="1" dirty="0"/>
              <a:t>The Company decided to invest in developing tools for Stock Market</a:t>
            </a:r>
          </a:p>
          <a:p>
            <a:r>
              <a:rPr lang="en-US" sz="2000" b="1" dirty="0"/>
              <a:t>Providing a </a:t>
            </a:r>
            <a:r>
              <a:rPr lang="en-US" sz="2000" b="1" dirty="0">
                <a:solidFill>
                  <a:srgbClr val="FFFF00"/>
                </a:solidFill>
              </a:rPr>
              <a:t>Proposal</a:t>
            </a:r>
            <a:r>
              <a:rPr lang="en-US" sz="2000" b="1" dirty="0"/>
              <a:t> for my managers 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r>
              <a:rPr lang="en-US" sz="2600" b="1" dirty="0"/>
              <a:t>Main Business Requirement?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To have a successful investment in the financial market</a:t>
            </a:r>
            <a:endParaRPr lang="en-US" sz="2000" dirty="0"/>
          </a:p>
          <a:p>
            <a:pPr marL="0" indent="0">
              <a:buNone/>
            </a:pPr>
            <a:r>
              <a:rPr lang="en-US" sz="2600" b="1" dirty="0"/>
              <a:t>How? </a:t>
            </a:r>
          </a:p>
          <a:p>
            <a:r>
              <a:rPr lang="en-US" sz="2000" b="1" dirty="0">
                <a:solidFill>
                  <a:srgbClr val="FFFF00"/>
                </a:solidFill>
                <a:cs typeface="Calibri"/>
              </a:rPr>
              <a:t>Developing an AI-Powered Stock Prediction Platform</a:t>
            </a:r>
          </a:p>
        </p:txBody>
      </p:sp>
    </p:spTree>
    <p:extLst>
      <p:ext uri="{BB962C8B-B14F-4D97-AF65-F5344CB8AC3E}">
        <p14:creationId xmlns:p14="http://schemas.microsoft.com/office/powerpoint/2010/main" val="42830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7662-AED2-7524-752D-93049E33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378A-8E36-E855-5BC2-D1921B2C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Have you ever wished for a </a:t>
            </a:r>
            <a:r>
              <a:rPr lang="en-US" b="1" dirty="0">
                <a:solidFill>
                  <a:srgbClr val="FFFF00"/>
                </a:solidFill>
                <a:cs typeface="Calibri"/>
              </a:rPr>
              <a:t>crystal ball </a:t>
            </a:r>
            <a:r>
              <a:rPr lang="en-US" dirty="0">
                <a:cs typeface="Calibri"/>
              </a:rPr>
              <a:t>to predict the stock market's next move? </a:t>
            </a:r>
          </a:p>
          <a:p>
            <a:r>
              <a:rPr lang="en-US" dirty="0">
                <a:cs typeface="Calibri"/>
              </a:rPr>
              <a:t>What if I told you that with our </a:t>
            </a:r>
            <a:r>
              <a:rPr lang="en-US" b="1" dirty="0">
                <a:solidFill>
                  <a:srgbClr val="FFFF00"/>
                </a:solidFill>
                <a:cs typeface="Calibri"/>
              </a:rPr>
              <a:t>AI-powered platform</a:t>
            </a:r>
            <a:r>
              <a:rPr lang="en-US" dirty="0">
                <a:cs typeface="Calibri"/>
              </a:rPr>
              <a:t>, you can get the next best thing? </a:t>
            </a:r>
          </a:p>
          <a:p>
            <a:r>
              <a:rPr lang="en-US" dirty="0">
                <a:cs typeface="Calibri"/>
              </a:rPr>
              <a:t>Welcome to the future of stock market forecasting.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107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ACB1-B02B-5791-C368-49CDDA4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Elevator Pitch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8808-2134-E6B7-879A-5D93538F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Imagine an AI platform that can predict stock values with </a:t>
            </a:r>
            <a:r>
              <a:rPr lang="en-US" dirty="0">
                <a:solidFill>
                  <a:srgbClr val="FFFF00"/>
                </a:solidFill>
                <a:cs typeface="Calibri Light"/>
              </a:rPr>
              <a:t>remarkable accuracy</a:t>
            </a:r>
            <a:r>
              <a:rPr lang="en-US" dirty="0">
                <a:cs typeface="Calibri Light"/>
              </a:rPr>
              <a:t>, </a:t>
            </a:r>
            <a:r>
              <a:rPr lang="en-US" dirty="0">
                <a:solidFill>
                  <a:srgbClr val="FFFF00"/>
                </a:solidFill>
                <a:cs typeface="Calibri Light"/>
              </a:rPr>
              <a:t>accessible</a:t>
            </a:r>
            <a:r>
              <a:rPr lang="en-US" dirty="0">
                <a:cs typeface="Calibri Light"/>
              </a:rPr>
              <a:t> to everyone </a:t>
            </a:r>
            <a:r>
              <a:rPr lang="en-US" dirty="0">
                <a:solidFill>
                  <a:srgbClr val="FFFF00"/>
                </a:solidFill>
                <a:cs typeface="Calibri Light"/>
              </a:rPr>
              <a:t>for free</a:t>
            </a:r>
            <a:r>
              <a:rPr lang="en-US" dirty="0">
                <a:cs typeface="Calibri Light"/>
              </a:rPr>
              <a:t>. </a:t>
            </a:r>
          </a:p>
          <a:p>
            <a:endParaRPr lang="en-US" dirty="0">
              <a:cs typeface="Calibri Light"/>
            </a:endParaRPr>
          </a:p>
          <a:p>
            <a:r>
              <a:rPr lang="en-US" dirty="0">
                <a:cs typeface="Calibri Light"/>
              </a:rPr>
              <a:t>With a low-cost, low-risk approach </a:t>
            </a:r>
          </a:p>
          <a:p>
            <a:r>
              <a:rPr lang="en-US" dirty="0">
                <a:cs typeface="Calibri Light"/>
              </a:rPr>
              <a:t>Attract a wide range of users</a:t>
            </a:r>
          </a:p>
          <a:p>
            <a:r>
              <a:rPr lang="en-US" dirty="0">
                <a:cs typeface="Calibri Light"/>
              </a:rPr>
              <a:t>Generate revenue through advertisements and premium services</a:t>
            </a:r>
          </a:p>
          <a:p>
            <a:endParaRPr lang="en-US" dirty="0">
              <a:cs typeface="Calibri Ligh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cs typeface="Calibri Light"/>
              </a:rPr>
              <a:t>Targets: </a:t>
            </a:r>
          </a:p>
          <a:p>
            <a:r>
              <a:rPr lang="en-US" dirty="0">
                <a:cs typeface="Calibri Light"/>
              </a:rPr>
              <a:t>Establish our presence in the financial market </a:t>
            </a:r>
          </a:p>
          <a:p>
            <a:r>
              <a:rPr lang="en-US" dirty="0">
                <a:cs typeface="Calibri Light"/>
              </a:rPr>
              <a:t>Provide a foundation for expansion into more sophisticated services</a:t>
            </a:r>
          </a:p>
          <a:p>
            <a:pPr marL="0" indent="0">
              <a:buNone/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955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5416-4B24-F51C-E3AC-26D5A43B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4155-E9E3-CAF0-0337-FE780587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 Providing Private Services for </a:t>
            </a:r>
            <a:r>
              <a:rPr lang="en-US" dirty="0">
                <a:solidFill>
                  <a:srgbClr val="FFFF00"/>
                </a:solidFill>
              </a:rPr>
              <a:t>Big Companies</a:t>
            </a:r>
          </a:p>
          <a:p>
            <a:r>
              <a:rPr lang="en-US" dirty="0"/>
              <a:t>Option 2: Providing </a:t>
            </a:r>
            <a:r>
              <a:rPr lang="en-US" dirty="0">
                <a:solidFill>
                  <a:srgbClr val="FFFF00"/>
                </a:solidFill>
              </a:rPr>
              <a:t>Free</a:t>
            </a:r>
            <a:r>
              <a:rPr lang="en-US" dirty="0"/>
              <a:t> Services for </a:t>
            </a:r>
            <a:r>
              <a:rPr lang="en-US" dirty="0">
                <a:solidFill>
                  <a:srgbClr val="FFFF00"/>
                </a:solidFill>
              </a:rPr>
              <a:t>Public Users</a:t>
            </a:r>
          </a:p>
          <a:p>
            <a:r>
              <a:rPr lang="en-US" dirty="0"/>
              <a:t>Option 3: </a:t>
            </a:r>
            <a:r>
              <a:rPr lang="en-US" dirty="0">
                <a:solidFill>
                  <a:srgbClr val="FFFF00"/>
                </a:solidFill>
              </a:rPr>
              <a:t>Combination of Both </a:t>
            </a:r>
            <a:r>
              <a:rPr lang="en-US" dirty="0"/>
              <a:t>Options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Preferred Option: </a:t>
            </a:r>
            <a:r>
              <a:rPr lang="en-US" b="1" dirty="0">
                <a:solidFill>
                  <a:srgbClr val="FFFF00"/>
                </a:solidFill>
              </a:rPr>
              <a:t>Option 2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Low cost and low risk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Quickly entering the market</a:t>
            </a:r>
          </a:p>
          <a:p>
            <a:r>
              <a:rPr lang="en-CA" dirty="0"/>
              <a:t>Monetizing through advertisements</a:t>
            </a:r>
            <a:endParaRPr lang="en-US" dirty="0"/>
          </a:p>
          <a:p>
            <a:r>
              <a:rPr lang="en-US" dirty="0"/>
              <a:t>Provide a foundation for premium services</a:t>
            </a:r>
          </a:p>
        </p:txBody>
      </p:sp>
    </p:spTree>
    <p:extLst>
      <p:ext uri="{BB962C8B-B14F-4D97-AF65-F5344CB8AC3E}">
        <p14:creationId xmlns:p14="http://schemas.microsoft.com/office/powerpoint/2010/main" val="7678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F9FD-C400-684C-D6D9-D7729FEC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A557-7309-D224-247D-5F5A6518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long history of financial advising </a:t>
            </a:r>
          </a:p>
          <a:p>
            <a:r>
              <a:rPr lang="en-US" dirty="0"/>
              <a:t>Different advisor companies: Free &amp; Non-free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cap="all" dirty="0">
                <a:solidFill>
                  <a:schemeClr val="tx1"/>
                </a:solidFill>
              </a:rPr>
              <a:t>Is it a </a:t>
            </a:r>
            <a:r>
              <a:rPr lang="en-US" b="1" cap="all" dirty="0">
                <a:solidFill>
                  <a:srgbClr val="FFFF00"/>
                </a:solidFill>
              </a:rPr>
              <a:t>challenge </a:t>
            </a:r>
            <a:r>
              <a:rPr lang="en-US" b="1" cap="all" dirty="0">
                <a:solidFill>
                  <a:schemeClr val="tx1"/>
                </a:solidFill>
              </a:rPr>
              <a:t>or an </a:t>
            </a:r>
            <a:r>
              <a:rPr lang="en-US" b="1" cap="all" dirty="0">
                <a:solidFill>
                  <a:srgbClr val="FFFF00"/>
                </a:solidFill>
              </a:rPr>
              <a:t>opportunity</a:t>
            </a:r>
            <a:r>
              <a:rPr lang="en-US" b="1" cap="all" dirty="0">
                <a:solidFill>
                  <a:schemeClr val="tx1"/>
                </a:solidFill>
              </a:rPr>
              <a:t>?</a:t>
            </a:r>
          </a:p>
          <a:p>
            <a:r>
              <a:rPr lang="en-US" dirty="0"/>
              <a:t>Opportunity for creating a </a:t>
            </a:r>
            <a:r>
              <a:rPr lang="en-US" sz="2000" b="1" dirty="0">
                <a:solidFill>
                  <a:srgbClr val="FFFF00"/>
                </a:solidFill>
              </a:rPr>
              <a:t>Predictive Hub 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Collecting all valuable predictions in the market in one place </a:t>
            </a:r>
          </a:p>
          <a:p>
            <a:endParaRPr lang="en-US" dirty="0"/>
          </a:p>
          <a:p>
            <a:r>
              <a:rPr lang="en-US" dirty="0"/>
              <a:t>Showing our capability </a:t>
            </a:r>
          </a:p>
          <a:p>
            <a:r>
              <a:rPr lang="en-US" dirty="0"/>
              <a:t>Providing a larger view for users </a:t>
            </a:r>
          </a:p>
          <a:p>
            <a:r>
              <a:rPr lang="en-US" dirty="0"/>
              <a:t>Attract more users for free services</a:t>
            </a:r>
          </a:p>
        </p:txBody>
      </p:sp>
    </p:spTree>
    <p:extLst>
      <p:ext uri="{BB962C8B-B14F-4D97-AF65-F5344CB8AC3E}">
        <p14:creationId xmlns:p14="http://schemas.microsoft.com/office/powerpoint/2010/main" val="960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4FE8-7AA8-8836-DA1C-F7477AC8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Phases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7B3C-A4BD-9A17-FB7B-485408C8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Planning</a:t>
            </a:r>
            <a:r>
              <a:rPr lang="en-US" dirty="0"/>
              <a:t> Phase</a:t>
            </a:r>
          </a:p>
          <a:p>
            <a:r>
              <a:rPr lang="en-US" dirty="0">
                <a:solidFill>
                  <a:srgbClr val="FFFF00"/>
                </a:solidFill>
              </a:rPr>
              <a:t>Prototype</a:t>
            </a:r>
            <a:r>
              <a:rPr lang="en-US" dirty="0"/>
              <a:t> Testing</a:t>
            </a:r>
          </a:p>
          <a:p>
            <a:r>
              <a:rPr lang="en-US" dirty="0"/>
              <a:t>Development Phase &amp; Offering </a:t>
            </a:r>
            <a:r>
              <a:rPr lang="en-US" dirty="0">
                <a:solidFill>
                  <a:srgbClr val="FFFF00"/>
                </a:solidFill>
              </a:rPr>
              <a:t>basic free services</a:t>
            </a:r>
          </a:p>
          <a:p>
            <a:r>
              <a:rPr lang="en-US" dirty="0">
                <a:solidFill>
                  <a:srgbClr val="FFFF00"/>
                </a:solidFill>
              </a:rPr>
              <a:t>User Engagement </a:t>
            </a:r>
            <a:r>
              <a:rPr lang="en-US" dirty="0"/>
              <a:t>and Feedback</a:t>
            </a:r>
          </a:p>
          <a:p>
            <a:r>
              <a:rPr lang="en-US" dirty="0"/>
              <a:t>Developing more </a:t>
            </a:r>
            <a:r>
              <a:rPr lang="en-US" dirty="0">
                <a:solidFill>
                  <a:srgbClr val="FFFF00"/>
                </a:solidFill>
              </a:rPr>
              <a:t>sophisticated services</a:t>
            </a:r>
          </a:p>
          <a:p>
            <a:r>
              <a:rPr lang="en-US" dirty="0"/>
              <a:t>Continuous </a:t>
            </a:r>
            <a:r>
              <a:rPr lang="en-US" dirty="0">
                <a:solidFill>
                  <a:srgbClr val="FFFF00"/>
                </a:solidFill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46392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78A2-5440-1319-DB61-5D0D61E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ABD6-2839-BDAF-937D-4C452CAF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Showcasing </a:t>
            </a:r>
            <a:r>
              <a:rPr lang="en-US" dirty="0">
                <a:solidFill>
                  <a:srgbClr val="FFFF00"/>
                </a:solidFill>
              </a:rPr>
              <a:t>AI Capabilities</a:t>
            </a:r>
          </a:p>
          <a:p>
            <a:r>
              <a:rPr lang="en-US" dirty="0"/>
              <a:t>Establishing </a:t>
            </a:r>
            <a:r>
              <a:rPr lang="en-US" dirty="0">
                <a:solidFill>
                  <a:srgbClr val="FFFF00"/>
                </a:solidFill>
              </a:rPr>
              <a:t>Market Presence</a:t>
            </a:r>
          </a:p>
          <a:p>
            <a:r>
              <a:rPr lang="en-US" dirty="0"/>
              <a:t>Low </a:t>
            </a:r>
            <a:r>
              <a:rPr lang="en-US" dirty="0">
                <a:solidFill>
                  <a:srgbClr val="FFFF00"/>
                </a:solidFill>
              </a:rPr>
              <a:t>Cost</a:t>
            </a:r>
            <a:r>
              <a:rPr lang="en-US" dirty="0"/>
              <a:t>, Low </a:t>
            </a:r>
            <a:r>
              <a:rPr lang="en-US" dirty="0">
                <a:solidFill>
                  <a:srgbClr val="FFFF00"/>
                </a:solidFill>
              </a:rPr>
              <a:t>Risk</a:t>
            </a:r>
          </a:p>
          <a:p>
            <a:r>
              <a:rPr lang="en-US" dirty="0">
                <a:solidFill>
                  <a:srgbClr val="FFFF00"/>
                </a:solidFill>
              </a:rPr>
              <a:t>Revenue</a:t>
            </a:r>
            <a:r>
              <a:rPr lang="en-US" dirty="0"/>
              <a:t> Generation</a:t>
            </a:r>
          </a:p>
          <a:p>
            <a:r>
              <a:rPr lang="en-US" dirty="0"/>
              <a:t>User </a:t>
            </a:r>
            <a:r>
              <a:rPr lang="en-US" dirty="0">
                <a:solidFill>
                  <a:srgbClr val="FFFF00"/>
                </a:solidFill>
              </a:rPr>
              <a:t>Engagement</a:t>
            </a:r>
            <a:r>
              <a:rPr lang="en-US" dirty="0"/>
              <a:t> and Loyalty</a:t>
            </a:r>
          </a:p>
          <a:p>
            <a:r>
              <a:rPr lang="en-US" dirty="0">
                <a:solidFill>
                  <a:srgbClr val="FFFF00"/>
                </a:solidFill>
              </a:rPr>
              <a:t>Competitive</a:t>
            </a:r>
            <a:r>
              <a:rPr lang="en-US" dirty="0"/>
              <a:t> Advantage</a:t>
            </a:r>
          </a:p>
        </p:txBody>
      </p:sp>
    </p:spTree>
    <p:extLst>
      <p:ext uri="{BB962C8B-B14F-4D97-AF65-F5344CB8AC3E}">
        <p14:creationId xmlns:p14="http://schemas.microsoft.com/office/powerpoint/2010/main" val="25286888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924</TotalTime>
  <Words>592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 3</vt:lpstr>
      <vt:lpstr>Facet</vt:lpstr>
      <vt:lpstr>Stock Predictor</vt:lpstr>
      <vt:lpstr>Agenda</vt:lpstr>
      <vt:lpstr>Part-1: Business Case  </vt:lpstr>
      <vt:lpstr>Hook</vt:lpstr>
      <vt:lpstr>Elevator Pitch</vt:lpstr>
      <vt:lpstr>Option Presentation</vt:lpstr>
      <vt:lpstr>Background &amp; Competitors</vt:lpstr>
      <vt:lpstr>Main Phases of Project</vt:lpstr>
      <vt:lpstr>Benefits</vt:lpstr>
      <vt:lpstr>Risks</vt:lpstr>
      <vt:lpstr>Resources Required</vt:lpstr>
      <vt:lpstr>Part-2: Predictor Model</vt:lpstr>
      <vt:lpstr>Literature Review</vt:lpstr>
      <vt:lpstr>ML Canvas</vt:lpstr>
      <vt:lpstr>Hyper-parameter Tuning</vt:lpstr>
      <vt:lpstr>Model Benchmarking AAPL – Last 2 years</vt:lpstr>
      <vt:lpstr>Model Deployment Script</vt:lpstr>
      <vt:lpstr>Model Deployment Flask</vt:lpstr>
      <vt:lpstr>Model Deployment Docker</vt:lpstr>
      <vt:lpstr>Model Deployment Docker</vt:lpstr>
      <vt:lpstr>Model Deployment Host in cloud</vt:lpstr>
      <vt:lpstr>Challenges &amp; Issues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Mohammad Ardalan</cp:lastModifiedBy>
  <cp:revision>157</cp:revision>
  <dcterms:created xsi:type="dcterms:W3CDTF">2023-04-17T22:06:06Z</dcterms:created>
  <dcterms:modified xsi:type="dcterms:W3CDTF">2024-04-17T19:38:40Z</dcterms:modified>
</cp:coreProperties>
</file>