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1"/>
  </p:notesMasterIdLst>
  <p:handoutMasterIdLst>
    <p:handoutMasterId r:id="rId12"/>
  </p:handoutMasterIdLst>
  <p:sldIdLst>
    <p:sldId id="256" r:id="rId3"/>
    <p:sldId id="274" r:id="rId4"/>
    <p:sldId id="257" r:id="rId5"/>
    <p:sldId id="270" r:id="rId6"/>
    <p:sldId id="271" r:id="rId7"/>
    <p:sldId id="273" r:id="rId8"/>
    <p:sldId id="272" r:id="rId9"/>
    <p:sldId id="266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83671" autoAdjust="0"/>
  </p:normalViewPr>
  <p:slideViewPr>
    <p:cSldViewPr>
      <p:cViewPr varScale="1">
        <p:scale>
          <a:sx n="90" d="100"/>
          <a:sy n="90" d="100"/>
        </p:scale>
        <p:origin x="90" y="17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dirty="0" smtClean="0"/>
            <a:t>Import data to R</a:t>
          </a:r>
          <a:endParaRPr lang="en-US" dirty="0"/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 smtClean="0"/>
            <a:t>Treat data</a:t>
          </a:r>
          <a:endParaRPr lang="en-US" dirty="0"/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 smtClean="0"/>
            <a:t>Univariate analysis</a:t>
          </a:r>
          <a:endParaRPr lang="en-US" dirty="0"/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 smtClean="0"/>
            <a:t>Bivariate analysis</a:t>
          </a:r>
          <a:endParaRPr lang="en-US" dirty="0"/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 smtClean="0"/>
            <a:t>Build model</a:t>
          </a:r>
          <a:endParaRPr lang="en-US" dirty="0"/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 smtClean="0"/>
            <a:t>Variable selection</a:t>
          </a:r>
          <a:endParaRPr lang="en-US" dirty="0"/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1D655107-C61F-4FF4-B8CD-CEBF2A0823A8}">
      <dgm:prSet phldrT="[Text]"/>
      <dgm:spPr/>
      <dgm:t>
        <a:bodyPr/>
        <a:lstStyle/>
        <a:p>
          <a:r>
            <a:rPr lang="en-US" dirty="0" smtClean="0"/>
            <a:t>Performance and Residual analysis</a:t>
          </a:r>
          <a:endParaRPr lang="en-US" dirty="0"/>
        </a:p>
      </dgm:t>
    </dgm:pt>
    <dgm:pt modelId="{4BEF4DCC-D281-44D1-8C93-D90BF867F9AC}" type="parTrans" cxnId="{9999D343-EB8C-48AD-9B78-629875C8D10E}">
      <dgm:prSet/>
      <dgm:spPr/>
      <dgm:t>
        <a:bodyPr/>
        <a:lstStyle/>
        <a:p>
          <a:endParaRPr lang="en-US"/>
        </a:p>
      </dgm:t>
    </dgm:pt>
    <dgm:pt modelId="{AFAFF168-4D31-4F4B-8B70-101529C0010A}" type="sibTrans" cxnId="{9999D343-EB8C-48AD-9B78-629875C8D10E}">
      <dgm:prSet/>
      <dgm:spPr/>
      <dgm:t>
        <a:bodyPr/>
        <a:lstStyle/>
        <a:p>
          <a:endParaRPr lang="en-US"/>
        </a:p>
      </dgm:t>
    </dgm:pt>
    <dgm:pt modelId="{38F6CD19-3CC3-43BB-9C19-5902D038BFA4}">
      <dgm:prSet phldrT="[Text]"/>
      <dgm:spPr/>
      <dgm:t>
        <a:bodyPr/>
        <a:lstStyle/>
        <a:p>
          <a:r>
            <a:rPr lang="en-US" dirty="0" smtClean="0"/>
            <a:t>Read from external file</a:t>
          </a:r>
          <a:endParaRPr lang="en-US" dirty="0"/>
        </a:p>
      </dgm:t>
    </dgm:pt>
    <dgm:pt modelId="{288783E4-ED15-4095-B52E-9F4D7528D866}" type="parTrans" cxnId="{6CE1E3BA-0407-48C2-BDE9-32D093379A6D}">
      <dgm:prSet/>
      <dgm:spPr/>
      <dgm:t>
        <a:bodyPr/>
        <a:lstStyle/>
        <a:p>
          <a:endParaRPr lang="en-US"/>
        </a:p>
      </dgm:t>
    </dgm:pt>
    <dgm:pt modelId="{74799598-7B36-4AEB-A2FB-A739F89C9D17}" type="sibTrans" cxnId="{6CE1E3BA-0407-48C2-BDE9-32D093379A6D}">
      <dgm:prSet/>
      <dgm:spPr/>
      <dgm:t>
        <a:bodyPr/>
        <a:lstStyle/>
        <a:p>
          <a:endParaRPr lang="en-US"/>
        </a:p>
      </dgm:t>
    </dgm:pt>
    <dgm:pt modelId="{CD145CF2-C88A-4023-B350-219C724D2C70}">
      <dgm:prSet phldrT="[Text]"/>
      <dgm:spPr/>
      <dgm:t>
        <a:bodyPr/>
        <a:lstStyle/>
        <a:p>
          <a:r>
            <a:rPr lang="en-US" dirty="0" smtClean="0"/>
            <a:t>Rearrange for convenience</a:t>
          </a:r>
          <a:endParaRPr lang="en-US" dirty="0"/>
        </a:p>
      </dgm:t>
    </dgm:pt>
    <dgm:pt modelId="{D8365805-4CE3-460D-B260-8E5CA6904551}" type="parTrans" cxnId="{9017A95E-1E28-48CB-B569-7090775C375F}">
      <dgm:prSet/>
      <dgm:spPr/>
      <dgm:t>
        <a:bodyPr/>
        <a:lstStyle/>
        <a:p>
          <a:endParaRPr lang="en-US"/>
        </a:p>
      </dgm:t>
    </dgm:pt>
    <dgm:pt modelId="{9D008C99-7FBE-44D5-BCF8-5C59B2FCD9B3}" type="sibTrans" cxnId="{9017A95E-1E28-48CB-B569-7090775C375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AE0F7E-1533-49B6-92E0-C7D8EBF02264}" type="presOf" srcId="{CD145CF2-C88A-4023-B350-219C724D2C70}" destId="{CD5F6E02-AD43-4E7A-935B-DDF5D6C74800}" srcOrd="0" destOrd="1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4F2AE4C0-B0F7-4406-AAFA-A960611DA755}" type="presOf" srcId="{D6510970-8F9C-4B45-A0F3-6ACB9AA76D40}" destId="{782956A5-ADC8-4959-B856-589B9D9B9635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FB767AA6-C250-4DF2-A34B-ECAB0A8F0F20}" type="presOf" srcId="{709ED9DC-E391-4C6C-B788-93F1C2EFB6FD}" destId="{782956A5-ADC8-4959-B856-589B9D9B9635}" srcOrd="0" destOrd="1" presId="urn:microsoft.com/office/officeart/2005/8/layout/vList2"/>
    <dgm:cxn modelId="{9999D343-EB8C-48AD-9B78-629875C8D10E}" srcId="{CC6B7442-0B72-4EF2-9F13-1325B51AFF9F}" destId="{1D655107-C61F-4FF4-B8CD-CEBF2A0823A8}" srcOrd="1" destOrd="0" parTransId="{4BEF4DCC-D281-44D1-8C93-D90BF867F9AC}" sibTransId="{AFAFF168-4D31-4F4B-8B70-101529C0010A}"/>
    <dgm:cxn modelId="{6CE1E3BA-0407-48C2-BDE9-32D093379A6D}" srcId="{477D14C5-CED9-4CFC-B338-DFB0C8090B9F}" destId="{38F6CD19-3CC3-43BB-9C19-5902D038BFA4}" srcOrd="0" destOrd="0" parTransId="{288783E4-ED15-4095-B52E-9F4D7528D866}" sibTransId="{74799598-7B36-4AEB-A2FB-A739F89C9D17}"/>
    <dgm:cxn modelId="{6DCB7EFE-9EAA-452F-B110-AB7633AD787B}" type="presOf" srcId="{CC6B7442-0B72-4EF2-9F13-1325B51AFF9F}" destId="{D64CB5D5-837D-47FC-9E42-A26D800BC695}" srcOrd="0" destOrd="0" presId="urn:microsoft.com/office/officeart/2005/8/layout/vList2"/>
    <dgm:cxn modelId="{9017A95E-1E28-48CB-B569-7090775C375F}" srcId="{477D14C5-CED9-4CFC-B338-DFB0C8090B9F}" destId="{CD145CF2-C88A-4023-B350-219C724D2C70}" srcOrd="1" destOrd="0" parTransId="{D8365805-4CE3-460D-B260-8E5CA6904551}" sibTransId="{9D008C99-7FBE-44D5-BCF8-5C59B2FCD9B3}"/>
    <dgm:cxn modelId="{6F169000-8D40-411F-93BA-CC44B5FB9D46}" type="presOf" srcId="{FE0A3CAE-D039-42F2-AF12-1E6F6793A633}" destId="{08B7B17B-8600-44B0-B235-389E5D71D804}" srcOrd="0" destOrd="0" presId="urn:microsoft.com/office/officeart/2005/8/layout/vList2"/>
    <dgm:cxn modelId="{805EDC82-CCE0-4E9E-ABB6-D974CF6A3241}" type="presOf" srcId="{477D14C5-CED9-4CFC-B338-DFB0C8090B9F}" destId="{A9DD881E-A532-414B-870C-8ADE2076F78C}" srcOrd="0" destOrd="0" presId="urn:microsoft.com/office/officeart/2005/8/layout/vList2"/>
    <dgm:cxn modelId="{A9DA639B-F2A2-4922-97CB-EE2E2AA10FA7}" type="presOf" srcId="{38F6CD19-3CC3-43BB-9C19-5902D038BFA4}" destId="{CD5F6E02-AD43-4E7A-935B-DDF5D6C74800}" srcOrd="0" destOrd="0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BB4F0BD0-3498-4425-9623-BAA4886EF457}" type="presOf" srcId="{90119837-5B71-4D44-BB01-DB0B084933C8}" destId="{ED5DCCC5-BCA8-4491-AA37-BAF153ECA184}" srcOrd="0" destOrd="0" presId="urn:microsoft.com/office/officeart/2005/8/layout/vList2"/>
    <dgm:cxn modelId="{9B2A3813-59CF-4E71-9056-47ACA18373F1}" type="presOf" srcId="{3C67E77D-62FA-499D-B5E6-E79A091C5267}" destId="{81203336-F3DE-4B3A-BCF4-0F68C23AC2BB}" srcOrd="0" destOrd="0" presId="urn:microsoft.com/office/officeart/2005/8/layout/vList2"/>
    <dgm:cxn modelId="{54420546-00FB-4BED-8E21-B5374147202C}" type="presOf" srcId="{1D655107-C61F-4FF4-B8CD-CEBF2A0823A8}" destId="{08B7B17B-8600-44B0-B235-389E5D71D804}" srcOrd="0" destOrd="1" presId="urn:microsoft.com/office/officeart/2005/8/layout/vList2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CE20A4BC-C0A9-44A2-BC60-87AFB2057430}" type="presParOf" srcId="{ED5DCCC5-BCA8-4491-AA37-BAF153ECA184}" destId="{A9DD881E-A532-414B-870C-8ADE2076F78C}" srcOrd="0" destOrd="0" presId="urn:microsoft.com/office/officeart/2005/8/layout/vList2"/>
    <dgm:cxn modelId="{931D8719-CF0D-429E-BB92-E43474A52D0B}" type="presParOf" srcId="{ED5DCCC5-BCA8-4491-AA37-BAF153ECA184}" destId="{CD5F6E02-AD43-4E7A-935B-DDF5D6C74800}" srcOrd="1" destOrd="0" presId="urn:microsoft.com/office/officeart/2005/8/layout/vList2"/>
    <dgm:cxn modelId="{D5BF934C-84B0-4A30-A8BA-F696EE13AA8F}" type="presParOf" srcId="{ED5DCCC5-BCA8-4491-AA37-BAF153ECA184}" destId="{81203336-F3DE-4B3A-BCF4-0F68C23AC2BB}" srcOrd="2" destOrd="0" presId="urn:microsoft.com/office/officeart/2005/8/layout/vList2"/>
    <dgm:cxn modelId="{923BAB62-9B08-4999-867A-843A92E55C78}" type="presParOf" srcId="{ED5DCCC5-BCA8-4491-AA37-BAF153ECA184}" destId="{782956A5-ADC8-4959-B856-589B9D9B9635}" srcOrd="3" destOrd="0" presId="urn:microsoft.com/office/officeart/2005/8/layout/vList2"/>
    <dgm:cxn modelId="{9D2FE0F9-4E32-4E5A-9DB8-C25AE1236E1E}" type="presParOf" srcId="{ED5DCCC5-BCA8-4491-AA37-BAF153ECA184}" destId="{D64CB5D5-837D-47FC-9E42-A26D800BC695}" srcOrd="4" destOrd="0" presId="urn:microsoft.com/office/officeart/2005/8/layout/vList2"/>
    <dgm:cxn modelId="{D797D8BC-8DDF-402F-84EA-9274D394B4FD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72352"/>
          <a:ext cx="441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Import data to R</a:t>
          </a:r>
          <a:endParaRPr lang="en-US" sz="2700" kern="1200" dirty="0"/>
        </a:p>
      </dsp:txBody>
      <dsp:txXfrm>
        <a:off x="31613" y="103965"/>
        <a:ext cx="4356374" cy="584369"/>
      </dsp:txXfrm>
    </dsp:sp>
    <dsp:sp modelId="{CD5F6E02-AD43-4E7A-935B-DDF5D6C74800}">
      <dsp:nvSpPr>
        <dsp:cNvPr id="0" name=""/>
        <dsp:cNvSpPr/>
      </dsp:nvSpPr>
      <dsp:spPr>
        <a:xfrm>
          <a:off x="0" y="719947"/>
          <a:ext cx="4419600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Read from external file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Rearrange for convenience</a:t>
          </a:r>
          <a:endParaRPr lang="en-US" sz="2100" kern="1200" dirty="0"/>
        </a:p>
      </dsp:txBody>
      <dsp:txXfrm>
        <a:off x="0" y="719947"/>
        <a:ext cx="4419600" cy="726570"/>
      </dsp:txXfrm>
    </dsp:sp>
    <dsp:sp modelId="{81203336-F3DE-4B3A-BCF4-0F68C23AC2BB}">
      <dsp:nvSpPr>
        <dsp:cNvPr id="0" name=""/>
        <dsp:cNvSpPr/>
      </dsp:nvSpPr>
      <dsp:spPr>
        <a:xfrm>
          <a:off x="0" y="1446517"/>
          <a:ext cx="441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Treat data</a:t>
          </a:r>
          <a:endParaRPr lang="en-US" sz="2700" kern="1200" dirty="0"/>
        </a:p>
      </dsp:txBody>
      <dsp:txXfrm>
        <a:off x="31613" y="1478130"/>
        <a:ext cx="4356374" cy="584369"/>
      </dsp:txXfrm>
    </dsp:sp>
    <dsp:sp modelId="{782956A5-ADC8-4959-B856-589B9D9B9635}">
      <dsp:nvSpPr>
        <dsp:cNvPr id="0" name=""/>
        <dsp:cNvSpPr/>
      </dsp:nvSpPr>
      <dsp:spPr>
        <a:xfrm>
          <a:off x="0" y="2094112"/>
          <a:ext cx="4419600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Univariate analysis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Bivariate analysis</a:t>
          </a:r>
          <a:endParaRPr lang="en-US" sz="2100" kern="1200" dirty="0"/>
        </a:p>
      </dsp:txBody>
      <dsp:txXfrm>
        <a:off x="0" y="2094112"/>
        <a:ext cx="4419600" cy="726570"/>
      </dsp:txXfrm>
    </dsp:sp>
    <dsp:sp modelId="{D64CB5D5-837D-47FC-9E42-A26D800BC695}">
      <dsp:nvSpPr>
        <dsp:cNvPr id="0" name=""/>
        <dsp:cNvSpPr/>
      </dsp:nvSpPr>
      <dsp:spPr>
        <a:xfrm>
          <a:off x="0" y="2820682"/>
          <a:ext cx="441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Build model</a:t>
          </a:r>
          <a:endParaRPr lang="en-US" sz="2700" kern="1200" dirty="0"/>
        </a:p>
      </dsp:txBody>
      <dsp:txXfrm>
        <a:off x="31613" y="2852295"/>
        <a:ext cx="4356374" cy="584369"/>
      </dsp:txXfrm>
    </dsp:sp>
    <dsp:sp modelId="{08B7B17B-8600-44B0-B235-389E5D71D804}">
      <dsp:nvSpPr>
        <dsp:cNvPr id="0" name=""/>
        <dsp:cNvSpPr/>
      </dsp:nvSpPr>
      <dsp:spPr>
        <a:xfrm>
          <a:off x="0" y="3468277"/>
          <a:ext cx="4419600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32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Variable selection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Performance and Residual analysis</a:t>
          </a:r>
          <a:endParaRPr lang="en-US" sz="2100" kern="1200" dirty="0"/>
        </a:p>
      </dsp:txBody>
      <dsp:txXfrm>
        <a:off x="0" y="3468277"/>
        <a:ext cx="4419600" cy="726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6/4/2015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6/4/2015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45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06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34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25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71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object has attributes one of which is class </a:t>
            </a:r>
          </a:p>
          <a:p>
            <a:r>
              <a:rPr lang="en-US" dirty="0" smtClean="0"/>
              <a:t>Objects are containers that hold data and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90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81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6/4/2015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6/4/2015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6/4/2015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6/4/2015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6/4/2015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Teach Yourself Modelling in R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Capital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false hopes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in commercials </a:t>
            </a:r>
          </a:p>
          <a:p>
            <a:pPr lvl="1"/>
            <a:r>
              <a:rPr lang="en-US" dirty="0" err="1" smtClean="0"/>
              <a:t>Deo’s</a:t>
            </a:r>
            <a:r>
              <a:rPr lang="en-US" dirty="0" smtClean="0"/>
              <a:t> get you dates</a:t>
            </a:r>
          </a:p>
          <a:p>
            <a:pPr lvl="1"/>
            <a:r>
              <a:rPr lang="en-US" dirty="0" smtClean="0"/>
              <a:t>trainings make you pros</a:t>
            </a:r>
          </a:p>
          <a:p>
            <a:r>
              <a:rPr lang="en-US" dirty="0" smtClean="0"/>
              <a:t>This is not a commercial.</a:t>
            </a:r>
          </a:p>
          <a:p>
            <a:r>
              <a:rPr lang="en-US" dirty="0" smtClean="0"/>
              <a:t>This is more like a survivors handbook to modelling in R. So, you will not </a:t>
            </a:r>
          </a:p>
          <a:p>
            <a:pPr lvl="1"/>
            <a:r>
              <a:rPr lang="en-US" dirty="0"/>
              <a:t>Be a pro in statistical modelling</a:t>
            </a:r>
          </a:p>
          <a:p>
            <a:pPr lvl="1"/>
            <a:r>
              <a:rPr lang="en-US" dirty="0"/>
              <a:t>Be a pro in R</a:t>
            </a:r>
          </a:p>
          <a:p>
            <a:pPr lvl="1"/>
            <a:r>
              <a:rPr lang="en-US" dirty="0"/>
              <a:t>Be a pro in anything for that matter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620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the end, you will learn to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R code</a:t>
            </a:r>
          </a:p>
          <a:p>
            <a:r>
              <a:rPr lang="en-US" dirty="0" smtClean="0"/>
              <a:t>Help yourself </a:t>
            </a:r>
            <a:r>
              <a:rPr lang="en-US" dirty="0" smtClean="0"/>
              <a:t>get your job done in </a:t>
            </a:r>
            <a:r>
              <a:rPr lang="en-US" dirty="0" smtClean="0"/>
              <a:t>R</a:t>
            </a:r>
          </a:p>
          <a:p>
            <a:r>
              <a:rPr lang="en-US" dirty="0" smtClean="0"/>
              <a:t>Perform common tasks in building statistical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expect the audience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familiar with some programming language</a:t>
            </a:r>
          </a:p>
          <a:p>
            <a:r>
              <a:rPr lang="en-US" dirty="0" smtClean="0"/>
              <a:t>Has built statistical models</a:t>
            </a:r>
          </a:p>
          <a:p>
            <a:r>
              <a:rPr lang="en-US" dirty="0" smtClean="0"/>
              <a:t>Is familiar with basic banking paradigms</a:t>
            </a:r>
          </a:p>
          <a:p>
            <a:r>
              <a:rPr lang="en-US" dirty="0" smtClean="0"/>
              <a:t>Has R and </a:t>
            </a:r>
            <a:r>
              <a:rPr lang="en-US" dirty="0" err="1" smtClean="0"/>
              <a:t>RStudio</a:t>
            </a:r>
            <a:r>
              <a:rPr lang="en-US" dirty="0" smtClean="0"/>
              <a:t> </a:t>
            </a:r>
            <a:r>
              <a:rPr lang="en-US" dirty="0"/>
              <a:t>installed </a:t>
            </a:r>
            <a:r>
              <a:rPr lang="en-US" dirty="0" smtClean="0"/>
              <a:t>in their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0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coding commandments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RTFM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whatIwant2know</a:t>
            </a:r>
            <a:endParaRPr lang="en-US" dirty="0" smtClean="0"/>
          </a:p>
          <a:p>
            <a:r>
              <a:rPr lang="en-US" dirty="0" smtClean="0"/>
              <a:t>STFW</a:t>
            </a:r>
            <a:r>
              <a:rPr lang="en-US" dirty="0"/>
              <a:t>	 Google/</a:t>
            </a:r>
            <a:r>
              <a:rPr lang="en-US" dirty="0" err="1"/>
              <a:t>StackOverFlow</a:t>
            </a:r>
            <a:r>
              <a:rPr lang="en-US" dirty="0"/>
              <a:t>/</a:t>
            </a:r>
            <a:r>
              <a:rPr lang="en-US" dirty="0" err="1"/>
              <a:t>StatExchange</a:t>
            </a:r>
            <a:endParaRPr lang="en-US" dirty="0" smtClean="0"/>
          </a:p>
          <a:p>
            <a:r>
              <a:rPr lang="en-US" dirty="0" smtClean="0"/>
              <a:t>KISS		Useful </a:t>
            </a:r>
            <a:r>
              <a:rPr lang="en-US" dirty="0" smtClean="0"/>
              <a:t>for Pipes and Filters</a:t>
            </a:r>
          </a:p>
        </p:txBody>
      </p:sp>
    </p:spTree>
    <p:extLst>
      <p:ext uri="{BB962C8B-B14F-4D97-AF65-F5344CB8AC3E}">
        <p14:creationId xmlns:p14="http://schemas.microsoft.com/office/powerpoint/2010/main" val="128198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start, we should know that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is an interpreted, object oriented language</a:t>
            </a:r>
          </a:p>
          <a:p>
            <a:r>
              <a:rPr lang="en-US" dirty="0"/>
              <a:t>Everything (variable, functions </a:t>
            </a:r>
            <a:r>
              <a:rPr lang="en-US" dirty="0" err="1"/>
              <a:t>etc</a:t>
            </a:r>
            <a:r>
              <a:rPr lang="en-US" dirty="0"/>
              <a:t>) in R is an object</a:t>
            </a:r>
          </a:p>
          <a:p>
            <a:pPr lvl="1"/>
            <a:r>
              <a:rPr lang="en-US" dirty="0" smtClean="0"/>
              <a:t>Vectors </a:t>
            </a:r>
            <a:r>
              <a:rPr lang="en-US" dirty="0"/>
              <a:t>&amp; </a:t>
            </a:r>
            <a:r>
              <a:rPr lang="en-US" dirty="0" smtClean="0"/>
              <a:t>Matrices contain same type of data</a:t>
            </a:r>
            <a:endParaRPr lang="en-US" dirty="0"/>
          </a:p>
          <a:p>
            <a:pPr lvl="1"/>
            <a:r>
              <a:rPr lang="en-US" dirty="0"/>
              <a:t>Lists &amp; Data </a:t>
            </a:r>
            <a:r>
              <a:rPr lang="en-US" dirty="0" smtClean="0"/>
              <a:t>Frame may contain heterogeneous data</a:t>
            </a:r>
          </a:p>
          <a:p>
            <a:r>
              <a:rPr lang="en-US" dirty="0" smtClean="0"/>
              <a:t>You execute R statements, one at a time, by entering them at the R prompt in the console window.</a:t>
            </a:r>
          </a:p>
          <a:p>
            <a:pPr lvl="1"/>
            <a:r>
              <a:rPr lang="en-US" dirty="0" smtClean="0"/>
              <a:t>In R Studio, you can press </a:t>
            </a:r>
            <a:r>
              <a:rPr lang="en-US" dirty="0" err="1" smtClean="0"/>
              <a:t>Ctrl+Enter</a:t>
            </a:r>
            <a:r>
              <a:rPr lang="en-US" dirty="0" smtClean="0"/>
              <a:t> in the editor to execute a line/selection</a:t>
            </a:r>
          </a:p>
          <a:p>
            <a:r>
              <a:rPr lang="en-US" dirty="0" smtClean="0"/>
              <a:t>‘</a:t>
            </a:r>
            <a:r>
              <a:rPr lang="en-US" dirty="0" err="1" smtClean="0"/>
              <a:t>nuff</a:t>
            </a:r>
            <a:r>
              <a:rPr lang="en-US" dirty="0" smtClean="0"/>
              <a:t> said. Let’s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55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will need to</a:t>
            </a:r>
            <a:endParaRPr lang="en-US" dirty="0"/>
          </a:p>
        </p:txBody>
      </p:sp>
      <p:graphicFrame>
        <p:nvGraphicFramePr>
          <p:cNvPr id="4" name="Content Placeholder 3" descr="Vertical Bullet List" title="SmartArt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18376715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codes are available at this </a:t>
            </a:r>
            <a:r>
              <a:rPr lang="en-US" u="sng" dirty="0" smtClean="0"/>
              <a:t>location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For executing a line of code, press </a:t>
            </a:r>
            <a:r>
              <a:rPr lang="en-US" dirty="0" err="1" smtClean="0"/>
              <a:t>Ctrl+enter</a:t>
            </a:r>
            <a:endParaRPr lang="en-US" dirty="0" smtClean="0"/>
          </a:p>
          <a:p>
            <a:r>
              <a:rPr lang="en-US" dirty="0" smtClean="0"/>
              <a:t>We encourage you to follow along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02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Editor – Write your code here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Console – execute code, one line at a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Environment – </a:t>
            </a:r>
            <a:r>
              <a:rPr lang="en-US" dirty="0" smtClean="0"/>
              <a:t>User defined R Objects appear here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Viewer – </a:t>
            </a:r>
            <a:r>
              <a:rPr lang="en-US" dirty="0" smtClean="0"/>
              <a:t>Shows </a:t>
            </a:r>
            <a:r>
              <a:rPr lang="en-US" dirty="0" smtClean="0"/>
              <a:t>for help, graphs </a:t>
            </a:r>
            <a:r>
              <a:rPr lang="en-US" dirty="0" err="1" smtClean="0"/>
              <a:t>etc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12" y="1752600"/>
            <a:ext cx="5943600" cy="4252633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2665412" y="3048000"/>
            <a:ext cx="609600" cy="38100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789613" y="3030748"/>
            <a:ext cx="609600" cy="38100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665412" y="5181600"/>
            <a:ext cx="609600" cy="38100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89613" y="5178812"/>
            <a:ext cx="609600" cy="38100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0</TotalTime>
  <Words>322</Words>
  <Application>Microsoft Office PowerPoint</Application>
  <PresentationFormat>Custom</PresentationFormat>
  <Paragraphs>63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Consolas</vt:lpstr>
      <vt:lpstr>Corbel</vt:lpstr>
      <vt:lpstr>Courier New</vt:lpstr>
      <vt:lpstr>Times New Roman</vt:lpstr>
      <vt:lpstr>Chalkboard 16x9</vt:lpstr>
      <vt:lpstr>Teach Yourself Modelling in R</vt:lpstr>
      <vt:lpstr>No false hopes</vt:lpstr>
      <vt:lpstr>At the end, you will learn to</vt:lpstr>
      <vt:lpstr>We expect the audience</vt:lpstr>
      <vt:lpstr>The coding commandments</vt:lpstr>
      <vt:lpstr>Before we start, we should know that</vt:lpstr>
      <vt:lpstr>We will need to</vt:lpstr>
      <vt:lpstr>Open RStudio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2015-06-02T18:07:58Z</dcterms:created>
  <dcterms:modified xsi:type="dcterms:W3CDTF">2015-06-04T21:14:14Z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