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5943600" y="2057400"/>
            <a:ext cx="4148598" cy="948978"/>
          </a:xfrm>
          <a:prstGeom prst="rect">
            <a:avLst/>
          </a:prstGeom>
        </p:spPr>
        <p:txBody>
          <a:bodyPr vert="horz" wrap="square" lIns="0" tIns="12700" rIns="0" bIns="0" rtlCol="0">
            <a:spAutoFit/>
          </a:bodyPr>
          <a:lstStyle/>
          <a:p>
            <a:pPr marL="12700">
              <a:spcBef>
                <a:spcPts val="100"/>
              </a:spcBef>
            </a:pPr>
            <a:r>
              <a:rPr lang="en-US" sz="3600" dirty="0">
                <a:latin typeface="Arial Black" panose="020B0A04020102020204" pitchFamily="34" charset="0"/>
              </a:rPr>
              <a:t>MOHASEENA  I</a:t>
            </a:r>
            <a:endParaRPr lang="en-IN" sz="3600" dirty="0">
              <a:latin typeface="Arial Black" panose="020B0A04020102020204" pitchFamily="34" charset="0"/>
            </a:endParaRPr>
          </a:p>
          <a:p>
            <a:pPr marL="12700">
              <a:lnSpc>
                <a:spcPct val="100000"/>
              </a:lnSpc>
              <a:spcBef>
                <a:spcPts val="100"/>
              </a:spcBef>
            </a:pP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2" name="TextBox 11">
            <a:extLst>
              <a:ext uri="{FF2B5EF4-FFF2-40B4-BE49-F238E27FC236}">
                <a16:creationId xmlns:a16="http://schemas.microsoft.com/office/drawing/2014/main" id="{F697C67A-4506-8453-53D8-92FF4900F86D}"/>
              </a:ext>
            </a:extLst>
          </p:cNvPr>
          <p:cNvSpPr txBox="1"/>
          <p:nvPr/>
        </p:nvSpPr>
        <p:spPr>
          <a:xfrm>
            <a:off x="5926394" y="2951946"/>
            <a:ext cx="6369152" cy="954107"/>
          </a:xfrm>
          <a:prstGeom prst="rect">
            <a:avLst/>
          </a:prstGeom>
          <a:noFill/>
        </p:spPr>
        <p:txBody>
          <a:bodyPr wrap="square" rtlCol="0" anchor="ctr">
            <a:spAutoFit/>
          </a:bodyPr>
          <a:lstStyle/>
          <a:p>
            <a:r>
              <a:rPr lang="en-IN" sz="2800" b="1" spc="10" dirty="0">
                <a:solidFill>
                  <a:srgbClr val="2D936B"/>
                </a:solidFill>
                <a:latin typeface="Trebuchet MS"/>
                <a:cs typeface="Trebuchet MS"/>
              </a:rPr>
              <a:t>Final</a:t>
            </a:r>
            <a:r>
              <a:rPr lang="en-IN" sz="2800" b="1" spc="-165" dirty="0">
                <a:solidFill>
                  <a:srgbClr val="2D936B"/>
                </a:solidFill>
                <a:latin typeface="Trebuchet MS"/>
                <a:cs typeface="Trebuchet MS"/>
              </a:rPr>
              <a:t> </a:t>
            </a:r>
            <a:r>
              <a:rPr lang="en-IN" sz="2800" b="1" spc="-5" dirty="0">
                <a:solidFill>
                  <a:srgbClr val="2D936B"/>
                </a:solidFill>
                <a:latin typeface="Trebuchet MS"/>
                <a:cs typeface="Trebuchet MS"/>
              </a:rPr>
              <a:t>Project</a:t>
            </a:r>
            <a:endParaRPr lang="en-IN" sz="2800" dirty="0">
              <a:latin typeface="Trebuchet MS"/>
              <a:cs typeface="Trebuchet MS"/>
            </a:endParaRPr>
          </a:p>
          <a:p>
            <a:endParaRPr lang="en-IN"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543800" y="6227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sp>
        <p:nvSpPr>
          <p:cNvPr id="11" name="Rectangle 1">
            <a:extLst>
              <a:ext uri="{FF2B5EF4-FFF2-40B4-BE49-F238E27FC236}">
                <a16:creationId xmlns:a16="http://schemas.microsoft.com/office/drawing/2014/main" id="{0B0C6467-6094-8618-F823-1E6090050E15}"/>
              </a:ext>
            </a:extLst>
          </p:cNvPr>
          <p:cNvSpPr>
            <a:spLocks noChangeArrowheads="1"/>
          </p:cNvSpPr>
          <p:nvPr/>
        </p:nvSpPr>
        <p:spPr bwMode="auto">
          <a:xfrm>
            <a:off x="767223" y="1507806"/>
            <a:ext cx="9677400"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The evaluation of our drowsiness detection system yielded promising outcomes, with high accuracy in identifying signs of drowsiness and superior performance compared to baseline benchmarks. Although occasional false alarms occurred, they were infrequent, demonstrating the system's robustness. Despite some missed detections, indicating areas for improvement, the system showed prompt response times, swiftly identifying drowsiness events. User feedback was positive, reflecting confidence in the system's ability to mitigate fatigue-related risks. Real-world testing affirmed the system's reliability across various conditions, emphasizing its value in enhancing road safety.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A43BB126-3923-E821-7867-8ECCD980AF52}"/>
              </a:ext>
            </a:extLst>
          </p:cNvPr>
          <p:cNvSpPr>
            <a:spLocks noChangeArrowheads="1"/>
          </p:cNvSpPr>
          <p:nvPr/>
        </p:nvSpPr>
        <p:spPr bwMode="auto">
          <a:xfrm>
            <a:off x="558165" y="2019300"/>
            <a:ext cx="40322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a:extLst>
              <a:ext uri="{FF2B5EF4-FFF2-40B4-BE49-F238E27FC236}">
                <a16:creationId xmlns:a16="http://schemas.microsoft.com/office/drawing/2014/main" id="{F3B0B93A-3D34-A3AD-F418-37F87AAF5752}"/>
              </a:ext>
            </a:extLst>
          </p:cNvPr>
          <p:cNvSpPr txBox="1"/>
          <p:nvPr/>
        </p:nvSpPr>
        <p:spPr>
          <a:xfrm>
            <a:off x="1938212" y="2382887"/>
            <a:ext cx="7430518" cy="707886"/>
          </a:xfrm>
          <a:prstGeom prst="rect">
            <a:avLst/>
          </a:prstGeom>
          <a:noFill/>
        </p:spPr>
        <p:txBody>
          <a:bodyPr wrap="square" rtlCol="0">
            <a:spAutoFit/>
          </a:bodyPr>
          <a:lstStyle/>
          <a:p>
            <a:r>
              <a:rPr lang="en-US" sz="4000" dirty="0"/>
              <a:t>DROWSINESS DETECTION</a:t>
            </a:r>
            <a:endParaRPr lang="en-IN" sz="4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535426" y="-7805"/>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32" name="Rectangle 3">
            <a:extLst>
              <a:ext uri="{FF2B5EF4-FFF2-40B4-BE49-F238E27FC236}">
                <a16:creationId xmlns:a16="http://schemas.microsoft.com/office/drawing/2014/main" id="{1DD3F473-C3C3-0F75-8EF7-5E2288B5CBEC}"/>
              </a:ext>
            </a:extLst>
          </p:cNvPr>
          <p:cNvSpPr>
            <a:spLocks noChangeArrowheads="1"/>
          </p:cNvSpPr>
          <p:nvPr/>
        </p:nvSpPr>
        <p:spPr bwMode="auto">
          <a:xfrm rot="9769837">
            <a:off x="-4984336" y="4479477"/>
            <a:ext cx="179603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5" name="TextBox 34">
            <a:extLst>
              <a:ext uri="{FF2B5EF4-FFF2-40B4-BE49-F238E27FC236}">
                <a16:creationId xmlns:a16="http://schemas.microsoft.com/office/drawing/2014/main" id="{531EB5FD-0F33-198A-3E34-8141225C3BCE}"/>
              </a:ext>
            </a:extLst>
          </p:cNvPr>
          <p:cNvSpPr txBox="1"/>
          <p:nvPr/>
        </p:nvSpPr>
        <p:spPr>
          <a:xfrm>
            <a:off x="1738470" y="1405765"/>
            <a:ext cx="9047798" cy="3539430"/>
          </a:xfrm>
          <a:prstGeom prst="rect">
            <a:avLst/>
          </a:prstGeom>
          <a:noFill/>
        </p:spPr>
        <p:txBody>
          <a:bodyPr wrap="square" rtlCol="0">
            <a:spAutoFit/>
          </a:bodyPr>
          <a:lstStyle/>
          <a:p>
            <a:pPr marL="285750" indent="-285750">
              <a:buFont typeface="Arial" panose="020B0604020202020204" pitchFamily="34" charset="0"/>
              <a:buChar char="•"/>
            </a:pPr>
            <a:r>
              <a:rPr lang="en-US" sz="3200" dirty="0">
                <a:latin typeface="Bahnschrift" panose="020B0502040204020203" pitchFamily="34" charset="0"/>
              </a:rPr>
              <a:t>PROBLEM STATEMENT</a:t>
            </a:r>
          </a:p>
          <a:p>
            <a:pPr marL="285750" indent="-285750">
              <a:buFont typeface="Arial" panose="020B0604020202020204" pitchFamily="34" charset="0"/>
              <a:buChar char="•"/>
            </a:pPr>
            <a:r>
              <a:rPr lang="en-US" sz="3200" dirty="0">
                <a:latin typeface="Bahnschrift" panose="020B0502040204020203" pitchFamily="34" charset="0"/>
              </a:rPr>
              <a:t>PROJECT OVERVIEW</a:t>
            </a:r>
          </a:p>
          <a:p>
            <a:pPr marL="285750" indent="-285750">
              <a:buFont typeface="Arial" panose="020B0604020202020204" pitchFamily="34" charset="0"/>
              <a:buChar char="•"/>
            </a:pPr>
            <a:r>
              <a:rPr lang="en-US" sz="3200" dirty="0">
                <a:latin typeface="Bahnschrift" panose="020B0502040204020203" pitchFamily="34" charset="0"/>
              </a:rPr>
              <a:t>WHO ARE THE END USERS?</a:t>
            </a:r>
          </a:p>
          <a:p>
            <a:pPr marL="285750" indent="-285750">
              <a:buFont typeface="Arial" panose="020B0604020202020204" pitchFamily="34" charset="0"/>
              <a:buChar char="•"/>
            </a:pPr>
            <a:r>
              <a:rPr lang="en-US" sz="3200" dirty="0">
                <a:latin typeface="Bahnschrift" panose="020B0502040204020203" pitchFamily="34" charset="0"/>
              </a:rPr>
              <a:t>YOUR SOLUTION AND ITS VALUE PROPOSITION</a:t>
            </a:r>
          </a:p>
          <a:p>
            <a:pPr marL="285750" indent="-285750">
              <a:buFont typeface="Arial" panose="020B0604020202020204" pitchFamily="34" charset="0"/>
              <a:buChar char="•"/>
            </a:pPr>
            <a:r>
              <a:rPr lang="en-US" sz="3200" dirty="0">
                <a:latin typeface="Bahnschrift" panose="020B0502040204020203" pitchFamily="34" charset="0"/>
              </a:rPr>
              <a:t>THE WOW IN YOUR SOLUTION</a:t>
            </a:r>
          </a:p>
          <a:p>
            <a:pPr marL="285750" indent="-285750">
              <a:buFont typeface="Arial" panose="020B0604020202020204" pitchFamily="34" charset="0"/>
              <a:buChar char="•"/>
            </a:pPr>
            <a:r>
              <a:rPr lang="en-US" sz="3200" dirty="0">
                <a:latin typeface="Bahnschrift" panose="020B0502040204020203" pitchFamily="34" charset="0"/>
              </a:rPr>
              <a:t>MODELLING</a:t>
            </a:r>
          </a:p>
          <a:p>
            <a:pPr marL="285750" indent="-285750">
              <a:buFont typeface="Arial" panose="020B0604020202020204" pitchFamily="34" charset="0"/>
              <a:buChar char="•"/>
            </a:pPr>
            <a:r>
              <a:rPr lang="en-US" sz="3200" dirty="0">
                <a:latin typeface="Bahnschrift" panose="020B0502040204020203" pitchFamily="34" charset="0"/>
              </a:rPr>
              <a:t>RESULT</a:t>
            </a:r>
            <a:endParaRPr lang="en-IN" sz="3200" dirty="0">
              <a:latin typeface="Bahnschrift" panose="020B0502040204020203"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a:extLst>
              <a:ext uri="{FF2B5EF4-FFF2-40B4-BE49-F238E27FC236}">
                <a16:creationId xmlns:a16="http://schemas.microsoft.com/office/drawing/2014/main" id="{BDB8A51B-76FF-A251-1876-2D17628F98B6}"/>
              </a:ext>
            </a:extLst>
          </p:cNvPr>
          <p:cNvSpPr txBox="1"/>
          <p:nvPr/>
        </p:nvSpPr>
        <p:spPr>
          <a:xfrm>
            <a:off x="769272" y="1464617"/>
            <a:ext cx="5174815" cy="461665"/>
          </a:xfrm>
          <a:prstGeom prst="rect">
            <a:avLst/>
          </a:prstGeom>
          <a:noFill/>
        </p:spPr>
        <p:txBody>
          <a:bodyPr wrap="none" rtlCol="0">
            <a:spAutoFit/>
          </a:bodyPr>
          <a:lstStyle/>
          <a:p>
            <a:r>
              <a:rPr lang="en-US" sz="2400" dirty="0"/>
              <a:t>TOPIC:DROWSINESS DETECTION</a:t>
            </a:r>
            <a:endParaRPr lang="en-IN" sz="2400" dirty="0"/>
          </a:p>
        </p:txBody>
      </p:sp>
      <p:sp>
        <p:nvSpPr>
          <p:cNvPr id="12" name="TextBox 11">
            <a:extLst>
              <a:ext uri="{FF2B5EF4-FFF2-40B4-BE49-F238E27FC236}">
                <a16:creationId xmlns:a16="http://schemas.microsoft.com/office/drawing/2014/main" id="{D8D87BDE-E908-5ED8-AD5C-41965E89A630}"/>
              </a:ext>
            </a:extLst>
          </p:cNvPr>
          <p:cNvSpPr txBox="1"/>
          <p:nvPr/>
        </p:nvSpPr>
        <p:spPr>
          <a:xfrm>
            <a:off x="834073" y="2137664"/>
            <a:ext cx="6938328" cy="2862322"/>
          </a:xfrm>
          <a:prstGeom prst="rect">
            <a:avLst/>
          </a:prstGeom>
          <a:noFill/>
        </p:spPr>
        <p:txBody>
          <a:bodyPr wrap="square" rtlCol="0">
            <a:spAutoFit/>
          </a:bodyPr>
          <a:lstStyle/>
          <a:p>
            <a:r>
              <a:rPr lang="en-US" dirty="0"/>
              <a:t>1. Drowsiness poses a significant risk in activities like driving and operating machinery due to reduced alertness.</a:t>
            </a:r>
          </a:p>
          <a:p>
            <a:r>
              <a:rPr lang="en-US" dirty="0"/>
              <a:t>2. The challenge lies in accurately detecting drowsiness in real-time to prevent accidents.</a:t>
            </a:r>
          </a:p>
          <a:p>
            <a:r>
              <a:rPr lang="en-US" dirty="0"/>
              <a:t>3. Current methods often rely on subjective assessments or reactive measures.</a:t>
            </a:r>
          </a:p>
          <a:p>
            <a:r>
              <a:rPr lang="en-US" dirty="0"/>
              <a:t>4. There is a critical need for robust and proactive drowsiness detection systems.</a:t>
            </a:r>
          </a:p>
          <a:p>
            <a:r>
              <a:rPr lang="en-US" dirty="0"/>
              <a:t>5. Our objective is to develop innovative technologies to preemptively identify signs of fatigue and enhance safety.</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a:extLst>
              <a:ext uri="{FF2B5EF4-FFF2-40B4-BE49-F238E27FC236}">
                <a16:creationId xmlns:a16="http://schemas.microsoft.com/office/drawing/2014/main" id="{F3B3B0A3-23FC-30DF-E996-672B108AAE02}"/>
              </a:ext>
            </a:extLst>
          </p:cNvPr>
          <p:cNvSpPr txBox="1"/>
          <p:nvPr/>
        </p:nvSpPr>
        <p:spPr>
          <a:xfrm>
            <a:off x="798800" y="1685026"/>
            <a:ext cx="8645237" cy="3139321"/>
          </a:xfrm>
          <a:prstGeom prst="rect">
            <a:avLst/>
          </a:prstGeom>
          <a:noFill/>
        </p:spPr>
        <p:txBody>
          <a:bodyPr wrap="square" rtlCol="0">
            <a:spAutoFit/>
          </a:bodyPr>
          <a:lstStyle/>
          <a:p>
            <a:endParaRPr lang="en-US" dirty="0"/>
          </a:p>
          <a:p>
            <a:endParaRPr lang="en-US" dirty="0"/>
          </a:p>
          <a:p>
            <a:r>
              <a:rPr lang="en-US" dirty="0"/>
              <a:t>Our project focuses on the development of a drowsiness detection system aimed at enhancing safety in various contexts such as driving and industrial settings. Leveraging advanced technologies such as computer vision and machine learning, we aim to create a proactive solution to identify early signs of drowsiness in individuals. By continuously monitoring relevant physiological and behavioral indicators, our system will provide timely alerts to mitigate the risk of accidents caused by fatigue-related impairment. The project aims to deliver a reliable, non-intrusive, and effective solution to address the critical issue of drowsiness-induced accidents.</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B3CEF90E-9735-50CA-F0FC-86301DB64737}"/>
              </a:ext>
            </a:extLst>
          </p:cNvPr>
          <p:cNvSpPr txBox="1"/>
          <p:nvPr/>
        </p:nvSpPr>
        <p:spPr>
          <a:xfrm>
            <a:off x="739775" y="2019300"/>
            <a:ext cx="10712449" cy="3139321"/>
          </a:xfrm>
          <a:prstGeom prst="rect">
            <a:avLst/>
          </a:prstGeom>
          <a:noFill/>
        </p:spPr>
        <p:txBody>
          <a:bodyPr wrap="square" rtlCol="0">
            <a:spAutoFit/>
          </a:bodyPr>
          <a:lstStyle/>
          <a:p>
            <a:pPr algn="l">
              <a:buFont typeface="+mj-lt"/>
              <a:buAutoNum type="arabicPeriod"/>
            </a:pPr>
            <a:r>
              <a:rPr lang="en-US" b="0" i="0" dirty="0">
                <a:solidFill>
                  <a:schemeClr val="tx2">
                    <a:lumMod val="50000"/>
                  </a:schemeClr>
                </a:solidFill>
                <a:effectLst/>
                <a:latin typeface="Söhne"/>
              </a:rPr>
              <a:t>Drivers: Individuals operating vehicles, including cars, trucks, buses, and trains, who can benefit from real-time drowsiness alerts to prevent accidents caused by driver fatigue.</a:t>
            </a:r>
          </a:p>
          <a:p>
            <a:pPr algn="l">
              <a:buFont typeface="+mj-lt"/>
              <a:buAutoNum type="arabicPeriod"/>
            </a:pPr>
            <a:r>
              <a:rPr lang="en-US" b="0" i="0" dirty="0">
                <a:solidFill>
                  <a:schemeClr val="tx2">
                    <a:lumMod val="50000"/>
                  </a:schemeClr>
                </a:solidFill>
                <a:effectLst/>
                <a:latin typeface="Söhne"/>
              </a:rPr>
              <a:t>Industrial Workers: Employees working in industries such as manufacturing, construction, and mining, where fatigue-related accidents can pose significant risks to safety and productivity.</a:t>
            </a:r>
          </a:p>
          <a:p>
            <a:pPr algn="l">
              <a:buFont typeface="+mj-lt"/>
              <a:buAutoNum type="arabicPeriod"/>
            </a:pPr>
            <a:r>
              <a:rPr lang="en-US" b="0" i="0" dirty="0">
                <a:solidFill>
                  <a:schemeClr val="tx2">
                    <a:lumMod val="50000"/>
                  </a:schemeClr>
                </a:solidFill>
                <a:effectLst/>
                <a:latin typeface="Söhne"/>
              </a:rPr>
              <a:t>Pilots: Aviation professionals, including commercial and private pilots, who need to remain vigilant during long flights to ensure the safety of passengers and crew.</a:t>
            </a:r>
          </a:p>
          <a:p>
            <a:pPr algn="l">
              <a:buFont typeface="+mj-lt"/>
              <a:buAutoNum type="arabicPeriod"/>
            </a:pPr>
            <a:r>
              <a:rPr lang="en-US" b="0" i="0" dirty="0">
                <a:solidFill>
                  <a:schemeClr val="tx2">
                    <a:lumMod val="50000"/>
                  </a:schemeClr>
                </a:solidFill>
                <a:effectLst/>
                <a:latin typeface="Söhne"/>
              </a:rPr>
              <a:t>Operators of Heavy Machinery: Workers operating heavy equipment and machinery in construction sites, warehouses, and agricultural settings, where drowsiness can lead to serious accidents.</a:t>
            </a:r>
          </a:p>
          <a:p>
            <a:pPr algn="l">
              <a:buFont typeface="+mj-lt"/>
              <a:buAutoNum type="arabicPeriod"/>
            </a:pPr>
            <a:r>
              <a:rPr lang="en-US" b="0" i="0" dirty="0">
                <a:solidFill>
                  <a:schemeClr val="tx2">
                    <a:lumMod val="50000"/>
                  </a:schemeClr>
                </a:solidFill>
                <a:effectLst/>
                <a:latin typeface="Söhne"/>
              </a:rPr>
              <a:t>Medical Professionals: Healthcare providers and researchers interested in studying sleep-related disorders and developing interventions to improve sleep quality and prevent fatigue-related incidents</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a:extLst>
              <a:ext uri="{FF2B5EF4-FFF2-40B4-BE49-F238E27FC236}">
                <a16:creationId xmlns:a16="http://schemas.microsoft.com/office/drawing/2014/main" id="{96CEDC5E-A261-8BDB-2AC6-54EC61BEDDF1}"/>
              </a:ext>
            </a:extLst>
          </p:cNvPr>
          <p:cNvSpPr txBox="1"/>
          <p:nvPr/>
        </p:nvSpPr>
        <p:spPr>
          <a:xfrm>
            <a:off x="2890262" y="2095500"/>
            <a:ext cx="6691888" cy="3416320"/>
          </a:xfrm>
          <a:prstGeom prst="rect">
            <a:avLst/>
          </a:prstGeom>
          <a:noFill/>
        </p:spPr>
        <p:txBody>
          <a:bodyPr wrap="square" rtlCol="0">
            <a:spAutoFit/>
          </a:bodyPr>
          <a:lstStyle/>
          <a:p>
            <a:r>
              <a:rPr lang="en-US" b="0" i="0" dirty="0">
                <a:solidFill>
                  <a:schemeClr val="bg2">
                    <a:lumMod val="10000"/>
                  </a:schemeClr>
                </a:solidFill>
                <a:effectLst/>
                <a:latin typeface="Söhne"/>
              </a:rPr>
              <a:t>Our drowsiness detection solution employs cutting-edge technology to analyze facial expressions and eye movements in real-time. By detecting early signs of fatigue, it enhances safety across various domains, including transportation, manufacturing, and healthcare. The system issues timely alerts to users, mitigating the risks associated with drowsiness-related incidents and promoting accident prevention. With its ability to prevent accidents, our solution saves lives, reduces injuries, and minimizes property damage, while also enhancing productivity and operational outcomes. Ultimately, our drowsiness detection system offers a proactive approach to safety, ensuring that individuals remain alert and focused on their tasks, thereby improving overall safety and performance</a:t>
            </a:r>
            <a:endParaRPr lang="en-IN" dirty="0">
              <a:solidFill>
                <a:schemeClr val="bg2">
                  <a:lumMod val="10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a16="http://schemas.microsoft.com/office/drawing/2014/main" id="{2991AE3D-FAC9-29DB-D2CE-32F5E33B4A4A}"/>
              </a:ext>
            </a:extLst>
          </p:cNvPr>
          <p:cNvSpPr txBox="1"/>
          <p:nvPr/>
        </p:nvSpPr>
        <p:spPr>
          <a:xfrm>
            <a:off x="2422334" y="2395389"/>
            <a:ext cx="7347332" cy="2308324"/>
          </a:xfrm>
          <a:prstGeom prst="rect">
            <a:avLst/>
          </a:prstGeom>
          <a:noFill/>
        </p:spPr>
        <p:txBody>
          <a:bodyPr wrap="square" rtlCol="0">
            <a:spAutoFit/>
          </a:bodyPr>
          <a:lstStyle/>
          <a:p>
            <a:r>
              <a:rPr lang="en-US" dirty="0"/>
              <a:t>Our drowsiness detection solution employs advanced technologies to identify fatigue-related symptoms in real-time, utilizing facial recognition and eye tracking algorithms for accurate detection. It offers customizable alert systems for timely intervention and integrates seamlessly with existing monitoring platforms, ensuring ease of deployment and user-friendly operation. Overall, our solution prioritizes safety and user experience through innovation, reliability, and simplicity.</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52475" y="1232168"/>
            <a:ext cx="6477000" cy="4734629"/>
          </a:xfrm>
          <a:prstGeom prst="rect">
            <a:avLst/>
          </a:prstGeom>
        </p:spPr>
        <p:txBody>
          <a:bodyPr vert="horz" wrap="square" lIns="0" tIns="12700" rIns="0" bIns="0" rtlCol="0">
            <a:spAutoFit/>
          </a:bodyPr>
          <a:lstStyle/>
          <a:p>
            <a:pPr algn="l">
              <a:buFont typeface="+mj-lt"/>
              <a:buAutoNum type="arabicPeriod"/>
            </a:pPr>
            <a:r>
              <a:rPr lang="en-US" sz="2400" b="1" i="0" dirty="0">
                <a:solidFill>
                  <a:schemeClr val="tx1">
                    <a:lumMod val="95000"/>
                    <a:lumOff val="5000"/>
                  </a:schemeClr>
                </a:solidFill>
                <a:effectLst/>
                <a:latin typeface="Söhne"/>
              </a:rPr>
              <a:t>Data Preprocessing</a:t>
            </a:r>
            <a:r>
              <a:rPr lang="en-US" sz="2400" b="0" i="0" dirty="0">
                <a:solidFill>
                  <a:schemeClr val="tx1">
                    <a:lumMod val="95000"/>
                    <a:lumOff val="5000"/>
                  </a:schemeClr>
                </a:solidFill>
                <a:effectLst/>
                <a:latin typeface="Söhne"/>
              </a:rPr>
              <a:t>: Clean and standardize the data, and apply augmentation techniques to increase diversity.</a:t>
            </a:r>
          </a:p>
          <a:p>
            <a:pPr algn="l">
              <a:buFont typeface="+mj-lt"/>
              <a:buAutoNum type="arabicPeriod"/>
            </a:pPr>
            <a:r>
              <a:rPr lang="en-US" sz="2400" b="1" i="0" dirty="0">
                <a:solidFill>
                  <a:schemeClr val="tx1">
                    <a:lumMod val="95000"/>
                    <a:lumOff val="5000"/>
                  </a:schemeClr>
                </a:solidFill>
                <a:effectLst/>
                <a:latin typeface="Söhne"/>
              </a:rPr>
              <a:t>Feature Selection and Engineering</a:t>
            </a:r>
            <a:r>
              <a:rPr lang="en-US" sz="2400" b="0" i="0" dirty="0">
                <a:solidFill>
                  <a:schemeClr val="tx1">
                    <a:lumMod val="95000"/>
                    <a:lumOff val="5000"/>
                  </a:schemeClr>
                </a:solidFill>
                <a:effectLst/>
                <a:latin typeface="Söhne"/>
              </a:rPr>
              <a:t>: Extract relevant features and reduce dimensionality for better representation.</a:t>
            </a:r>
          </a:p>
          <a:p>
            <a:pPr algn="l">
              <a:buFont typeface="+mj-lt"/>
              <a:buAutoNum type="arabicPeriod"/>
            </a:pPr>
            <a:r>
              <a:rPr lang="en-US" sz="2400" b="1" i="0" dirty="0">
                <a:solidFill>
                  <a:schemeClr val="tx1">
                    <a:lumMod val="95000"/>
                    <a:lumOff val="5000"/>
                  </a:schemeClr>
                </a:solidFill>
                <a:effectLst/>
                <a:latin typeface="Söhne"/>
              </a:rPr>
              <a:t>Model Training</a:t>
            </a:r>
            <a:r>
              <a:rPr lang="en-US" sz="2400" b="0" i="0" dirty="0">
                <a:solidFill>
                  <a:schemeClr val="tx1">
                    <a:lumMod val="95000"/>
                    <a:lumOff val="5000"/>
                  </a:schemeClr>
                </a:solidFill>
                <a:effectLst/>
                <a:latin typeface="Söhne"/>
              </a:rPr>
              <a:t>: Choose suitable models and optimize hyperparameters to effectively learn patterns.</a:t>
            </a:r>
          </a:p>
          <a:p>
            <a:pPr algn="l">
              <a:buFont typeface="+mj-lt"/>
              <a:buAutoNum type="arabicPeriod"/>
            </a:pPr>
            <a:r>
              <a:rPr lang="en-US" sz="2400" b="1" i="0" dirty="0">
                <a:solidFill>
                  <a:schemeClr val="tx1">
                    <a:lumMod val="95000"/>
                    <a:lumOff val="5000"/>
                  </a:schemeClr>
                </a:solidFill>
                <a:effectLst/>
                <a:latin typeface="Söhne"/>
              </a:rPr>
              <a:t>Model Evaluation</a:t>
            </a:r>
            <a:r>
              <a:rPr lang="en-US" sz="2400" b="0" i="0" dirty="0">
                <a:solidFill>
                  <a:schemeClr val="tx1">
                    <a:lumMod val="95000"/>
                    <a:lumOff val="5000"/>
                  </a:schemeClr>
                </a:solidFill>
                <a:effectLst/>
                <a:latin typeface="Söhne"/>
              </a:rPr>
              <a:t>: Assess model performance using various metrics and cross-validation techniques to ensure generalization.</a:t>
            </a:r>
          </a:p>
          <a:p>
            <a:pPr marL="12700">
              <a:lnSpc>
                <a:spcPct val="100000"/>
              </a:lnSpc>
              <a:spcBef>
                <a:spcPts val="100"/>
              </a:spcBef>
            </a:pPr>
            <a:endParaRPr sz="18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TotalTime>
  <Words>768</Words>
  <Application>Microsoft Office PowerPoint</Application>
  <PresentationFormat>Widescreen</PresentationFormat>
  <Paragraphs>63</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 Black</vt:lpstr>
      <vt:lpstr>Bahnschrift</vt:lpstr>
      <vt:lpstr>Calibri</vt:lpstr>
      <vt:lpstr>Söhne</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Mohaseena I</cp:lastModifiedBy>
  <cp:revision>1</cp:revision>
  <dcterms:created xsi:type="dcterms:W3CDTF">2024-03-30T07:02:28Z</dcterms:created>
  <dcterms:modified xsi:type="dcterms:W3CDTF">2024-03-30T08:06:32Z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2024-03-30T00:00:00Z</vt:filetime>
  </property>
</Properties>
</file>