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87" r:id="rId2"/>
    <p:sldId id="309" r:id="rId3"/>
    <p:sldId id="300" r:id="rId4"/>
    <p:sldId id="301" r:id="rId5"/>
    <p:sldId id="302" r:id="rId6"/>
    <p:sldId id="303" r:id="rId7"/>
    <p:sldId id="304" r:id="rId8"/>
    <p:sldId id="305" r:id="rId9"/>
    <p:sldId id="306" r:id="rId10"/>
    <p:sldId id="307" r:id="rId11"/>
    <p:sldId id="308" r:id="rId12"/>
    <p:sldId id="321" r:id="rId13"/>
    <p:sldId id="310" r:id="rId14"/>
    <p:sldId id="311" r:id="rId15"/>
    <p:sldId id="317" r:id="rId16"/>
    <p:sldId id="318" r:id="rId17"/>
    <p:sldId id="316" r:id="rId18"/>
    <p:sldId id="319" r:id="rId19"/>
    <p:sldId id="3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seenkhan Chinwal" initials="MC" lastIdx="0" clrIdx="0">
    <p:extLst>
      <p:ext uri="{19B8F6BF-5375-455C-9EA6-DF929625EA0E}">
        <p15:presenceInfo xmlns:p15="http://schemas.microsoft.com/office/powerpoint/2012/main" userId="S-1-5-21-2941652185-1762127020-62832635-33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5E70"/>
    <a:srgbClr val="199794"/>
    <a:srgbClr val="AC5C5C"/>
    <a:srgbClr val="780000"/>
    <a:srgbClr val="FFFF99"/>
    <a:srgbClr val="2F528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35" autoAdjust="0"/>
    <p:restoredTop sz="94662" autoAdjust="0"/>
  </p:normalViewPr>
  <p:slideViewPr>
    <p:cSldViewPr snapToGrid="0">
      <p:cViewPr varScale="1">
        <p:scale>
          <a:sx n="59" d="100"/>
          <a:sy n="59" d="100"/>
        </p:scale>
        <p:origin x="12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Machine_learning\New%20folder\dmoz.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Machine_learning\New%20folder\dmoz.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Machine_learning\New%20folder\dmoz.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Keywords iterations1</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480501428171856"/>
          <c:y val="0.17171296296296296"/>
          <c:w val="0.6650012289906172"/>
          <c:h val="0.58429717118693492"/>
        </c:manualLayout>
      </c:layout>
      <c:barChart>
        <c:barDir val="bar"/>
        <c:grouping val="clustered"/>
        <c:varyColors val="0"/>
        <c:ser>
          <c:idx val="0"/>
          <c:order val="0"/>
          <c:tx>
            <c:strRef>
              <c:f>Sheet1!$B$1</c:f>
              <c:strCache>
                <c:ptCount val="1"/>
                <c:pt idx="0">
                  <c:v>Class_1</c:v>
                </c:pt>
              </c:strCache>
            </c:strRef>
          </c:tx>
          <c:spPr>
            <a:solidFill>
              <a:schemeClr val="accent1"/>
            </a:solidFill>
            <a:ln>
              <a:noFill/>
            </a:ln>
            <a:effectLst/>
          </c:spPr>
          <c:invertIfNegative val="0"/>
          <c:cat>
            <c:strRef>
              <c:f>Sheet1!$A$2:$A$4</c:f>
              <c:strCache>
                <c:ptCount val="3"/>
                <c:pt idx="0">
                  <c:v>mean</c:v>
                </c:pt>
                <c:pt idx="1">
                  <c:v>std</c:v>
                </c:pt>
                <c:pt idx="2">
                  <c:v>75%</c:v>
                </c:pt>
              </c:strCache>
            </c:strRef>
          </c:cat>
          <c:val>
            <c:numRef>
              <c:f>Sheet1!$B$2:$B$4</c:f>
              <c:numCache>
                <c:formatCode>General</c:formatCode>
                <c:ptCount val="3"/>
                <c:pt idx="0">
                  <c:v>26.43</c:v>
                </c:pt>
                <c:pt idx="1">
                  <c:v>37.619999999999997</c:v>
                </c:pt>
                <c:pt idx="2">
                  <c:v>60</c:v>
                </c:pt>
              </c:numCache>
            </c:numRef>
          </c:val>
          <c:extLst>
            <c:ext xmlns:c16="http://schemas.microsoft.com/office/drawing/2014/chart" uri="{C3380CC4-5D6E-409C-BE32-E72D297353CC}">
              <c16:uniqueId val="{00000000-A099-455F-A23D-8DB82AB9BE1B}"/>
            </c:ext>
          </c:extLst>
        </c:ser>
        <c:ser>
          <c:idx val="1"/>
          <c:order val="1"/>
          <c:tx>
            <c:strRef>
              <c:f>Sheet1!$C$1</c:f>
              <c:strCache>
                <c:ptCount val="1"/>
                <c:pt idx="0">
                  <c:v>Class_2</c:v>
                </c:pt>
              </c:strCache>
            </c:strRef>
          </c:tx>
          <c:spPr>
            <a:solidFill>
              <a:schemeClr val="accent2"/>
            </a:solidFill>
            <a:ln>
              <a:noFill/>
            </a:ln>
            <a:effectLst/>
          </c:spPr>
          <c:invertIfNegative val="0"/>
          <c:cat>
            <c:strRef>
              <c:f>Sheet1!$A$2:$A$4</c:f>
              <c:strCache>
                <c:ptCount val="3"/>
                <c:pt idx="0">
                  <c:v>mean</c:v>
                </c:pt>
                <c:pt idx="1">
                  <c:v>std</c:v>
                </c:pt>
                <c:pt idx="2">
                  <c:v>75%</c:v>
                </c:pt>
              </c:strCache>
            </c:strRef>
          </c:cat>
          <c:val>
            <c:numRef>
              <c:f>Sheet1!$C$2:$C$4</c:f>
              <c:numCache>
                <c:formatCode>General</c:formatCode>
                <c:ptCount val="3"/>
                <c:pt idx="0">
                  <c:v>12.97</c:v>
                </c:pt>
                <c:pt idx="1">
                  <c:v>24.51</c:v>
                </c:pt>
                <c:pt idx="2">
                  <c:v>16.600000000000001</c:v>
                </c:pt>
              </c:numCache>
            </c:numRef>
          </c:val>
          <c:extLst>
            <c:ext xmlns:c16="http://schemas.microsoft.com/office/drawing/2014/chart" uri="{C3380CC4-5D6E-409C-BE32-E72D297353CC}">
              <c16:uniqueId val="{00000001-A099-455F-A23D-8DB82AB9BE1B}"/>
            </c:ext>
          </c:extLst>
        </c:ser>
        <c:ser>
          <c:idx val="2"/>
          <c:order val="2"/>
          <c:tx>
            <c:strRef>
              <c:f>Sheet1!$D$1</c:f>
              <c:strCache>
                <c:ptCount val="1"/>
                <c:pt idx="0">
                  <c:v>Total_matches</c:v>
                </c:pt>
              </c:strCache>
            </c:strRef>
          </c:tx>
          <c:spPr>
            <a:solidFill>
              <a:srgbClr val="00B050"/>
            </a:solidFill>
            <a:ln>
              <a:noFill/>
            </a:ln>
            <a:effectLst/>
          </c:spPr>
          <c:invertIfNegative val="0"/>
          <c:cat>
            <c:strRef>
              <c:f>Sheet1!$A$2:$A$4</c:f>
              <c:strCache>
                <c:ptCount val="3"/>
                <c:pt idx="0">
                  <c:v>mean</c:v>
                </c:pt>
                <c:pt idx="1">
                  <c:v>std</c:v>
                </c:pt>
                <c:pt idx="2">
                  <c:v>75%</c:v>
                </c:pt>
              </c:strCache>
            </c:strRef>
          </c:cat>
          <c:val>
            <c:numRef>
              <c:f>Sheet1!$D$2:$D$4</c:f>
              <c:numCache>
                <c:formatCode>General</c:formatCode>
                <c:ptCount val="3"/>
                <c:pt idx="0">
                  <c:v>11.63</c:v>
                </c:pt>
                <c:pt idx="1">
                  <c:v>26.71</c:v>
                </c:pt>
                <c:pt idx="2">
                  <c:v>11</c:v>
                </c:pt>
              </c:numCache>
            </c:numRef>
          </c:val>
          <c:extLst>
            <c:ext xmlns:c16="http://schemas.microsoft.com/office/drawing/2014/chart" uri="{C3380CC4-5D6E-409C-BE32-E72D297353CC}">
              <c16:uniqueId val="{00000002-A099-455F-A23D-8DB82AB9BE1B}"/>
            </c:ext>
          </c:extLst>
        </c:ser>
        <c:dLbls>
          <c:showLegendKey val="0"/>
          <c:showVal val="0"/>
          <c:showCatName val="0"/>
          <c:showSerName val="0"/>
          <c:showPercent val="0"/>
          <c:showBubbleSize val="0"/>
        </c:dLbls>
        <c:gapWidth val="182"/>
        <c:axId val="1214781280"/>
        <c:axId val="163891663"/>
      </c:barChart>
      <c:catAx>
        <c:axId val="1214781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3891663"/>
        <c:crosses val="autoZero"/>
        <c:auto val="1"/>
        <c:lblAlgn val="ctr"/>
        <c:lblOffset val="100"/>
        <c:noMultiLvlLbl val="0"/>
      </c:catAx>
      <c:valAx>
        <c:axId val="163891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781280"/>
        <c:crosses val="autoZero"/>
        <c:crossBetween val="between"/>
      </c:valAx>
      <c:spPr>
        <a:solidFill>
          <a:schemeClr val="bg1">
            <a:lumMod val="85000"/>
          </a:schemeClr>
        </a:solid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baseline="0" dirty="0">
                <a:effectLst/>
              </a:rPr>
              <a:t>Keywords </a:t>
            </a:r>
            <a:r>
              <a:rPr lang="en-US" sz="1400" b="0" i="0" baseline="0" dirty="0">
                <a:effectLst/>
              </a:rPr>
              <a:t>iterations2</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20939491405180588"/>
          <c:y val="4.608294930875576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2097969147813222"/>
          <c:y val="0.1943778801843318"/>
          <c:w val="0.7412356721061516"/>
          <c:h val="0.57658151602017493"/>
        </c:manualLayout>
      </c:layout>
      <c:barChart>
        <c:barDir val="bar"/>
        <c:grouping val="clustered"/>
        <c:varyColors val="0"/>
        <c:ser>
          <c:idx val="0"/>
          <c:order val="0"/>
          <c:tx>
            <c:strRef>
              <c:f>Sheet1!$J$1</c:f>
              <c:strCache>
                <c:ptCount val="1"/>
                <c:pt idx="0">
                  <c:v>Class_1</c:v>
                </c:pt>
              </c:strCache>
            </c:strRef>
          </c:tx>
          <c:spPr>
            <a:solidFill>
              <a:schemeClr val="accent1"/>
            </a:solidFill>
            <a:ln>
              <a:noFill/>
            </a:ln>
            <a:effectLst/>
          </c:spPr>
          <c:invertIfNegative val="0"/>
          <c:cat>
            <c:strRef>
              <c:f>Sheet1!$I$2:$I$4</c:f>
              <c:strCache>
                <c:ptCount val="3"/>
                <c:pt idx="0">
                  <c:v>mean</c:v>
                </c:pt>
                <c:pt idx="1">
                  <c:v>std</c:v>
                </c:pt>
                <c:pt idx="2">
                  <c:v>75%</c:v>
                </c:pt>
              </c:strCache>
            </c:strRef>
          </c:cat>
          <c:val>
            <c:numRef>
              <c:f>Sheet1!$J$2:$J$4</c:f>
              <c:numCache>
                <c:formatCode>General</c:formatCode>
                <c:ptCount val="3"/>
                <c:pt idx="0">
                  <c:v>23.29</c:v>
                </c:pt>
                <c:pt idx="1">
                  <c:v>34.340000000000003</c:v>
                </c:pt>
                <c:pt idx="2">
                  <c:v>50</c:v>
                </c:pt>
              </c:numCache>
            </c:numRef>
          </c:val>
          <c:extLst>
            <c:ext xmlns:c16="http://schemas.microsoft.com/office/drawing/2014/chart" uri="{C3380CC4-5D6E-409C-BE32-E72D297353CC}">
              <c16:uniqueId val="{00000000-2B72-46D7-B61F-BBB3F7E7AAA3}"/>
            </c:ext>
          </c:extLst>
        </c:ser>
        <c:ser>
          <c:idx val="1"/>
          <c:order val="1"/>
          <c:tx>
            <c:strRef>
              <c:f>Sheet1!$K$1</c:f>
              <c:strCache>
                <c:ptCount val="1"/>
                <c:pt idx="0">
                  <c:v>Class_2</c:v>
                </c:pt>
              </c:strCache>
            </c:strRef>
          </c:tx>
          <c:spPr>
            <a:solidFill>
              <a:schemeClr val="accent2"/>
            </a:solidFill>
            <a:ln>
              <a:noFill/>
            </a:ln>
            <a:effectLst/>
          </c:spPr>
          <c:invertIfNegative val="0"/>
          <c:cat>
            <c:strRef>
              <c:f>Sheet1!$I$2:$I$4</c:f>
              <c:strCache>
                <c:ptCount val="3"/>
                <c:pt idx="0">
                  <c:v>mean</c:v>
                </c:pt>
                <c:pt idx="1">
                  <c:v>std</c:v>
                </c:pt>
                <c:pt idx="2">
                  <c:v>75%</c:v>
                </c:pt>
              </c:strCache>
            </c:strRef>
          </c:cat>
          <c:val>
            <c:numRef>
              <c:f>Sheet1!$K$2:$K$4</c:f>
              <c:numCache>
                <c:formatCode>General</c:formatCode>
                <c:ptCount val="3"/>
                <c:pt idx="0">
                  <c:v>17.59</c:v>
                </c:pt>
                <c:pt idx="1">
                  <c:v>29.03</c:v>
                </c:pt>
                <c:pt idx="2">
                  <c:v>30</c:v>
                </c:pt>
              </c:numCache>
            </c:numRef>
          </c:val>
          <c:extLst>
            <c:ext xmlns:c16="http://schemas.microsoft.com/office/drawing/2014/chart" uri="{C3380CC4-5D6E-409C-BE32-E72D297353CC}">
              <c16:uniqueId val="{00000001-2B72-46D7-B61F-BBB3F7E7AAA3}"/>
            </c:ext>
          </c:extLst>
        </c:ser>
        <c:ser>
          <c:idx val="2"/>
          <c:order val="2"/>
          <c:tx>
            <c:strRef>
              <c:f>Sheet1!$L$1</c:f>
              <c:strCache>
                <c:ptCount val="1"/>
                <c:pt idx="0">
                  <c:v>Total_matches</c:v>
                </c:pt>
              </c:strCache>
            </c:strRef>
          </c:tx>
          <c:spPr>
            <a:solidFill>
              <a:srgbClr val="00B050"/>
            </a:solidFill>
            <a:ln>
              <a:noFill/>
            </a:ln>
            <a:effectLst/>
          </c:spPr>
          <c:invertIfNegative val="0"/>
          <c:cat>
            <c:strRef>
              <c:f>Sheet1!$I$2:$I$4</c:f>
              <c:strCache>
                <c:ptCount val="3"/>
                <c:pt idx="0">
                  <c:v>mean</c:v>
                </c:pt>
                <c:pt idx="1">
                  <c:v>std</c:v>
                </c:pt>
                <c:pt idx="2">
                  <c:v>75%</c:v>
                </c:pt>
              </c:strCache>
            </c:strRef>
          </c:cat>
          <c:val>
            <c:numRef>
              <c:f>Sheet1!$L$2:$L$4</c:f>
              <c:numCache>
                <c:formatCode>General</c:formatCode>
                <c:ptCount val="3"/>
                <c:pt idx="0">
                  <c:v>13.97</c:v>
                </c:pt>
                <c:pt idx="1">
                  <c:v>33.409999999999997</c:v>
                </c:pt>
                <c:pt idx="2">
                  <c:v>13</c:v>
                </c:pt>
              </c:numCache>
            </c:numRef>
          </c:val>
          <c:extLst>
            <c:ext xmlns:c16="http://schemas.microsoft.com/office/drawing/2014/chart" uri="{C3380CC4-5D6E-409C-BE32-E72D297353CC}">
              <c16:uniqueId val="{00000002-2B72-46D7-B61F-BBB3F7E7AAA3}"/>
            </c:ext>
          </c:extLst>
        </c:ser>
        <c:dLbls>
          <c:showLegendKey val="0"/>
          <c:showVal val="0"/>
          <c:showCatName val="0"/>
          <c:showSerName val="0"/>
          <c:showPercent val="0"/>
          <c:showBubbleSize val="0"/>
        </c:dLbls>
        <c:gapWidth val="182"/>
        <c:axId val="1214794480"/>
        <c:axId val="163879599"/>
      </c:barChart>
      <c:catAx>
        <c:axId val="12147944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3879599"/>
        <c:crosses val="autoZero"/>
        <c:auto val="1"/>
        <c:lblAlgn val="ctr"/>
        <c:lblOffset val="100"/>
        <c:noMultiLvlLbl val="0"/>
      </c:catAx>
      <c:valAx>
        <c:axId val="163879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794480"/>
        <c:crosses val="autoZero"/>
        <c:crossBetween val="between"/>
      </c:valAx>
      <c:spPr>
        <a:solidFill>
          <a:schemeClr val="bg1">
            <a:lumMod val="85000"/>
          </a:schemeClr>
        </a:solid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baseline="0" dirty="0">
                <a:effectLst/>
              </a:rPr>
              <a:t>Keywords</a:t>
            </a:r>
            <a:r>
              <a:rPr lang="en-US" sz="1400" b="0" i="0" baseline="0" dirty="0">
                <a:effectLst/>
              </a:rPr>
              <a:t> iterations3</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layout>
        <c:manualLayout>
          <c:xMode val="edge"/>
          <c:yMode val="edge"/>
          <c:x val="0.21997788523106748"/>
          <c:y val="5.1431920630642967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9898166787467927"/>
          <c:y val="0.20189366662101485"/>
          <c:w val="0.73258513891683341"/>
          <c:h val="0.57039472618484865"/>
        </c:manualLayout>
      </c:layout>
      <c:barChart>
        <c:barDir val="bar"/>
        <c:grouping val="clustered"/>
        <c:varyColors val="0"/>
        <c:ser>
          <c:idx val="0"/>
          <c:order val="0"/>
          <c:tx>
            <c:strRef>
              <c:f>Sheet1!$T$1</c:f>
              <c:strCache>
                <c:ptCount val="1"/>
                <c:pt idx="0">
                  <c:v>Class_1</c:v>
                </c:pt>
              </c:strCache>
            </c:strRef>
          </c:tx>
          <c:spPr>
            <a:solidFill>
              <a:schemeClr val="accent1"/>
            </a:solidFill>
            <a:ln>
              <a:noFill/>
            </a:ln>
            <a:effectLst/>
          </c:spPr>
          <c:invertIfNegative val="0"/>
          <c:cat>
            <c:strRef>
              <c:f>Sheet1!$S$2:$S$4</c:f>
              <c:strCache>
                <c:ptCount val="3"/>
                <c:pt idx="0">
                  <c:v>mean</c:v>
                </c:pt>
                <c:pt idx="1">
                  <c:v>std</c:v>
                </c:pt>
                <c:pt idx="2">
                  <c:v>75%</c:v>
                </c:pt>
              </c:strCache>
            </c:strRef>
          </c:cat>
          <c:val>
            <c:numRef>
              <c:f>Sheet1!$T$2:$T$4</c:f>
              <c:numCache>
                <c:formatCode>General</c:formatCode>
                <c:ptCount val="3"/>
                <c:pt idx="0">
                  <c:v>22.5</c:v>
                </c:pt>
                <c:pt idx="1">
                  <c:v>33.4</c:v>
                </c:pt>
                <c:pt idx="2">
                  <c:v>46.26</c:v>
                </c:pt>
              </c:numCache>
            </c:numRef>
          </c:val>
          <c:extLst>
            <c:ext xmlns:c16="http://schemas.microsoft.com/office/drawing/2014/chart" uri="{C3380CC4-5D6E-409C-BE32-E72D297353CC}">
              <c16:uniqueId val="{00000000-B61A-49CB-84CC-95D8CA323481}"/>
            </c:ext>
          </c:extLst>
        </c:ser>
        <c:ser>
          <c:idx val="1"/>
          <c:order val="1"/>
          <c:tx>
            <c:strRef>
              <c:f>Sheet1!$U$1</c:f>
              <c:strCache>
                <c:ptCount val="1"/>
                <c:pt idx="0">
                  <c:v>Class_2</c:v>
                </c:pt>
              </c:strCache>
            </c:strRef>
          </c:tx>
          <c:spPr>
            <a:solidFill>
              <a:schemeClr val="accent2"/>
            </a:solidFill>
            <a:ln>
              <a:noFill/>
            </a:ln>
            <a:effectLst/>
          </c:spPr>
          <c:invertIfNegative val="0"/>
          <c:cat>
            <c:strRef>
              <c:f>Sheet1!$S$2:$S$4</c:f>
              <c:strCache>
                <c:ptCount val="3"/>
                <c:pt idx="0">
                  <c:v>mean</c:v>
                </c:pt>
                <c:pt idx="1">
                  <c:v>std</c:v>
                </c:pt>
                <c:pt idx="2">
                  <c:v>75%</c:v>
                </c:pt>
              </c:strCache>
            </c:strRef>
          </c:cat>
          <c:val>
            <c:numRef>
              <c:f>Sheet1!$U$2:$U$4</c:f>
              <c:numCache>
                <c:formatCode>General</c:formatCode>
                <c:ptCount val="3"/>
                <c:pt idx="0">
                  <c:v>19.09</c:v>
                </c:pt>
                <c:pt idx="1">
                  <c:v>30.33</c:v>
                </c:pt>
                <c:pt idx="2">
                  <c:v>35.08</c:v>
                </c:pt>
              </c:numCache>
            </c:numRef>
          </c:val>
          <c:extLst>
            <c:ext xmlns:c16="http://schemas.microsoft.com/office/drawing/2014/chart" uri="{C3380CC4-5D6E-409C-BE32-E72D297353CC}">
              <c16:uniqueId val="{00000001-B61A-49CB-84CC-95D8CA323481}"/>
            </c:ext>
          </c:extLst>
        </c:ser>
        <c:ser>
          <c:idx val="2"/>
          <c:order val="2"/>
          <c:tx>
            <c:strRef>
              <c:f>Sheet1!$V$1</c:f>
              <c:strCache>
                <c:ptCount val="1"/>
                <c:pt idx="0">
                  <c:v>Total_matches</c:v>
                </c:pt>
              </c:strCache>
            </c:strRef>
          </c:tx>
          <c:spPr>
            <a:solidFill>
              <a:srgbClr val="00B050"/>
            </a:solidFill>
            <a:ln>
              <a:noFill/>
            </a:ln>
            <a:effectLst/>
          </c:spPr>
          <c:invertIfNegative val="0"/>
          <c:cat>
            <c:strRef>
              <c:f>Sheet1!$S$2:$S$4</c:f>
              <c:strCache>
                <c:ptCount val="3"/>
                <c:pt idx="0">
                  <c:v>mean</c:v>
                </c:pt>
                <c:pt idx="1">
                  <c:v>std</c:v>
                </c:pt>
                <c:pt idx="2">
                  <c:v>75%</c:v>
                </c:pt>
              </c:strCache>
            </c:strRef>
          </c:cat>
          <c:val>
            <c:numRef>
              <c:f>Sheet1!$V$2:$V$4</c:f>
              <c:numCache>
                <c:formatCode>General</c:formatCode>
                <c:ptCount val="3"/>
                <c:pt idx="0">
                  <c:v>16.07</c:v>
                </c:pt>
                <c:pt idx="1">
                  <c:v>40.4</c:v>
                </c:pt>
                <c:pt idx="2">
                  <c:v>15</c:v>
                </c:pt>
              </c:numCache>
            </c:numRef>
          </c:val>
          <c:extLst>
            <c:ext xmlns:c16="http://schemas.microsoft.com/office/drawing/2014/chart" uri="{C3380CC4-5D6E-409C-BE32-E72D297353CC}">
              <c16:uniqueId val="{00000002-B61A-49CB-84CC-95D8CA323481}"/>
            </c:ext>
          </c:extLst>
        </c:ser>
        <c:dLbls>
          <c:showLegendKey val="0"/>
          <c:showVal val="0"/>
          <c:showCatName val="0"/>
          <c:showSerName val="0"/>
          <c:showPercent val="0"/>
          <c:showBubbleSize val="0"/>
        </c:dLbls>
        <c:gapWidth val="182"/>
        <c:axId val="980781568"/>
        <c:axId val="163907055"/>
      </c:barChart>
      <c:catAx>
        <c:axId val="980781568"/>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3907055"/>
        <c:crosses val="autoZero"/>
        <c:auto val="1"/>
        <c:lblAlgn val="ctr"/>
        <c:lblOffset val="100"/>
        <c:noMultiLvlLbl val="0"/>
      </c:catAx>
      <c:valAx>
        <c:axId val="1639070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781568"/>
        <c:crosses val="autoZero"/>
        <c:crossBetween val="between"/>
      </c:valAx>
      <c:spPr>
        <a:solidFill>
          <a:schemeClr val="bg1">
            <a:lumMod val="85000"/>
          </a:schemeClr>
        </a:solid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498A47-97A5-49F8-8DE2-CAE299FDBA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18B0C3-955B-4FCF-8C32-8404EC4530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85EB9C-6F36-4F77-A1F3-789B0343D6A5}" type="datetimeFigureOut">
              <a:rPr lang="en-US" smtClean="0"/>
              <a:t>12-Oct-20</a:t>
            </a:fld>
            <a:endParaRPr lang="en-US"/>
          </a:p>
        </p:txBody>
      </p:sp>
      <p:sp>
        <p:nvSpPr>
          <p:cNvPr id="4" name="Footer Placeholder 3">
            <a:extLst>
              <a:ext uri="{FF2B5EF4-FFF2-40B4-BE49-F238E27FC236}">
                <a16:creationId xmlns:a16="http://schemas.microsoft.com/office/drawing/2014/main" id="{1BD2A800-AC56-4200-9866-1A5EAC3F4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6152DA-50D5-45D2-864E-61B04513D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C35BD-1360-406D-95DA-18DD0464B767}" type="slidenum">
              <a:rPr lang="en-US" smtClean="0"/>
              <a:t>‹#›</a:t>
            </a:fld>
            <a:endParaRPr lang="en-US"/>
          </a:p>
        </p:txBody>
      </p:sp>
    </p:spTree>
    <p:extLst>
      <p:ext uri="{BB962C8B-B14F-4D97-AF65-F5344CB8AC3E}">
        <p14:creationId xmlns:p14="http://schemas.microsoft.com/office/powerpoint/2010/main" val="2977430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F276E-6D4D-4E20-B9EB-D34E9FBEC4FD}" type="datetimeFigureOut">
              <a:rPr lang="en-US" smtClean="0"/>
              <a:t>12-Oct-20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29048-1C8F-42AC-B3DA-AB5C167D6AA2}" type="slidenum">
              <a:rPr lang="en-US" smtClean="0"/>
              <a:t>‹#›</a:t>
            </a:fld>
            <a:endParaRPr lang="en-US"/>
          </a:p>
        </p:txBody>
      </p:sp>
    </p:spTree>
    <p:extLst>
      <p:ext uri="{BB962C8B-B14F-4D97-AF65-F5344CB8AC3E}">
        <p14:creationId xmlns:p14="http://schemas.microsoft.com/office/powerpoint/2010/main" val="23024008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1" dirty="0"/>
          </a:p>
        </p:txBody>
      </p:sp>
      <p:sp>
        <p:nvSpPr>
          <p:cNvPr id="4" name="Slide Number Placeholder 3"/>
          <p:cNvSpPr>
            <a:spLocks noGrp="1"/>
          </p:cNvSpPr>
          <p:nvPr>
            <p:ph type="sldNum" sz="quarter" idx="5"/>
          </p:nvPr>
        </p:nvSpPr>
        <p:spPr/>
        <p:txBody>
          <a:bodyPr/>
          <a:lstStyle/>
          <a:p>
            <a:fld id="{8C229048-1C8F-42AC-B3DA-AB5C167D6AA2}" type="slidenum">
              <a:rPr lang="en-US" smtClean="0"/>
              <a:t>1</a:t>
            </a:fld>
            <a:endParaRPr lang="en-US"/>
          </a:p>
        </p:txBody>
      </p:sp>
    </p:spTree>
    <p:extLst>
      <p:ext uri="{BB962C8B-B14F-4D97-AF65-F5344CB8AC3E}">
        <p14:creationId xmlns:p14="http://schemas.microsoft.com/office/powerpoint/2010/main" val="425769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29048-1C8F-42AC-B3DA-AB5C167D6AA2}" type="slidenum">
              <a:rPr lang="en-US" smtClean="0"/>
              <a:t>5</a:t>
            </a:fld>
            <a:endParaRPr lang="en-US"/>
          </a:p>
        </p:txBody>
      </p:sp>
    </p:spTree>
    <p:extLst>
      <p:ext uri="{BB962C8B-B14F-4D97-AF65-F5344CB8AC3E}">
        <p14:creationId xmlns:p14="http://schemas.microsoft.com/office/powerpoint/2010/main" val="278863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D5D3-8050-494D-8964-9C50A31001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372F0-972D-4741-A1BC-86A42A204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0A34A6-388A-42D5-B43A-C9408AF0579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8D87B92-993C-41AD-B6D1-D62639AFA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ACEBB-7237-4258-9E57-CD7975AA4546}"/>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351497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EBC1-AD47-4531-8938-B165690E4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4DFA8-50A4-48BB-A864-A7535B902F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53A74-7BFD-4453-B579-7C08B419E2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D91DC6B-F563-4638-A58B-C4477963E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8008D-65DD-44C2-B20B-D2107E033CDD}"/>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307358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49EFE-A28C-4B3C-B2DB-75DC98E7A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EB74C0-E3BE-477F-BAA0-ADC6EB7D9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B7EB7-585A-487A-B9AE-6C464BCBADB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F4A9C9C-A612-4761-9AAF-81ACF884E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68E94-4883-4D47-BAB2-6F7EA09684DA}"/>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97080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ve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stretch>
            <a:fillRect/>
          </a:stretch>
        </p:blipFill>
        <p:spPr>
          <a:xfrm>
            <a:off x="669318" y="422685"/>
            <a:ext cx="3208817" cy="466626"/>
          </a:xfrm>
          <a:prstGeom prst="rect">
            <a:avLst/>
          </a:prstGeom>
        </p:spPr>
      </p:pic>
      <p:sp>
        <p:nvSpPr>
          <p:cNvPr id="11" name="Text Placeholder 2"/>
          <p:cNvSpPr>
            <a:spLocks noGrp="1"/>
          </p:cNvSpPr>
          <p:nvPr>
            <p:ph type="body" sz="quarter" idx="10" hasCustomPrompt="1"/>
          </p:nvPr>
        </p:nvSpPr>
        <p:spPr>
          <a:xfrm>
            <a:off x="523218" y="4082992"/>
            <a:ext cx="6709833" cy="1882775"/>
          </a:xfrm>
        </p:spPr>
        <p:txBody>
          <a:bodyPr/>
          <a:lstStyle>
            <a:lvl1pPr marL="0" indent="0">
              <a:buNone/>
              <a:defRPr b="1" i="0" baseline="0">
                <a:solidFill>
                  <a:schemeClr val="bg1"/>
                </a:solidFill>
              </a:defRPr>
            </a:lvl1pPr>
          </a:lstStyle>
          <a:p>
            <a:pPr lvl="0"/>
            <a:r>
              <a:rPr lang="en-US" dirty="0"/>
              <a:t>TITLE GOES HERE LOREM IPSUM LOREMIPSUM TITLE GOES HERE</a:t>
            </a:r>
          </a:p>
        </p:txBody>
      </p:sp>
      <p:sp>
        <p:nvSpPr>
          <p:cNvPr id="12" name="Text Placeholder 4"/>
          <p:cNvSpPr>
            <a:spLocks noGrp="1"/>
          </p:cNvSpPr>
          <p:nvPr>
            <p:ph type="body" sz="quarter" idx="11" hasCustomPrompt="1"/>
          </p:nvPr>
        </p:nvSpPr>
        <p:spPr>
          <a:xfrm>
            <a:off x="522817" y="3796348"/>
            <a:ext cx="4978400" cy="212905"/>
          </a:xfrm>
        </p:spPr>
        <p:txBody>
          <a:bodyPr>
            <a:normAutofit/>
          </a:bodyPr>
          <a:lstStyle>
            <a:lvl1pPr marL="0" indent="0">
              <a:buNone/>
              <a:defRPr sz="900" baseline="0">
                <a:solidFill>
                  <a:schemeClr val="bg1"/>
                </a:solidFill>
              </a:defRPr>
            </a:lvl1pPr>
          </a:lstStyle>
          <a:p>
            <a:pPr lvl="0"/>
            <a:r>
              <a:rPr lang="en-US" dirty="0"/>
              <a:t>01 OCT 2017</a:t>
            </a:r>
          </a:p>
        </p:txBody>
      </p:sp>
      <p:sp>
        <p:nvSpPr>
          <p:cNvPr id="14" name="Text Placeholder 10"/>
          <p:cNvSpPr>
            <a:spLocks noGrp="1"/>
          </p:cNvSpPr>
          <p:nvPr>
            <p:ph type="body" sz="quarter" idx="12" hasCustomPrompt="1"/>
          </p:nvPr>
        </p:nvSpPr>
        <p:spPr>
          <a:xfrm>
            <a:off x="522818" y="5965767"/>
            <a:ext cx="6709833" cy="463773"/>
          </a:xfrm>
        </p:spPr>
        <p:txBody>
          <a:bodyPr>
            <a:normAutofit/>
          </a:bodyPr>
          <a:lstStyle>
            <a:lvl1pPr marL="0" indent="0">
              <a:buNone/>
              <a:defRPr sz="1200" b="1" baseline="0">
                <a:solidFill>
                  <a:schemeClr val="bg1"/>
                </a:solidFill>
                <a:latin typeface="Arial"/>
                <a:cs typeface="Arial"/>
              </a:defRPr>
            </a:lvl1pPr>
          </a:lstStyle>
          <a:p>
            <a:pPr lvl="0"/>
            <a:r>
              <a:rPr lang="en-US" dirty="0" err="1"/>
              <a:t>Lorem</a:t>
            </a:r>
            <a:r>
              <a:rPr lang="en-US" dirty="0"/>
              <a:t> </a:t>
            </a:r>
            <a:r>
              <a:rPr lang="en-US" dirty="0" err="1"/>
              <a:t>ipsum</a:t>
            </a:r>
            <a:r>
              <a:rPr lang="en-US" dirty="0"/>
              <a:t> sub title goes here </a:t>
            </a:r>
            <a:r>
              <a:rPr lang="en-US" dirty="0" err="1"/>
              <a:t>lorem</a:t>
            </a:r>
            <a:r>
              <a:rPr lang="en-US" dirty="0"/>
              <a:t> </a:t>
            </a:r>
            <a:r>
              <a:rPr lang="en-US" dirty="0" err="1"/>
              <a:t>ipsum</a:t>
            </a:r>
            <a:r>
              <a:rPr lang="en-US" dirty="0"/>
              <a:t> sub title goes here </a:t>
            </a:r>
            <a:r>
              <a:rPr lang="en-US" dirty="0" err="1"/>
              <a:t>lorem</a:t>
            </a:r>
            <a:r>
              <a:rPr lang="en-US" dirty="0"/>
              <a:t> </a:t>
            </a:r>
            <a:r>
              <a:rPr lang="en-US" dirty="0" err="1"/>
              <a:t>ipsum</a:t>
            </a:r>
            <a:r>
              <a:rPr lang="en-US" dirty="0"/>
              <a:t> sub title goes here </a:t>
            </a:r>
            <a:r>
              <a:rPr lang="en-US" dirty="0" err="1"/>
              <a:t>lorem</a:t>
            </a:r>
            <a:r>
              <a:rPr lang="en-US" dirty="0"/>
              <a:t> </a:t>
            </a:r>
            <a:r>
              <a:rPr lang="en-US" dirty="0" err="1"/>
              <a:t>ipsum</a:t>
            </a:r>
            <a:r>
              <a:rPr lang="en-US" dirty="0"/>
              <a:t> sub title goes here</a:t>
            </a:r>
          </a:p>
        </p:txBody>
      </p:sp>
      <p:sp>
        <p:nvSpPr>
          <p:cNvPr id="7" name="TextBox 6"/>
          <p:cNvSpPr txBox="1"/>
          <p:nvPr userDrawn="1"/>
        </p:nvSpPr>
        <p:spPr>
          <a:xfrm>
            <a:off x="10684830" y="6198707"/>
            <a:ext cx="1273121" cy="230832"/>
          </a:xfrm>
          <a:prstGeom prst="rect">
            <a:avLst/>
          </a:prstGeom>
          <a:noFill/>
        </p:spPr>
        <p:txBody>
          <a:bodyPr wrap="square" rtlCol="0">
            <a:spAutoFit/>
          </a:bodyPr>
          <a:lstStyle/>
          <a:p>
            <a:pPr algn="l"/>
            <a:r>
              <a:rPr lang="en-US" sz="900" dirty="0" err="1">
                <a:solidFill>
                  <a:schemeClr val="bg1"/>
                </a:solidFill>
                <a:latin typeface="29LT Bukra GM Corp."/>
              </a:rPr>
              <a:t>cra.gov.qa</a:t>
            </a:r>
            <a:endParaRPr lang="en-US" sz="900" dirty="0">
              <a:solidFill>
                <a:schemeClr val="bg1"/>
              </a:solidFill>
              <a:latin typeface="29LT Bukra GM Corp."/>
            </a:endParaRPr>
          </a:p>
        </p:txBody>
      </p:sp>
    </p:spTree>
    <p:extLst>
      <p:ext uri="{BB962C8B-B14F-4D97-AF65-F5344CB8AC3E}">
        <p14:creationId xmlns:p14="http://schemas.microsoft.com/office/powerpoint/2010/main" val="203341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630767" y="444502"/>
            <a:ext cx="5323703" cy="986366"/>
          </a:xfrm>
        </p:spPr>
        <p:txBody>
          <a:bodyPr lIns="0" tIns="0" rIns="0" bIns="0">
            <a:noAutofit/>
          </a:bodyPr>
          <a:lstStyle>
            <a:lvl1pPr marL="0" indent="0">
              <a:buNone/>
              <a:defRPr b="1" i="0" baseline="0">
                <a:solidFill>
                  <a:srgbClr val="76777A"/>
                </a:solidFill>
                <a:latin typeface="Arial"/>
                <a:cs typeface="Arial"/>
              </a:defRPr>
            </a:lvl1pPr>
          </a:lstStyle>
          <a:p>
            <a:pPr lvl="0"/>
            <a:r>
              <a:rPr lang="en-US" dirty="0"/>
              <a:t>TITLE OF THE PAGE GOES HERE</a:t>
            </a:r>
          </a:p>
        </p:txBody>
      </p:sp>
      <p:sp>
        <p:nvSpPr>
          <p:cNvPr id="4" name="Text Placeholder 7"/>
          <p:cNvSpPr>
            <a:spLocks noGrp="1"/>
          </p:cNvSpPr>
          <p:nvPr>
            <p:ph type="body" sz="quarter" idx="15" hasCustomPrompt="1"/>
          </p:nvPr>
        </p:nvSpPr>
        <p:spPr>
          <a:xfrm>
            <a:off x="630767" y="4428901"/>
            <a:ext cx="5314589" cy="1521791"/>
          </a:xfrm>
        </p:spPr>
        <p:txBody>
          <a:bodyPr lIns="0" rIns="0" bIns="0">
            <a:noAutofit/>
          </a:bodyPr>
          <a:lstStyle>
            <a:lvl1pPr marL="0" marR="0" indent="0" algn="l" defTabSz="457200" rtl="0" eaLnBrk="1" fontAlgn="auto" latinLnBrk="0" hangingPunct="1">
              <a:lnSpc>
                <a:spcPct val="150000"/>
              </a:lnSpc>
              <a:spcBef>
                <a:spcPct val="20000"/>
              </a:spcBef>
              <a:spcAft>
                <a:spcPts val="0"/>
              </a:spcAft>
              <a:buClrTx/>
              <a:buSzTx/>
              <a:buFont typeface="Arial"/>
              <a:buNone/>
              <a:tabLst/>
              <a:defRPr sz="800" baseline="0">
                <a:solidFill>
                  <a:srgbClr val="76777A"/>
                </a:solidFill>
              </a:defRPr>
            </a:lvl1pPr>
          </a:lstStyle>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endParaRPr lang="en-US" dirty="0"/>
          </a:p>
        </p:txBody>
      </p:sp>
      <p:sp>
        <p:nvSpPr>
          <p:cNvPr id="5" name="Text Placeholder 7"/>
          <p:cNvSpPr>
            <a:spLocks noGrp="1"/>
          </p:cNvSpPr>
          <p:nvPr>
            <p:ph type="body" sz="quarter" idx="16" hasCustomPrompt="1"/>
          </p:nvPr>
        </p:nvSpPr>
        <p:spPr>
          <a:xfrm>
            <a:off x="630767" y="3075459"/>
            <a:ext cx="5314589" cy="1343454"/>
          </a:xfrm>
        </p:spPr>
        <p:txBody>
          <a:bodyPr lIns="0" rIns="0" bIns="0">
            <a:noAutofit/>
          </a:bodyPr>
          <a:lstStyle>
            <a:lvl1pPr marL="0" marR="0" indent="0" algn="l" defTabSz="457200" rtl="0" eaLnBrk="1" fontAlgn="auto" latinLnBrk="0" hangingPunct="1">
              <a:lnSpc>
                <a:spcPct val="150000"/>
              </a:lnSpc>
              <a:spcBef>
                <a:spcPct val="20000"/>
              </a:spcBef>
              <a:spcAft>
                <a:spcPts val="0"/>
              </a:spcAft>
              <a:buClrTx/>
              <a:buSzTx/>
              <a:buFont typeface="Arial"/>
              <a:buNone/>
              <a:tabLst/>
              <a:defRPr sz="800" baseline="0">
                <a:solidFill>
                  <a:srgbClr val="76777A"/>
                </a:solidFill>
              </a:defRPr>
            </a:lvl1pPr>
          </a:lstStyle>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6" name="Text Placeholder 7"/>
          <p:cNvSpPr>
            <a:spLocks noGrp="1"/>
          </p:cNvSpPr>
          <p:nvPr>
            <p:ph type="body" sz="quarter" idx="17" hasCustomPrompt="1"/>
          </p:nvPr>
        </p:nvSpPr>
        <p:spPr>
          <a:xfrm>
            <a:off x="6233282" y="4428901"/>
            <a:ext cx="5314589" cy="1521791"/>
          </a:xfrm>
        </p:spPr>
        <p:txBody>
          <a:bodyPr lIns="0" rIns="0" bIns="0">
            <a:noAutofit/>
          </a:bodyPr>
          <a:lstStyle>
            <a:lvl1pPr marL="0" marR="0" indent="0" algn="l" defTabSz="457200" rtl="0" eaLnBrk="1" fontAlgn="auto" latinLnBrk="0" hangingPunct="1">
              <a:lnSpc>
                <a:spcPct val="150000"/>
              </a:lnSpc>
              <a:spcBef>
                <a:spcPct val="20000"/>
              </a:spcBef>
              <a:spcAft>
                <a:spcPts val="0"/>
              </a:spcAft>
              <a:buClrTx/>
              <a:buSzTx/>
              <a:buFont typeface="Arial"/>
              <a:buNone/>
              <a:tabLst/>
              <a:defRPr sz="800" baseline="0">
                <a:solidFill>
                  <a:srgbClr val="76777A"/>
                </a:solidFill>
              </a:defRPr>
            </a:lvl1pPr>
          </a:lstStyle>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 The quick brown fox jumps over the lazy dog</a:t>
            </a:r>
          </a:p>
          <a:p>
            <a:pPr marL="0" marR="0" lvl="0" indent="0" algn="l" defTabSz="457200" rtl="0" eaLnBrk="1" fontAlgn="auto" latinLnBrk="0" hangingPunct="1">
              <a:lnSpc>
                <a:spcPct val="150000"/>
              </a:lnSpc>
              <a:spcBef>
                <a:spcPct val="20000"/>
              </a:spcBef>
              <a:spcAft>
                <a:spcPts val="0"/>
              </a:spcAft>
              <a:buClrTx/>
              <a:buSzTx/>
              <a:buFont typeface="Arial"/>
              <a:buNone/>
              <a:tabLst/>
              <a:defRPr/>
            </a:pPr>
            <a:endParaRPr lang="en-US" dirty="0"/>
          </a:p>
        </p:txBody>
      </p:sp>
      <p:sp>
        <p:nvSpPr>
          <p:cNvPr id="7" name="Text Placeholder 7"/>
          <p:cNvSpPr>
            <a:spLocks noGrp="1"/>
          </p:cNvSpPr>
          <p:nvPr>
            <p:ph type="body" sz="quarter" idx="18" hasCustomPrompt="1"/>
          </p:nvPr>
        </p:nvSpPr>
        <p:spPr>
          <a:xfrm>
            <a:off x="6233282" y="3075459"/>
            <a:ext cx="5314589" cy="1343454"/>
          </a:xfrm>
        </p:spPr>
        <p:txBody>
          <a:bodyPr lIns="0" rIns="0" bIns="0">
            <a:noAutofit/>
          </a:bodyPr>
          <a:lstStyle>
            <a:lvl1pPr marL="0" marR="0" indent="0" algn="l" defTabSz="457200" rtl="0" eaLnBrk="1" fontAlgn="auto" latinLnBrk="0" hangingPunct="1">
              <a:lnSpc>
                <a:spcPct val="150000"/>
              </a:lnSpc>
              <a:spcBef>
                <a:spcPct val="20000"/>
              </a:spcBef>
              <a:spcAft>
                <a:spcPts val="0"/>
              </a:spcAft>
              <a:buClrTx/>
              <a:buSzTx/>
              <a:buFont typeface="Arial"/>
              <a:buNone/>
              <a:tabLst/>
              <a:defRPr sz="800" baseline="0">
                <a:solidFill>
                  <a:srgbClr val="76777A"/>
                </a:solidFill>
              </a:defRPr>
            </a:lvl1pPr>
          </a:lstStyle>
          <a:p>
            <a:pPr marL="0" marR="0" lvl="0" indent="0" algn="l" defTabSz="457200" rtl="0" eaLnBrk="1" fontAlgn="auto" latinLnBrk="0" hangingPunct="1">
              <a:lnSpc>
                <a:spcPct val="150000"/>
              </a:lnSpc>
              <a:spcBef>
                <a:spcPct val="20000"/>
              </a:spcBef>
              <a:spcAft>
                <a:spcPts val="0"/>
              </a:spcAft>
              <a:buClrTx/>
              <a:buSzTx/>
              <a:buFont typeface="Arial"/>
              <a:buNone/>
              <a:tabLst/>
              <a:defRPr/>
            </a:pPr>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Tree>
    <p:extLst>
      <p:ext uri="{BB962C8B-B14F-4D97-AF65-F5344CB8AC3E}">
        <p14:creationId xmlns:p14="http://schemas.microsoft.com/office/powerpoint/2010/main" val="4192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Page 05">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30768" y="444501"/>
            <a:ext cx="10926217" cy="1011000"/>
          </a:xfrm>
        </p:spPr>
        <p:txBody>
          <a:bodyPr lIns="0" tIns="0" rIns="0" bIns="0">
            <a:noAutofit/>
          </a:bodyPr>
          <a:lstStyle>
            <a:lvl1pPr marL="0" indent="0">
              <a:buNone/>
              <a:defRPr baseline="0">
                <a:solidFill>
                  <a:schemeClr val="bg1"/>
                </a:solidFill>
                <a:latin typeface="29LT Bukra GM Corp. Medium"/>
              </a:defRPr>
            </a:lvl1pPr>
          </a:lstStyle>
          <a:p>
            <a:pPr lvl="0"/>
            <a:r>
              <a:rPr lang="en-US" dirty="0"/>
              <a:t>TITLE OF THE PAGE GOES HERE</a:t>
            </a:r>
          </a:p>
        </p:txBody>
      </p:sp>
      <p:sp>
        <p:nvSpPr>
          <p:cNvPr id="3" name="TextBox 2"/>
          <p:cNvSpPr txBox="1"/>
          <p:nvPr userDrawn="1"/>
        </p:nvSpPr>
        <p:spPr>
          <a:xfrm>
            <a:off x="468385" y="6277198"/>
            <a:ext cx="1273121" cy="230832"/>
          </a:xfrm>
          <a:prstGeom prst="rect">
            <a:avLst/>
          </a:prstGeom>
          <a:noFill/>
        </p:spPr>
        <p:txBody>
          <a:bodyPr wrap="square" rtlCol="0">
            <a:spAutoFit/>
          </a:bodyPr>
          <a:lstStyle/>
          <a:p>
            <a:pPr algn="l"/>
            <a:r>
              <a:rPr lang="en-US" sz="900" dirty="0" err="1">
                <a:solidFill>
                  <a:schemeClr val="bg1"/>
                </a:solidFill>
                <a:latin typeface="29LT Bukra GM Corp."/>
              </a:rPr>
              <a:t>cra.gov.qa</a:t>
            </a:r>
            <a:endParaRPr lang="en-US" sz="900" dirty="0">
              <a:solidFill>
                <a:schemeClr val="bg1"/>
              </a:solidFill>
              <a:latin typeface="29LT Bukra GM Corp."/>
            </a:endParaRPr>
          </a:p>
        </p:txBody>
      </p:sp>
    </p:spTree>
    <p:extLst>
      <p:ext uri="{BB962C8B-B14F-4D97-AF65-F5344CB8AC3E}">
        <p14:creationId xmlns:p14="http://schemas.microsoft.com/office/powerpoint/2010/main" val="42013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40C8-1BD9-4E0E-B26A-062685994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4AC35-2586-43D6-93A5-4162E158D4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47921-2F55-4CBF-98E4-3CC7D637BEB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650DFA0-F564-407D-85EF-B133DC319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B61A-AD65-47E2-9F5A-47D8DD502638}"/>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6441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CA9A-C249-4AD5-A267-96BD4EFF7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7A030-4C24-40CC-A2CA-0F6EDD3AF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7158BF-FFD7-473E-93E5-0F5A6009C9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6F73F89-4048-49D8-9469-2768B9C52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A70C0-B971-46E7-949C-A9DFDAF7EA55}"/>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423172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4ADE-430C-4C73-8906-8DC3B0707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B8F97-976A-459E-867B-EE51CA77D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C93EC-5A5F-4F7E-AF47-56C99EF569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ABFD2-B71A-4B49-81D0-BB9720BC01B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877A40-DB7F-43E8-A7D0-03894F449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7A57D-1945-4A4C-9422-91A598D74947}"/>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181718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E45-8A85-49AA-903E-DF17B3790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9E3B8-4330-4146-BF99-ED549EC99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FD1AD0-8306-4458-9038-1550152484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B4EC6-8F7B-444B-B8CF-FA68CA523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1DDF85-35C3-44DA-8AD1-CEE49C70C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78D87B-6CD9-4D6D-8865-0F124307FCE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A9AC6C-9F91-4ED7-9223-F5D66B3C6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8C4AB7-485B-423B-BBE1-9A6CB8AE50E4}"/>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217106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A36D-6D82-4EB6-99FA-109A9111C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AFE3D-D1F1-4682-9F05-0A570E0DC51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0BD3515-0F76-4B7C-BA76-96123DDDBF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08169E-F124-4CAC-AD17-F43B589A2EB3}"/>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61606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270E7-4CCC-4240-AB30-FD9FC0A16B3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FB8E371-12BE-40D4-BF17-7C098C99F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FFE63-CEF4-45D4-979E-E30D50456B5E}"/>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44567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7445-DB4E-4B7B-9706-4EA3C58A0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DC77E1-C082-4C5F-B612-83A06D305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9A8EF-A01F-4725-AC20-ADF7A4FE0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AAA5ED-AB70-4CDB-93D0-CD7D90ECFC1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6807026-5FED-4C93-94C3-E9A6D6DF3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6C6F1-80DD-4636-B8BF-54EF740824E5}"/>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52533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0527-971A-4B0F-B58B-34596232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FE697-6AF0-4BC1-B6CD-F9EF6079D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FF929-70F3-4E34-89E9-94208D09A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A53007-F7D4-4CE8-8DD7-8B294FE05B2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B4890C5-8946-448D-ABB3-853E994A6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0C785-3A36-4FA9-B656-56168690361D}"/>
              </a:ext>
            </a:extLst>
          </p:cNvPr>
          <p:cNvSpPr>
            <a:spLocks noGrp="1"/>
          </p:cNvSpPr>
          <p:nvPr>
            <p:ph type="sldNum" sz="quarter" idx="12"/>
          </p:nvPr>
        </p:nvSpPr>
        <p:spPr/>
        <p:txBody>
          <a:bodyPr/>
          <a:lstStyle/>
          <a:p>
            <a:fld id="{6ABFCB17-16CA-4AD0-9650-FD8A64B162F8}" type="slidenum">
              <a:rPr lang="en-US" smtClean="0"/>
              <a:t>‹#›</a:t>
            </a:fld>
            <a:endParaRPr lang="en-US"/>
          </a:p>
        </p:txBody>
      </p:sp>
    </p:spTree>
    <p:extLst>
      <p:ext uri="{BB962C8B-B14F-4D97-AF65-F5344CB8AC3E}">
        <p14:creationId xmlns:p14="http://schemas.microsoft.com/office/powerpoint/2010/main" val="263401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F52B4-BAF4-48F6-AA6A-0C3217B95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F6E502-6248-4EE2-B526-0D5F1E5C8D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8FCFF-8417-42C2-BBC6-A7B335929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C0D65A9-D92E-4A57-A992-14B12B99B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BE82B-4799-42C1-8F6A-C3BBE44AB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CB17-16CA-4AD0-9650-FD8A64B162F8}" type="slidenum">
              <a:rPr lang="en-US" smtClean="0"/>
              <a:t>‹#›</a:t>
            </a:fld>
            <a:endParaRPr lang="en-US"/>
          </a:p>
        </p:txBody>
      </p:sp>
    </p:spTree>
    <p:extLst>
      <p:ext uri="{BB962C8B-B14F-4D97-AF65-F5344CB8AC3E}">
        <p14:creationId xmlns:p14="http://schemas.microsoft.com/office/powerpoint/2010/main" val="423443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6" r:id="rId13"/>
    <p:sldLayoutId id="214748366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3218" y="4082992"/>
            <a:ext cx="7597525" cy="1882775"/>
          </a:xfrm>
        </p:spPr>
        <p:txBody>
          <a:bodyPr>
            <a:normAutofit/>
          </a:bodyPr>
          <a:lstStyle/>
          <a:p>
            <a:r>
              <a:rPr lang="en-US" dirty="0"/>
              <a:t>Machine learning for web content Classification</a:t>
            </a:r>
          </a:p>
          <a:p>
            <a:endParaRPr lang="en-US" dirty="0"/>
          </a:p>
        </p:txBody>
      </p:sp>
      <p:sp>
        <p:nvSpPr>
          <p:cNvPr id="3" name="Text Placeholder 2"/>
          <p:cNvSpPr>
            <a:spLocks noGrp="1"/>
          </p:cNvSpPr>
          <p:nvPr>
            <p:ph type="body" sz="quarter" idx="11"/>
          </p:nvPr>
        </p:nvSpPr>
        <p:spPr/>
        <p:txBody>
          <a:bodyPr>
            <a:normAutofit lnSpcReduction="10000"/>
          </a:bodyPr>
          <a:lstStyle/>
          <a:p>
            <a:r>
              <a:rPr lang="en-US" dirty="0"/>
              <a:t>PPT</a:t>
            </a:r>
          </a:p>
        </p:txBody>
      </p:sp>
      <p:sp>
        <p:nvSpPr>
          <p:cNvPr id="4" name="Text Placeholder 3"/>
          <p:cNvSpPr>
            <a:spLocks noGrp="1"/>
          </p:cNvSpPr>
          <p:nvPr>
            <p:ph type="body" sz="quarter" idx="12"/>
          </p:nvPr>
        </p:nvSpPr>
        <p:spPr>
          <a:xfrm>
            <a:off x="624114" y="5443253"/>
            <a:ext cx="8411029" cy="596254"/>
          </a:xfrm>
        </p:spPr>
        <p:txBody>
          <a:bodyPr>
            <a:normAutofit lnSpcReduction="10000"/>
          </a:bodyPr>
          <a:lstStyle/>
          <a:p>
            <a:r>
              <a:rPr lang="en-US" sz="1800" i="1" u="sng" dirty="0"/>
              <a:t>.QA use case for registered domains web content classification            </a:t>
            </a:r>
          </a:p>
          <a:p>
            <a:r>
              <a:rPr lang="en-US" sz="1100" b="0" dirty="0"/>
              <a:t>By Mohaseenkhan Chinwal</a:t>
            </a:r>
          </a:p>
          <a:p>
            <a:endParaRPr lang="en-US" sz="1800" dirty="0"/>
          </a:p>
          <a:p>
            <a:endParaRPr lang="en-US" dirty="0"/>
          </a:p>
        </p:txBody>
      </p:sp>
    </p:spTree>
    <p:extLst>
      <p:ext uri="{BB962C8B-B14F-4D97-AF65-F5344CB8AC3E}">
        <p14:creationId xmlns:p14="http://schemas.microsoft.com/office/powerpoint/2010/main" val="4532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4" name="Text Placeholder 3"/>
          <p:cNvSpPr>
            <a:spLocks noGrp="1"/>
          </p:cNvSpPr>
          <p:nvPr>
            <p:ph type="body" sz="quarter" idx="16"/>
          </p:nvPr>
        </p:nvSpPr>
        <p:spPr>
          <a:xfrm>
            <a:off x="519787" y="127239"/>
            <a:ext cx="10779822" cy="634524"/>
          </a:xfrm>
        </p:spPr>
        <p:txBody>
          <a:bodyPr/>
          <a:lstStyle/>
          <a:p>
            <a:r>
              <a:rPr lang="en-US" sz="1400" b="1" u="sng" dirty="0"/>
              <a:t>Modelling</a:t>
            </a:r>
            <a:endParaRPr lang="en-US" sz="1400" dirty="0"/>
          </a:p>
          <a:p>
            <a:pPr marL="285750" indent="-285750">
              <a:buFont typeface="Arial" panose="020B0604020202020204" pitchFamily="34" charset="0"/>
              <a:buChar char="•"/>
            </a:pPr>
            <a:r>
              <a:rPr lang="en-US" sz="1400" dirty="0">
                <a:solidFill>
                  <a:schemeClr val="bg1">
                    <a:lumMod val="50000"/>
                  </a:schemeClr>
                </a:solidFill>
              </a:rPr>
              <a:t>The designed models uses bag of words approach to feed data to neural network computations.</a:t>
            </a:r>
          </a:p>
          <a:p>
            <a:pPr marL="285750" indent="-285750">
              <a:buFont typeface="Arial" panose="020B0604020202020204" pitchFamily="34" charset="0"/>
              <a:buChar char="•"/>
            </a:pPr>
            <a:r>
              <a:rPr lang="en-US" sz="1400" dirty="0">
                <a:solidFill>
                  <a:schemeClr val="bg1">
                    <a:lumMod val="50000"/>
                  </a:schemeClr>
                </a:solidFill>
              </a:rPr>
              <a:t>Has one hot vector encoding. The inputs layer size equal to the word count of the entire corpus.</a:t>
            </a:r>
          </a:p>
          <a:p>
            <a:pPr marL="285750" indent="-285750">
              <a:buFont typeface="Arial" panose="020B0604020202020204" pitchFamily="34" charset="0"/>
              <a:buChar char="•"/>
            </a:pPr>
            <a:r>
              <a:rPr lang="en-US" sz="1400" dirty="0">
                <a:solidFill>
                  <a:schemeClr val="bg1">
                    <a:lumMod val="50000"/>
                  </a:schemeClr>
                </a:solidFill>
              </a:rPr>
              <a:t>It uses five models for aggregation with 10,000 iterations  per model.</a:t>
            </a:r>
          </a:p>
          <a:p>
            <a:pPr marL="285750" indent="-285750">
              <a:buFont typeface="Arial" panose="020B0604020202020204" pitchFamily="34" charset="0"/>
              <a:buChar char="•"/>
            </a:pPr>
            <a:r>
              <a:rPr lang="en-US" sz="1400" dirty="0">
                <a:solidFill>
                  <a:schemeClr val="bg1">
                    <a:lumMod val="50000"/>
                  </a:schemeClr>
                </a:solidFill>
              </a:rPr>
              <a:t>One hidden layer with 10 neurons. Uses sigma function for squashing and its derivative for correcting weights during back propagation.</a:t>
            </a:r>
          </a:p>
          <a:p>
            <a:endParaRPr lang="en-US" dirty="0"/>
          </a:p>
        </p:txBody>
      </p:sp>
      <p:sp>
        <p:nvSpPr>
          <p:cNvPr id="7" name="TextBox 6">
            <a:extLst>
              <a:ext uri="{FF2B5EF4-FFF2-40B4-BE49-F238E27FC236}">
                <a16:creationId xmlns:a16="http://schemas.microsoft.com/office/drawing/2014/main" id="{1F8A0BF2-58DB-435D-B48F-FC8389055297}"/>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8</a:t>
            </a:r>
          </a:p>
        </p:txBody>
      </p:sp>
      <p:pic>
        <p:nvPicPr>
          <p:cNvPr id="9" name="Picture 8">
            <a:extLst>
              <a:ext uri="{FF2B5EF4-FFF2-40B4-BE49-F238E27FC236}">
                <a16:creationId xmlns:a16="http://schemas.microsoft.com/office/drawing/2014/main" id="{74376BE3-6F12-408D-9DAB-CA5DA7D6ECBE}"/>
              </a:ext>
            </a:extLst>
          </p:cNvPr>
          <p:cNvPicPr>
            <a:picLocks noChangeAspect="1"/>
          </p:cNvPicPr>
          <p:nvPr/>
        </p:nvPicPr>
        <p:blipFill>
          <a:blip r:embed="rId2"/>
          <a:stretch>
            <a:fillRect/>
          </a:stretch>
        </p:blipFill>
        <p:spPr>
          <a:xfrm>
            <a:off x="775252" y="1921566"/>
            <a:ext cx="10190922" cy="4311540"/>
          </a:xfrm>
          <a:prstGeom prst="rect">
            <a:avLst/>
          </a:prstGeom>
        </p:spPr>
      </p:pic>
    </p:spTree>
    <p:extLst>
      <p:ext uri="{BB962C8B-B14F-4D97-AF65-F5344CB8AC3E}">
        <p14:creationId xmlns:p14="http://schemas.microsoft.com/office/powerpoint/2010/main" val="114997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0ADD815A-7BA4-4E92-922C-8E5747DADC5B}"/>
              </a:ext>
            </a:extLst>
          </p:cNvPr>
          <p:cNvGraphicFramePr>
            <a:graphicFrameLocks noGrp="1"/>
          </p:cNvGraphicFramePr>
          <p:nvPr>
            <p:extLst>
              <p:ext uri="{D42A27DB-BD31-4B8C-83A1-F6EECF244321}">
                <p14:modId xmlns:p14="http://schemas.microsoft.com/office/powerpoint/2010/main" val="629783582"/>
              </p:ext>
            </p:extLst>
          </p:nvPr>
        </p:nvGraphicFramePr>
        <p:xfrm>
          <a:off x="603096" y="1073413"/>
          <a:ext cx="10985808" cy="4533575"/>
        </p:xfrm>
        <a:graphic>
          <a:graphicData uri="http://schemas.openxmlformats.org/drawingml/2006/table">
            <a:tbl>
              <a:tblPr firstRow="1" bandRow="1">
                <a:tableStyleId>{5C22544A-7EE6-4342-B048-85BDC9FD1C3A}</a:tableStyleId>
              </a:tblPr>
              <a:tblGrid>
                <a:gridCol w="904046">
                  <a:extLst>
                    <a:ext uri="{9D8B030D-6E8A-4147-A177-3AD203B41FA5}">
                      <a16:colId xmlns:a16="http://schemas.microsoft.com/office/drawing/2014/main" val="3006638852"/>
                    </a:ext>
                  </a:extLst>
                </a:gridCol>
                <a:gridCol w="955318">
                  <a:extLst>
                    <a:ext uri="{9D8B030D-6E8A-4147-A177-3AD203B41FA5}">
                      <a16:colId xmlns:a16="http://schemas.microsoft.com/office/drawing/2014/main" val="772085809"/>
                    </a:ext>
                  </a:extLst>
                </a:gridCol>
                <a:gridCol w="1329375">
                  <a:extLst>
                    <a:ext uri="{9D8B030D-6E8A-4147-A177-3AD203B41FA5}">
                      <a16:colId xmlns:a16="http://schemas.microsoft.com/office/drawing/2014/main" val="706412853"/>
                    </a:ext>
                  </a:extLst>
                </a:gridCol>
                <a:gridCol w="1280624">
                  <a:extLst>
                    <a:ext uri="{9D8B030D-6E8A-4147-A177-3AD203B41FA5}">
                      <a16:colId xmlns:a16="http://schemas.microsoft.com/office/drawing/2014/main" val="1873336878"/>
                    </a:ext>
                  </a:extLst>
                </a:gridCol>
                <a:gridCol w="1333587">
                  <a:extLst>
                    <a:ext uri="{9D8B030D-6E8A-4147-A177-3AD203B41FA5}">
                      <a16:colId xmlns:a16="http://schemas.microsoft.com/office/drawing/2014/main" val="632528312"/>
                    </a:ext>
                  </a:extLst>
                </a:gridCol>
                <a:gridCol w="1204996">
                  <a:extLst>
                    <a:ext uri="{9D8B030D-6E8A-4147-A177-3AD203B41FA5}">
                      <a16:colId xmlns:a16="http://schemas.microsoft.com/office/drawing/2014/main" val="2043609216"/>
                    </a:ext>
                  </a:extLst>
                </a:gridCol>
                <a:gridCol w="1484618">
                  <a:extLst>
                    <a:ext uri="{9D8B030D-6E8A-4147-A177-3AD203B41FA5}">
                      <a16:colId xmlns:a16="http://schemas.microsoft.com/office/drawing/2014/main" val="787385961"/>
                    </a:ext>
                  </a:extLst>
                </a:gridCol>
                <a:gridCol w="1246622">
                  <a:extLst>
                    <a:ext uri="{9D8B030D-6E8A-4147-A177-3AD203B41FA5}">
                      <a16:colId xmlns:a16="http://schemas.microsoft.com/office/drawing/2014/main" val="3220313952"/>
                    </a:ext>
                  </a:extLst>
                </a:gridCol>
                <a:gridCol w="1246622">
                  <a:extLst>
                    <a:ext uri="{9D8B030D-6E8A-4147-A177-3AD203B41FA5}">
                      <a16:colId xmlns:a16="http://schemas.microsoft.com/office/drawing/2014/main" val="2206691311"/>
                    </a:ext>
                  </a:extLst>
                </a:gridCol>
              </a:tblGrid>
              <a:tr h="522187">
                <a:tc>
                  <a:txBody>
                    <a:bodyPr/>
                    <a:lstStyle/>
                    <a:p>
                      <a:r>
                        <a:rPr lang="en-US" sz="1400" dirty="0"/>
                        <a:t>Test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Training document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Vocabulary word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Model accuracy</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Test data class samples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Training data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r>
                        <a:rPr lang="en-US" sz="1400" dirty="0"/>
                        <a:t>Test-train-set-overlap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1867481054"/>
                  </a:ext>
                </a:extLst>
              </a:tr>
              <a:tr h="571991">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[[ 419  227]</a:t>
                      </a:r>
                    </a:p>
                    <a:p>
                      <a:r>
                        <a:rPr lang="en-US" sz="1400" dirty="0"/>
                        <a:t> [1227 1472]]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0.5653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Class 2:646</a:t>
                      </a:r>
                    </a:p>
                    <a:p>
                      <a:r>
                        <a:rPr lang="en-US" sz="1400" dirty="0"/>
                        <a:t>Class 1:2699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25:class1</a:t>
                      </a:r>
                    </a:p>
                    <a:p>
                      <a:r>
                        <a:rPr lang="en-US" sz="1400" dirty="0"/>
                        <a:t>25:class2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overlap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5317257"/>
                  </a:ext>
                </a:extLst>
              </a:tr>
              <a:tr h="807516">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[[ 370  276]</a:t>
                      </a:r>
                    </a:p>
                    <a:p>
                      <a:r>
                        <a:rPr lang="en-US" sz="1400" dirty="0"/>
                        <a:t> [ 724 1975]]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0.7010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Class2:646</a:t>
                      </a:r>
                    </a:p>
                    <a:p>
                      <a:r>
                        <a:rPr lang="en-US" sz="1400" dirty="0"/>
                        <a:t>Class1:2699</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50:class1</a:t>
                      </a:r>
                    </a:p>
                    <a:p>
                      <a:r>
                        <a:rPr lang="en-US" sz="1400" dirty="0"/>
                        <a:t>50:class2</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overlap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5951443"/>
                  </a:ext>
                </a:extLst>
              </a:tr>
              <a:tr h="807516">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Model 2</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5759</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[[ 27  23]</a:t>
                      </a:r>
                    </a:p>
                    <a:p>
                      <a:r>
                        <a:rPr lang="en-US" sz="1400" dirty="0"/>
                        <a:t> [ 17 102]]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0.7633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Class2:50</a:t>
                      </a:r>
                    </a:p>
                    <a:p>
                      <a:r>
                        <a:rPr lang="en-US" sz="1400" dirty="0"/>
                        <a:t>Class1:119</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50:class1</a:t>
                      </a:r>
                    </a:p>
                    <a:p>
                      <a:r>
                        <a:rPr lang="en-US" sz="1400" dirty="0"/>
                        <a:t>50:class2</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distinct</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8617801"/>
                  </a:ext>
                </a:extLst>
              </a:tr>
              <a:tr h="807516">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Model 3</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15678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61933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0  50]</a:t>
                      </a:r>
                    </a:p>
                    <a:p>
                      <a:r>
                        <a:rPr lang="en-US" sz="1400" dirty="0"/>
                        <a:t> [  0 119]]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0.7041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Class2:50</a:t>
                      </a:r>
                    </a:p>
                    <a:p>
                      <a:r>
                        <a:rPr lang="en-US" sz="1400" dirty="0"/>
                        <a:t>Class1:119</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No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distinct</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9548530"/>
                  </a:ext>
                </a:extLst>
              </a:tr>
              <a:tr h="807516">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Model 4</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1450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51894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[[23 13]</a:t>
                      </a:r>
                    </a:p>
                    <a:p>
                      <a:r>
                        <a:rPr lang="en-US" sz="1400" dirty="0"/>
                        <a:t> [82 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Class2:36</a:t>
                      </a:r>
                    </a:p>
                    <a:p>
                      <a:r>
                        <a:rPr lang="en-US" sz="1400" dirty="0"/>
                        <a:t>Class1:140</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725:class1</a:t>
                      </a:r>
                    </a:p>
                    <a:p>
                      <a:r>
                        <a:rPr lang="en-US" sz="1400" dirty="0"/>
                        <a:t>725:class2</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distinct</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2867157"/>
                  </a:ext>
                </a:extLst>
              </a:tr>
            </a:tbl>
          </a:graphicData>
        </a:graphic>
      </p:graphicFrame>
      <p:sp>
        <p:nvSpPr>
          <p:cNvPr id="6" name="Rectangle 5">
            <a:extLst>
              <a:ext uri="{FF2B5EF4-FFF2-40B4-BE49-F238E27FC236}">
                <a16:creationId xmlns:a16="http://schemas.microsoft.com/office/drawing/2014/main" id="{29070C3F-EA68-4C1A-88C6-3735853CFD8D}"/>
              </a:ext>
            </a:extLst>
          </p:cNvPr>
          <p:cNvSpPr/>
          <p:nvPr/>
        </p:nvSpPr>
        <p:spPr>
          <a:xfrm>
            <a:off x="656627" y="2357958"/>
            <a:ext cx="10878746" cy="160223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120CD9-2621-468E-9BC8-E2827C5FFEB4}"/>
              </a:ext>
            </a:extLst>
          </p:cNvPr>
          <p:cNvSpPr txBox="1"/>
          <p:nvPr/>
        </p:nvSpPr>
        <p:spPr>
          <a:xfrm>
            <a:off x="480123" y="537976"/>
            <a:ext cx="1910844" cy="369332"/>
          </a:xfrm>
          <a:prstGeom prst="rect">
            <a:avLst/>
          </a:prstGeom>
          <a:noFill/>
        </p:spPr>
        <p:txBody>
          <a:bodyPr wrap="none" rtlCol="0">
            <a:spAutoFit/>
          </a:bodyPr>
          <a:lstStyle/>
          <a:p>
            <a:r>
              <a:rPr lang="en-US" b="1" u="sng" dirty="0">
                <a:solidFill>
                  <a:schemeClr val="bg1">
                    <a:lumMod val="50000"/>
                  </a:schemeClr>
                </a:solidFill>
              </a:rPr>
              <a:t>Model Evaluation </a:t>
            </a:r>
          </a:p>
        </p:txBody>
      </p:sp>
      <p:sp>
        <p:nvSpPr>
          <p:cNvPr id="8" name="TextBox 7">
            <a:extLst>
              <a:ext uri="{FF2B5EF4-FFF2-40B4-BE49-F238E27FC236}">
                <a16:creationId xmlns:a16="http://schemas.microsoft.com/office/drawing/2014/main" id="{5F696378-F9D4-4FCD-A6A5-91780129E512}"/>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9</a:t>
            </a:r>
          </a:p>
        </p:txBody>
      </p:sp>
    </p:spTree>
    <p:extLst>
      <p:ext uri="{BB962C8B-B14F-4D97-AF65-F5344CB8AC3E}">
        <p14:creationId xmlns:p14="http://schemas.microsoft.com/office/powerpoint/2010/main" val="186160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r>
              <a:rPr lang="en-US" sz="1400" u="sng" dirty="0"/>
              <a:t>Scope of improvement</a:t>
            </a:r>
          </a:p>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4" name="Text Placeholder 3"/>
          <p:cNvSpPr>
            <a:spLocks noGrp="1"/>
          </p:cNvSpPr>
          <p:nvPr>
            <p:ph type="body" sz="quarter" idx="16"/>
          </p:nvPr>
        </p:nvSpPr>
        <p:spPr>
          <a:xfrm>
            <a:off x="630767" y="491951"/>
            <a:ext cx="10779822" cy="2474190"/>
          </a:xfrm>
        </p:spPr>
        <p:txBody>
          <a:bodyPr/>
          <a:lstStyle/>
          <a:p>
            <a:r>
              <a:rPr lang="en-US" dirty="0"/>
              <a:t>	</a:t>
            </a:r>
          </a:p>
          <a:p>
            <a:pPr marL="285750" indent="-285750">
              <a:buFont typeface="Arial" panose="020B0604020202020204" pitchFamily="34" charset="0"/>
              <a:buChar char="•"/>
            </a:pPr>
            <a:r>
              <a:rPr lang="en-US" sz="2000" dirty="0">
                <a:solidFill>
                  <a:schemeClr val="bg1">
                    <a:lumMod val="50000"/>
                  </a:schemeClr>
                </a:solidFill>
              </a:rPr>
              <a:t>Use of reliable and accurate training data generation methods.</a:t>
            </a:r>
          </a:p>
          <a:p>
            <a:pPr marL="285750" indent="-285750">
              <a:buFont typeface="Arial" panose="020B0604020202020204" pitchFamily="34" charset="0"/>
              <a:buChar char="•"/>
            </a:pPr>
            <a:r>
              <a:rPr lang="en-US" sz="2000" dirty="0">
                <a:solidFill>
                  <a:schemeClr val="bg1">
                    <a:lumMod val="50000"/>
                  </a:schemeClr>
                </a:solidFill>
              </a:rPr>
              <a:t>Use of large training data in effective way to generalize the results of the model.</a:t>
            </a:r>
          </a:p>
          <a:p>
            <a:pPr marL="285750" indent="-285750">
              <a:buFont typeface="Arial" panose="020B0604020202020204" pitchFamily="34" charset="0"/>
              <a:buChar char="•"/>
            </a:pPr>
            <a:r>
              <a:rPr lang="en-US" sz="2000" dirty="0">
                <a:solidFill>
                  <a:schemeClr val="bg1">
                    <a:lumMod val="50000"/>
                  </a:schemeClr>
                </a:solidFill>
              </a:rPr>
              <a:t>Widening the scope of categories from dual to multiple labels.</a:t>
            </a:r>
          </a:p>
          <a:p>
            <a:pPr marL="285750" indent="-285750">
              <a:buFont typeface="Arial" panose="020B0604020202020204" pitchFamily="34" charset="0"/>
              <a:buChar char="•"/>
            </a:pPr>
            <a:r>
              <a:rPr lang="en-US" sz="2000" dirty="0">
                <a:solidFill>
                  <a:schemeClr val="bg1">
                    <a:lumMod val="50000"/>
                  </a:schemeClr>
                </a:solidFill>
              </a:rPr>
              <a:t>Use of better data encoding algorithms.</a:t>
            </a:r>
          </a:p>
          <a:p>
            <a:pPr marL="285750" indent="-285750">
              <a:buFont typeface="Arial" panose="020B0604020202020204" pitchFamily="34" charset="0"/>
              <a:buChar char="•"/>
            </a:pPr>
            <a:r>
              <a:rPr lang="en-US" sz="2000" dirty="0">
                <a:solidFill>
                  <a:schemeClr val="bg1">
                    <a:lumMod val="50000"/>
                  </a:schemeClr>
                </a:solidFill>
              </a:rPr>
              <a:t>Redesigning and Tuning ANN parameters.</a:t>
            </a:r>
          </a:p>
          <a:p>
            <a:pPr marL="285750" indent="-285750">
              <a:buFont typeface="Arial" panose="020B0604020202020204" pitchFamily="34" charset="0"/>
              <a:buChar char="•"/>
            </a:pPr>
            <a:r>
              <a:rPr lang="en-US" sz="2000" dirty="0">
                <a:solidFill>
                  <a:schemeClr val="bg1">
                    <a:lumMod val="50000"/>
                  </a:schemeClr>
                </a:solidFill>
              </a:rPr>
              <a:t>Use  of better data parsing and cleansing techniques.</a:t>
            </a:r>
          </a:p>
          <a:p>
            <a:endParaRPr lang="en-US" sz="2000" dirty="0">
              <a:solidFill>
                <a:schemeClr val="bg1">
                  <a:lumMod val="50000"/>
                </a:schemeClr>
              </a:solidFill>
            </a:endParaRPr>
          </a:p>
          <a:p>
            <a:pPr marL="285750" indent="-285750">
              <a:buFont typeface="Arial" panose="020B0604020202020204" pitchFamily="34" charset="0"/>
              <a:buChar char="•"/>
            </a:pPr>
            <a:endParaRPr lang="en-US" sz="2000" dirty="0">
              <a:solidFill>
                <a:schemeClr val="bg1">
                  <a:lumMod val="50000"/>
                </a:schemeClr>
              </a:solidFill>
            </a:endParaRPr>
          </a:p>
        </p:txBody>
      </p:sp>
      <p:sp>
        <p:nvSpPr>
          <p:cNvPr id="8" name="TextBox 7">
            <a:extLst>
              <a:ext uri="{FF2B5EF4-FFF2-40B4-BE49-F238E27FC236}">
                <a16:creationId xmlns:a16="http://schemas.microsoft.com/office/drawing/2014/main" id="{B323FEA6-A48D-4BEF-8440-67738D88E227}"/>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10</a:t>
            </a:r>
          </a:p>
        </p:txBody>
      </p:sp>
    </p:spTree>
    <p:extLst>
      <p:ext uri="{BB962C8B-B14F-4D97-AF65-F5344CB8AC3E}">
        <p14:creationId xmlns:p14="http://schemas.microsoft.com/office/powerpoint/2010/main" val="87499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2"/>
            <a:ext cx="10779822" cy="588940"/>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666839DE-1CB2-44BF-9E8A-91AB0411EE3F}"/>
              </a:ext>
            </a:extLst>
          </p:cNvPr>
          <p:cNvSpPr/>
          <p:nvPr/>
        </p:nvSpPr>
        <p:spPr>
          <a:xfrm>
            <a:off x="1568376" y="1986998"/>
            <a:ext cx="1246909" cy="63176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200" dirty="0"/>
              <a:t>Gather and Prepare data </a:t>
            </a:r>
          </a:p>
          <a:p>
            <a:pPr algn="ctr"/>
            <a:endParaRPr lang="en-US" dirty="0"/>
          </a:p>
        </p:txBody>
      </p:sp>
      <p:sp>
        <p:nvSpPr>
          <p:cNvPr id="6" name="Rectangle: Rounded Corners 5">
            <a:extLst>
              <a:ext uri="{FF2B5EF4-FFF2-40B4-BE49-F238E27FC236}">
                <a16:creationId xmlns:a16="http://schemas.microsoft.com/office/drawing/2014/main" id="{7FE99EC9-683A-4610-BA13-E1822C4C9E70}"/>
              </a:ext>
            </a:extLst>
          </p:cNvPr>
          <p:cNvSpPr/>
          <p:nvPr/>
        </p:nvSpPr>
        <p:spPr>
          <a:xfrm>
            <a:off x="1786189" y="1176002"/>
            <a:ext cx="811282" cy="33867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8F6EAB-09D8-491F-8B3A-A75855E2203B}"/>
              </a:ext>
            </a:extLst>
          </p:cNvPr>
          <p:cNvSpPr/>
          <p:nvPr/>
        </p:nvSpPr>
        <p:spPr>
          <a:xfrm>
            <a:off x="3435369" y="1986997"/>
            <a:ext cx="1246909" cy="63176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Build keyword based Training data</a:t>
            </a:r>
          </a:p>
        </p:txBody>
      </p:sp>
      <p:sp>
        <p:nvSpPr>
          <p:cNvPr id="8" name="Rectangle 7">
            <a:extLst>
              <a:ext uri="{FF2B5EF4-FFF2-40B4-BE49-F238E27FC236}">
                <a16:creationId xmlns:a16="http://schemas.microsoft.com/office/drawing/2014/main" id="{08F90CA9-84BE-471F-9036-5C731BE1F6EF}"/>
              </a:ext>
            </a:extLst>
          </p:cNvPr>
          <p:cNvSpPr/>
          <p:nvPr/>
        </p:nvSpPr>
        <p:spPr>
          <a:xfrm>
            <a:off x="5362813" y="1986997"/>
            <a:ext cx="1246909" cy="63176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data set with training and test sets</a:t>
            </a:r>
          </a:p>
        </p:txBody>
      </p:sp>
      <p:sp>
        <p:nvSpPr>
          <p:cNvPr id="9" name="Rectangle 8">
            <a:extLst>
              <a:ext uri="{FF2B5EF4-FFF2-40B4-BE49-F238E27FC236}">
                <a16:creationId xmlns:a16="http://schemas.microsoft.com/office/drawing/2014/main" id="{169A6853-18E7-4226-9DFE-E050A630C3FE}"/>
              </a:ext>
            </a:extLst>
          </p:cNvPr>
          <p:cNvSpPr/>
          <p:nvPr/>
        </p:nvSpPr>
        <p:spPr>
          <a:xfrm>
            <a:off x="7250910" y="1986997"/>
            <a:ext cx="1246909" cy="63176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900" dirty="0"/>
          </a:p>
          <a:p>
            <a:pPr algn="ctr"/>
            <a:r>
              <a:rPr lang="en-US" sz="1200" dirty="0"/>
              <a:t>Train Model with training dataset</a:t>
            </a:r>
          </a:p>
          <a:p>
            <a:pPr algn="ctr"/>
            <a:endParaRPr lang="en-US" dirty="0"/>
          </a:p>
        </p:txBody>
      </p:sp>
      <p:sp>
        <p:nvSpPr>
          <p:cNvPr id="10" name="Rectangle 9">
            <a:extLst>
              <a:ext uri="{FF2B5EF4-FFF2-40B4-BE49-F238E27FC236}">
                <a16:creationId xmlns:a16="http://schemas.microsoft.com/office/drawing/2014/main" id="{DEB2BB83-96B4-4DA9-B41A-BBEA1470F25C}"/>
              </a:ext>
            </a:extLst>
          </p:cNvPr>
          <p:cNvSpPr/>
          <p:nvPr/>
        </p:nvSpPr>
        <p:spPr>
          <a:xfrm>
            <a:off x="9501352" y="1176002"/>
            <a:ext cx="1246909" cy="144276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Evaluate model accuracy with split test(overlap) and independent test(distinct) data</a:t>
            </a:r>
          </a:p>
        </p:txBody>
      </p:sp>
      <p:sp>
        <p:nvSpPr>
          <p:cNvPr id="11" name="Diamond 10">
            <a:extLst>
              <a:ext uri="{FF2B5EF4-FFF2-40B4-BE49-F238E27FC236}">
                <a16:creationId xmlns:a16="http://schemas.microsoft.com/office/drawing/2014/main" id="{70757A84-70D5-410B-91BC-69A7DF675C6F}"/>
              </a:ext>
            </a:extLst>
          </p:cNvPr>
          <p:cNvSpPr/>
          <p:nvPr/>
        </p:nvSpPr>
        <p:spPr>
          <a:xfrm>
            <a:off x="9015021" y="2978982"/>
            <a:ext cx="2233549" cy="725978"/>
          </a:xfrm>
          <a:prstGeom prst="diamond">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Accuracy &gt; 75</a:t>
            </a:r>
          </a:p>
        </p:txBody>
      </p:sp>
      <p:sp>
        <p:nvSpPr>
          <p:cNvPr id="12" name="Rectangle 11">
            <a:extLst>
              <a:ext uri="{FF2B5EF4-FFF2-40B4-BE49-F238E27FC236}">
                <a16:creationId xmlns:a16="http://schemas.microsoft.com/office/drawing/2014/main" id="{1AD79575-4F39-4CA0-9DE1-55C6EB1CB0CA}"/>
              </a:ext>
            </a:extLst>
          </p:cNvPr>
          <p:cNvSpPr/>
          <p:nvPr/>
        </p:nvSpPr>
        <p:spPr>
          <a:xfrm>
            <a:off x="9450448" y="4571285"/>
            <a:ext cx="1377837" cy="56703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Keep the dataset for generalization for future trainings</a:t>
            </a:r>
          </a:p>
        </p:txBody>
      </p:sp>
      <p:sp>
        <p:nvSpPr>
          <p:cNvPr id="13" name="Rectangle: Rounded Corners 12">
            <a:extLst>
              <a:ext uri="{FF2B5EF4-FFF2-40B4-BE49-F238E27FC236}">
                <a16:creationId xmlns:a16="http://schemas.microsoft.com/office/drawing/2014/main" id="{E34C155E-10A7-41EB-A2E6-0EE6EF2FF7A7}"/>
              </a:ext>
            </a:extLst>
          </p:cNvPr>
          <p:cNvSpPr/>
          <p:nvPr/>
        </p:nvSpPr>
        <p:spPr>
          <a:xfrm>
            <a:off x="9748241" y="5538691"/>
            <a:ext cx="811282" cy="338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632DE35A-C11B-404F-BA79-5A65C0AE0AC8}"/>
              </a:ext>
            </a:extLst>
          </p:cNvPr>
          <p:cNvCxnSpPr>
            <a:stCxn id="5" idx="3"/>
            <a:endCxn id="7" idx="1"/>
          </p:cNvCxnSpPr>
          <p:nvPr/>
        </p:nvCxnSpPr>
        <p:spPr>
          <a:xfrm flipV="1">
            <a:off x="2815285" y="2302881"/>
            <a:ext cx="620084"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D27F39-6437-4BB4-9B7A-9C81405CFC4B}"/>
              </a:ext>
            </a:extLst>
          </p:cNvPr>
          <p:cNvCxnSpPr>
            <a:cxnSpLocks/>
            <a:stCxn id="7" idx="3"/>
            <a:endCxn id="8" idx="1"/>
          </p:cNvCxnSpPr>
          <p:nvPr/>
        </p:nvCxnSpPr>
        <p:spPr>
          <a:xfrm>
            <a:off x="4682278" y="2302881"/>
            <a:ext cx="68053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4C8A95-2D9E-4A4C-AEDE-8CC15F7B7775}"/>
              </a:ext>
            </a:extLst>
          </p:cNvPr>
          <p:cNvCxnSpPr>
            <a:cxnSpLocks/>
          </p:cNvCxnSpPr>
          <p:nvPr/>
        </p:nvCxnSpPr>
        <p:spPr>
          <a:xfrm>
            <a:off x="6609722" y="2283483"/>
            <a:ext cx="641188"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40CBE7-F29E-415E-973A-FB7C6D1C4D5F}"/>
              </a:ext>
            </a:extLst>
          </p:cNvPr>
          <p:cNvCxnSpPr>
            <a:cxnSpLocks/>
            <a:stCxn id="10" idx="2"/>
            <a:endCxn id="11" idx="0"/>
          </p:cNvCxnSpPr>
          <p:nvPr/>
        </p:nvCxnSpPr>
        <p:spPr>
          <a:xfrm>
            <a:off x="10124807" y="2618765"/>
            <a:ext cx="6989" cy="36021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E9B860A-0096-469A-9DA6-5722399EDB22}"/>
              </a:ext>
            </a:extLst>
          </p:cNvPr>
          <p:cNvCxnSpPr>
            <a:cxnSpLocks/>
            <a:stCxn id="11" idx="1"/>
            <a:endCxn id="5" idx="2"/>
          </p:cNvCxnSpPr>
          <p:nvPr/>
        </p:nvCxnSpPr>
        <p:spPr>
          <a:xfrm rot="10800000">
            <a:off x="2191831" y="2618765"/>
            <a:ext cx="6823190" cy="7232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3DD49FF-00D0-43D5-AA22-AF6D6B58E65D}"/>
              </a:ext>
            </a:extLst>
          </p:cNvPr>
          <p:cNvCxnSpPr>
            <a:cxnSpLocks/>
            <a:endCxn id="12" idx="0"/>
          </p:cNvCxnSpPr>
          <p:nvPr/>
        </p:nvCxnSpPr>
        <p:spPr>
          <a:xfrm>
            <a:off x="10119966" y="3704959"/>
            <a:ext cx="19401" cy="8663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305BD7-A656-4F69-9A6F-4DF2441D8DD5}"/>
              </a:ext>
            </a:extLst>
          </p:cNvPr>
          <p:cNvSpPr txBox="1"/>
          <p:nvPr/>
        </p:nvSpPr>
        <p:spPr>
          <a:xfrm>
            <a:off x="9962963" y="5590352"/>
            <a:ext cx="381836" cy="246221"/>
          </a:xfrm>
          <a:prstGeom prst="rect">
            <a:avLst/>
          </a:prstGeom>
          <a:noFill/>
        </p:spPr>
        <p:txBody>
          <a:bodyPr wrap="none" rtlCol="0">
            <a:spAutoFit/>
          </a:bodyPr>
          <a:lstStyle/>
          <a:p>
            <a:r>
              <a:rPr lang="en-US" sz="1000" dirty="0"/>
              <a:t>End</a:t>
            </a:r>
          </a:p>
        </p:txBody>
      </p:sp>
      <p:cxnSp>
        <p:nvCxnSpPr>
          <p:cNvPr id="22" name="Straight Arrow Connector 21">
            <a:extLst>
              <a:ext uri="{FF2B5EF4-FFF2-40B4-BE49-F238E27FC236}">
                <a16:creationId xmlns:a16="http://schemas.microsoft.com/office/drawing/2014/main" id="{397C18B8-051B-4D2F-AE3F-746E699253D6}"/>
              </a:ext>
            </a:extLst>
          </p:cNvPr>
          <p:cNvCxnSpPr>
            <a:cxnSpLocks/>
            <a:stCxn id="12" idx="2"/>
            <a:endCxn id="13" idx="0"/>
          </p:cNvCxnSpPr>
          <p:nvPr/>
        </p:nvCxnSpPr>
        <p:spPr>
          <a:xfrm>
            <a:off x="10139367" y="5138315"/>
            <a:ext cx="14515" cy="40037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382C36-95B5-42DF-A792-E4E997861F6F}"/>
              </a:ext>
            </a:extLst>
          </p:cNvPr>
          <p:cNvCxnSpPr>
            <a:cxnSpLocks/>
            <a:stCxn id="6" idx="2"/>
            <a:endCxn id="5" idx="0"/>
          </p:cNvCxnSpPr>
          <p:nvPr/>
        </p:nvCxnSpPr>
        <p:spPr>
          <a:xfrm>
            <a:off x="2191830" y="1514676"/>
            <a:ext cx="1" cy="47232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1AF42B-C2EC-46D4-894D-AAB6D4E8D899}"/>
              </a:ext>
            </a:extLst>
          </p:cNvPr>
          <p:cNvSpPr txBox="1"/>
          <p:nvPr/>
        </p:nvSpPr>
        <p:spPr>
          <a:xfrm>
            <a:off x="1987287" y="1222458"/>
            <a:ext cx="409086" cy="230832"/>
          </a:xfrm>
          <a:prstGeom prst="rect">
            <a:avLst/>
          </a:prstGeom>
          <a:noFill/>
        </p:spPr>
        <p:txBody>
          <a:bodyPr wrap="none" rtlCol="0">
            <a:spAutoFit/>
          </a:bodyPr>
          <a:lstStyle/>
          <a:p>
            <a:r>
              <a:rPr lang="en-US" sz="900" dirty="0"/>
              <a:t>Start</a:t>
            </a:r>
          </a:p>
        </p:txBody>
      </p:sp>
      <p:sp>
        <p:nvSpPr>
          <p:cNvPr id="25" name="TextBox 24">
            <a:extLst>
              <a:ext uri="{FF2B5EF4-FFF2-40B4-BE49-F238E27FC236}">
                <a16:creationId xmlns:a16="http://schemas.microsoft.com/office/drawing/2014/main" id="{5A4287C3-AA0A-4139-8E0B-27A1DC4D075C}"/>
              </a:ext>
            </a:extLst>
          </p:cNvPr>
          <p:cNvSpPr txBox="1"/>
          <p:nvPr/>
        </p:nvSpPr>
        <p:spPr>
          <a:xfrm>
            <a:off x="548640" y="464295"/>
            <a:ext cx="2090124" cy="369332"/>
          </a:xfrm>
          <a:prstGeom prst="rect">
            <a:avLst/>
          </a:prstGeom>
          <a:noFill/>
        </p:spPr>
        <p:txBody>
          <a:bodyPr wrap="none" rtlCol="0">
            <a:spAutoFit/>
          </a:bodyPr>
          <a:lstStyle/>
          <a:p>
            <a:r>
              <a:rPr lang="en-US" b="1" u="sng" dirty="0">
                <a:solidFill>
                  <a:schemeClr val="bg1">
                    <a:lumMod val="50000"/>
                  </a:schemeClr>
                </a:solidFill>
              </a:rPr>
              <a:t>Use case work flow:</a:t>
            </a:r>
          </a:p>
        </p:txBody>
      </p:sp>
      <p:sp>
        <p:nvSpPr>
          <p:cNvPr id="26" name="TextBox 25">
            <a:extLst>
              <a:ext uri="{FF2B5EF4-FFF2-40B4-BE49-F238E27FC236}">
                <a16:creationId xmlns:a16="http://schemas.microsoft.com/office/drawing/2014/main" id="{76E688E9-EB10-4CAD-85D0-86D2CBBBF5AC}"/>
              </a:ext>
            </a:extLst>
          </p:cNvPr>
          <p:cNvSpPr txBox="1"/>
          <p:nvPr/>
        </p:nvSpPr>
        <p:spPr>
          <a:xfrm>
            <a:off x="8701496" y="3175599"/>
            <a:ext cx="335348" cy="246221"/>
          </a:xfrm>
          <a:prstGeom prst="rect">
            <a:avLst/>
          </a:prstGeom>
          <a:noFill/>
        </p:spPr>
        <p:txBody>
          <a:bodyPr wrap="none" rtlCol="0">
            <a:spAutoFit/>
          </a:bodyPr>
          <a:lstStyle/>
          <a:p>
            <a:r>
              <a:rPr lang="en-US" sz="1000" b="1" dirty="0"/>
              <a:t>No</a:t>
            </a:r>
          </a:p>
        </p:txBody>
      </p:sp>
      <p:sp>
        <p:nvSpPr>
          <p:cNvPr id="27" name="TextBox 26">
            <a:extLst>
              <a:ext uri="{FF2B5EF4-FFF2-40B4-BE49-F238E27FC236}">
                <a16:creationId xmlns:a16="http://schemas.microsoft.com/office/drawing/2014/main" id="{1090CF00-DB23-40BB-976B-1FC5A5466CCF}"/>
              </a:ext>
            </a:extLst>
          </p:cNvPr>
          <p:cNvSpPr txBox="1"/>
          <p:nvPr/>
        </p:nvSpPr>
        <p:spPr>
          <a:xfrm>
            <a:off x="9811615" y="3658926"/>
            <a:ext cx="367408" cy="246221"/>
          </a:xfrm>
          <a:prstGeom prst="rect">
            <a:avLst/>
          </a:prstGeom>
          <a:noFill/>
        </p:spPr>
        <p:txBody>
          <a:bodyPr wrap="none" rtlCol="0">
            <a:spAutoFit/>
          </a:bodyPr>
          <a:lstStyle/>
          <a:p>
            <a:r>
              <a:rPr lang="en-US" sz="1000" b="1" dirty="0"/>
              <a:t>Yes</a:t>
            </a:r>
          </a:p>
        </p:txBody>
      </p:sp>
      <p:cxnSp>
        <p:nvCxnSpPr>
          <p:cNvPr id="39" name="Connector: Elbow 38">
            <a:extLst>
              <a:ext uri="{FF2B5EF4-FFF2-40B4-BE49-F238E27FC236}">
                <a16:creationId xmlns:a16="http://schemas.microsoft.com/office/drawing/2014/main" id="{78133FCC-52B3-4B0A-8A95-779B9C94DBCF}"/>
              </a:ext>
            </a:extLst>
          </p:cNvPr>
          <p:cNvCxnSpPr>
            <a:cxnSpLocks/>
            <a:stCxn id="9" idx="0"/>
            <a:endCxn id="10" idx="0"/>
          </p:cNvCxnSpPr>
          <p:nvPr/>
        </p:nvCxnSpPr>
        <p:spPr>
          <a:xfrm rot="5400000" flipH="1" flipV="1">
            <a:off x="8594089" y="456279"/>
            <a:ext cx="810995" cy="2250442"/>
          </a:xfrm>
          <a:prstGeom prst="bentConnector3">
            <a:avLst>
              <a:gd name="adj1" fmla="val 12818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B952F50-AD41-4B5A-A3F2-6F5894FB33CC}"/>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11</a:t>
            </a:r>
          </a:p>
        </p:txBody>
      </p:sp>
    </p:spTree>
    <p:extLst>
      <p:ext uri="{BB962C8B-B14F-4D97-AF65-F5344CB8AC3E}">
        <p14:creationId xmlns:p14="http://schemas.microsoft.com/office/powerpoint/2010/main" val="143644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CAFEC5AA-B4AE-4806-BD34-1718CE1740FE}"/>
              </a:ext>
            </a:extLst>
          </p:cNvPr>
          <p:cNvSpPr/>
          <p:nvPr/>
        </p:nvSpPr>
        <p:spPr>
          <a:xfrm>
            <a:off x="803179" y="475676"/>
            <a:ext cx="8915784" cy="3357329"/>
          </a:xfrm>
          <a:prstGeom prst="rect">
            <a:avLst/>
          </a:prstGeom>
        </p:spPr>
        <p:txBody>
          <a:bodyPr wrap="square">
            <a:spAutoFit/>
          </a:bodyPr>
          <a:lstStyle/>
          <a:p>
            <a:pPr marL="342900" marR="0" lvl="0" indent="-342900">
              <a:lnSpc>
                <a:spcPct val="105000"/>
              </a:lnSpc>
              <a:spcBef>
                <a:spcPts val="0"/>
              </a:spcBef>
              <a:spcAft>
                <a:spcPts val="0"/>
              </a:spcAft>
              <a:buFont typeface="Arial" panose="020B0604020202020204" pitchFamily="34" charset="0"/>
              <a:buChar char="•"/>
            </a:pPr>
            <a:r>
              <a:rPr lang="en-US" sz="2000" i="1" spc="-5" dirty="0">
                <a:solidFill>
                  <a:schemeClr val="bg1">
                    <a:lumMod val="50000"/>
                  </a:schemeClr>
                </a:solidFill>
                <a:ea typeface="Times New Roman" panose="02020603050405020304" pitchFamily="18" charset="0"/>
              </a:rPr>
              <a:t>Web data extraction: (Stage 1)</a:t>
            </a:r>
            <a:r>
              <a:rPr lang="en-US" i="1" spc="-5" dirty="0">
                <a:solidFill>
                  <a:schemeClr val="bg1">
                    <a:lumMod val="50000"/>
                  </a:schemeClr>
                </a:solidFill>
                <a:ea typeface="Times New Roman" panose="02020603050405020304" pitchFamily="18" charset="0"/>
              </a:rPr>
              <a:t> (prepare training data set)</a:t>
            </a:r>
            <a:endParaRPr lang="en-US" dirty="0">
              <a:solidFill>
                <a:schemeClr val="bg1">
                  <a:lumMod val="50000"/>
                </a:schemeClr>
              </a:solidFill>
              <a:ea typeface="Calibri" panose="020F0502020204030204" pitchFamily="34" charset="0"/>
            </a:endParaRPr>
          </a:p>
          <a:p>
            <a:pPr marL="457200" marR="0">
              <a:lnSpc>
                <a:spcPct val="105000"/>
              </a:lnSpc>
              <a:spcBef>
                <a:spcPts val="0"/>
              </a:spcBef>
              <a:spcAft>
                <a:spcPts val="0"/>
              </a:spcAft>
            </a:pPr>
            <a:r>
              <a:rPr lang="en-US" dirty="0">
                <a:solidFill>
                  <a:schemeClr val="bg1">
                    <a:lumMod val="50000"/>
                  </a:schemeClr>
                </a:solidFill>
                <a:ea typeface="Calibri" panose="020F0502020204030204" pitchFamily="34" charset="0"/>
              </a:rPr>
              <a:t> </a:t>
            </a:r>
          </a:p>
          <a:p>
            <a:pPr marL="342900" marR="0" lvl="0" indent="-342900">
              <a:lnSpc>
                <a:spcPct val="105000"/>
              </a:lnSpc>
              <a:spcBef>
                <a:spcPts val="0"/>
              </a:spcBef>
              <a:spcAft>
                <a:spcPts val="0"/>
              </a:spcAft>
              <a:buFont typeface="Wingdings" panose="05000000000000000000" pitchFamily="2" charset="2"/>
              <a:buChar char=""/>
            </a:pPr>
            <a:r>
              <a:rPr lang="en-US" dirty="0">
                <a:solidFill>
                  <a:schemeClr val="bg1">
                    <a:lumMod val="50000"/>
                  </a:schemeClr>
                </a:solidFill>
                <a:ea typeface="Times New Roman" panose="02020603050405020304" pitchFamily="18" charset="0"/>
              </a:rPr>
              <a:t>The first part reads from list of domains, downloads the html content from its URL and extracts the text content of each domain which only contain English words. </a:t>
            </a:r>
            <a:endParaRPr lang="en-US" dirty="0">
              <a:solidFill>
                <a:schemeClr val="bg1">
                  <a:lumMod val="50000"/>
                </a:schemeClr>
              </a:solidFill>
              <a:ea typeface="Calibri" panose="020F0502020204030204" pitchFamily="34" charset="0"/>
            </a:endParaRPr>
          </a:p>
          <a:p>
            <a:pPr marL="342900" marR="0" lvl="0" indent="-342900">
              <a:lnSpc>
                <a:spcPct val="105000"/>
              </a:lnSpc>
              <a:spcBef>
                <a:spcPts val="0"/>
              </a:spcBef>
              <a:spcAft>
                <a:spcPts val="800"/>
              </a:spcAft>
              <a:buFont typeface="Wingdings" panose="05000000000000000000" pitchFamily="2" charset="2"/>
              <a:buChar char=""/>
            </a:pPr>
            <a:r>
              <a:rPr lang="en-US" dirty="0">
                <a:solidFill>
                  <a:schemeClr val="bg1">
                    <a:lumMod val="50000"/>
                  </a:schemeClr>
                </a:solidFill>
                <a:ea typeface="Times New Roman" panose="02020603050405020304" pitchFamily="18" charset="0"/>
              </a:rPr>
              <a:t>Outcome of this process to get the URL (domain name) links and associated web site home page text based keywords.</a:t>
            </a:r>
            <a:endParaRPr lang="en-US" dirty="0">
              <a:solidFill>
                <a:schemeClr val="bg1">
                  <a:lumMod val="50000"/>
                </a:schemeClr>
              </a:solidFill>
              <a:ea typeface="Calibri" panose="020F0502020204030204" pitchFamily="34" charset="0"/>
            </a:endParaRPr>
          </a:p>
          <a:p>
            <a:r>
              <a:rPr lang="en-US" dirty="0">
                <a:latin typeface="Calibri" panose="020F0502020204030204" pitchFamily="34" charset="0"/>
                <a:ea typeface="Calibri" panose="020F0502020204030204" pitchFamily="34" charset="0"/>
              </a:rPr>
              <a:t> </a:t>
            </a:r>
          </a:p>
          <a:p>
            <a:r>
              <a:rPr lang="en-US" dirty="0">
                <a:solidFill>
                  <a:schemeClr val="bg1">
                    <a:lumMod val="50000"/>
                  </a:schemeClr>
                </a:solidFill>
                <a:latin typeface="Calibri" panose="020F0502020204030204" pitchFamily="34" charset="0"/>
                <a:ea typeface="Calibri" panose="020F0502020204030204" pitchFamily="34" charset="0"/>
              </a:rPr>
              <a:t>Output:</a:t>
            </a:r>
          </a:p>
          <a:p>
            <a:endParaRPr lang="en-US" dirty="0">
              <a:latin typeface="Calibri" panose="020F0502020204030204" pitchFamily="34" charset="0"/>
            </a:endParaRPr>
          </a:p>
          <a:p>
            <a:endParaRPr lang="en-US" dirty="0">
              <a:latin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2D328516-76D0-4859-919D-7D69EFB6A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11" y="3087053"/>
            <a:ext cx="10422774" cy="944620"/>
          </a:xfrm>
          <a:prstGeom prst="rect">
            <a:avLst/>
          </a:prstGeom>
        </p:spPr>
      </p:pic>
      <p:sp>
        <p:nvSpPr>
          <p:cNvPr id="8" name="TextBox 7">
            <a:extLst>
              <a:ext uri="{FF2B5EF4-FFF2-40B4-BE49-F238E27FC236}">
                <a16:creationId xmlns:a16="http://schemas.microsoft.com/office/drawing/2014/main" id="{36EC07B5-D337-4AC8-9EF7-C78B650A91B2}"/>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12</a:t>
            </a:r>
          </a:p>
        </p:txBody>
      </p:sp>
    </p:spTree>
    <p:extLst>
      <p:ext uri="{BB962C8B-B14F-4D97-AF65-F5344CB8AC3E}">
        <p14:creationId xmlns:p14="http://schemas.microsoft.com/office/powerpoint/2010/main" val="255243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F0C085C0-0DCA-4FC4-8A1B-AA1792218E7E}"/>
              </a:ext>
            </a:extLst>
          </p:cNvPr>
          <p:cNvSpPr txBox="1"/>
          <p:nvPr/>
        </p:nvSpPr>
        <p:spPr>
          <a:xfrm>
            <a:off x="912321" y="504306"/>
            <a:ext cx="9802091" cy="3416320"/>
          </a:xfrm>
          <a:prstGeom prst="rect">
            <a:avLst/>
          </a:prstGeom>
          <a:noFill/>
        </p:spPr>
        <p:txBody>
          <a:bodyPr wrap="square" rtlCol="0">
            <a:spAutoFit/>
          </a:bodyPr>
          <a:lstStyle/>
          <a:p>
            <a:pPr marL="285750" lvl="0" indent="-285750">
              <a:buFont typeface="Arial" panose="020B0604020202020204" pitchFamily="34" charset="0"/>
              <a:buChar char="•"/>
            </a:pPr>
            <a:r>
              <a:rPr lang="en-US" i="1" dirty="0">
                <a:solidFill>
                  <a:schemeClr val="bg1">
                    <a:lumMod val="50000"/>
                  </a:schemeClr>
                </a:solidFill>
              </a:rPr>
              <a:t>Data classification: (Stage 2) (prepare training data set)</a:t>
            </a:r>
            <a:endParaRPr lang="en-US" dirty="0">
              <a:solidFill>
                <a:schemeClr val="bg1">
                  <a:lumMod val="50000"/>
                </a:schemeClr>
              </a:solidFill>
            </a:endParaRPr>
          </a:p>
          <a:p>
            <a:r>
              <a:rPr lang="en-US" dirty="0">
                <a:solidFill>
                  <a:schemeClr val="bg1">
                    <a:lumMod val="50000"/>
                  </a:schemeClr>
                </a:solidFill>
              </a:rPr>
              <a:t> </a:t>
            </a:r>
          </a:p>
          <a:p>
            <a:pPr marL="285750" lvl="0" indent="-285750">
              <a:buFont typeface="Wingdings" panose="05000000000000000000" pitchFamily="2" charset="2"/>
              <a:buChar char="ü"/>
            </a:pPr>
            <a:r>
              <a:rPr lang="en-US" dirty="0">
                <a:solidFill>
                  <a:schemeClr val="bg1">
                    <a:lumMod val="50000"/>
                  </a:schemeClr>
                </a:solidFill>
              </a:rPr>
              <a:t>The second part takes the input from the previous module compares them with the predefined words and calculates the percentage of words falling into different data class. Outcome of this process is to get the </a:t>
            </a:r>
            <a:r>
              <a:rPr lang="en-US" dirty="0" err="1">
                <a:solidFill>
                  <a:schemeClr val="bg1">
                    <a:lumMod val="50000"/>
                  </a:schemeClr>
                </a:solidFill>
              </a:rPr>
              <a:t>url</a:t>
            </a:r>
            <a:r>
              <a:rPr lang="en-US" dirty="0">
                <a:solidFill>
                  <a:schemeClr val="bg1">
                    <a:lumMod val="50000"/>
                  </a:schemeClr>
                </a:solidFill>
              </a:rPr>
              <a:t>(domain name)  and number of matching keywords in each class its percentages. </a:t>
            </a:r>
          </a:p>
          <a:p>
            <a:pPr marL="285750" lvl="0" indent="-285750">
              <a:buFont typeface="Wingdings" panose="05000000000000000000" pitchFamily="2" charset="2"/>
              <a:buChar char="ü"/>
            </a:pPr>
            <a:r>
              <a:rPr lang="en-US" dirty="0">
                <a:solidFill>
                  <a:schemeClr val="bg1">
                    <a:lumMod val="50000"/>
                  </a:schemeClr>
                </a:solidFill>
              </a:rPr>
              <a:t>The domains are allocated to a particular category (class_1,class_2 and none).</a:t>
            </a:r>
          </a:p>
          <a:p>
            <a:pPr lvl="0"/>
            <a:endParaRPr lang="en-US" dirty="0"/>
          </a:p>
          <a:p>
            <a:r>
              <a:rPr lang="en-US" dirty="0">
                <a:solidFill>
                  <a:schemeClr val="bg1">
                    <a:lumMod val="50000"/>
                  </a:schemeClr>
                </a:solidFill>
              </a:rPr>
              <a:t>Output:</a:t>
            </a:r>
          </a:p>
          <a:p>
            <a:pPr lvl="0"/>
            <a:endParaRPr lang="en-US" dirty="0"/>
          </a:p>
          <a:p>
            <a:endParaRPr lang="en-US" dirty="0"/>
          </a:p>
          <a:p>
            <a:endParaRPr lang="en-US" dirty="0"/>
          </a:p>
        </p:txBody>
      </p:sp>
      <p:pic>
        <p:nvPicPr>
          <p:cNvPr id="5" name="Picture 4">
            <a:extLst>
              <a:ext uri="{FF2B5EF4-FFF2-40B4-BE49-F238E27FC236}">
                <a16:creationId xmlns:a16="http://schemas.microsoft.com/office/drawing/2014/main" id="{57613371-EFB4-48A1-9201-6EF877F53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10" y="3319391"/>
            <a:ext cx="9802091" cy="1710745"/>
          </a:xfrm>
          <a:prstGeom prst="rect">
            <a:avLst/>
          </a:prstGeom>
        </p:spPr>
      </p:pic>
      <p:sp>
        <p:nvSpPr>
          <p:cNvPr id="6" name="TextBox 5">
            <a:extLst>
              <a:ext uri="{FF2B5EF4-FFF2-40B4-BE49-F238E27FC236}">
                <a16:creationId xmlns:a16="http://schemas.microsoft.com/office/drawing/2014/main" id="{59A59B64-F4F5-49FD-9D29-9EBD8FF5ABDF}"/>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13</a:t>
            </a:r>
          </a:p>
        </p:txBody>
      </p:sp>
    </p:spTree>
    <p:extLst>
      <p:ext uri="{BB962C8B-B14F-4D97-AF65-F5344CB8AC3E}">
        <p14:creationId xmlns:p14="http://schemas.microsoft.com/office/powerpoint/2010/main" val="45597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A038C20F-3A49-4FF1-A1BB-F07DF04BFAB8}"/>
              </a:ext>
            </a:extLst>
          </p:cNvPr>
          <p:cNvSpPr txBox="1"/>
          <p:nvPr/>
        </p:nvSpPr>
        <p:spPr>
          <a:xfrm>
            <a:off x="1219200" y="886691"/>
            <a:ext cx="9802091"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089A55E4-A361-4F31-BF80-511BAB2B4CBC}"/>
              </a:ext>
            </a:extLst>
          </p:cNvPr>
          <p:cNvSpPr txBox="1"/>
          <p:nvPr/>
        </p:nvSpPr>
        <p:spPr>
          <a:xfrm>
            <a:off x="644239" y="353291"/>
            <a:ext cx="10916994" cy="3693319"/>
          </a:xfrm>
          <a:prstGeom prst="rect">
            <a:avLst/>
          </a:prstGeom>
          <a:noFill/>
        </p:spPr>
        <p:txBody>
          <a:bodyPr wrap="square" rtlCol="0">
            <a:spAutoFit/>
          </a:bodyPr>
          <a:lstStyle/>
          <a:p>
            <a:pPr marL="285750" lvl="0" indent="-285750">
              <a:buFont typeface="Arial" panose="020B0604020202020204" pitchFamily="34" charset="0"/>
              <a:buChar char="•"/>
            </a:pPr>
            <a:r>
              <a:rPr lang="en-US" i="1" dirty="0">
                <a:solidFill>
                  <a:schemeClr val="bg1">
                    <a:lumMod val="50000"/>
                  </a:schemeClr>
                </a:solidFill>
              </a:rPr>
              <a:t>Producing training data set, running the training data on artificial neural network algorithm and writing the predicted numerical values on a file (</a:t>
            </a:r>
            <a:r>
              <a:rPr lang="en-US" i="1" dirty="0" err="1">
                <a:solidFill>
                  <a:schemeClr val="bg1">
                    <a:lumMod val="50000"/>
                  </a:schemeClr>
                </a:solidFill>
              </a:rPr>
              <a:t>synpase</a:t>
            </a:r>
            <a:r>
              <a:rPr lang="en-US" i="1" dirty="0">
                <a:solidFill>
                  <a:schemeClr val="bg1">
                    <a:lumMod val="50000"/>
                  </a:schemeClr>
                </a:solidFill>
              </a:rPr>
              <a:t>). (Stage 3) (train the model with training data set)</a:t>
            </a:r>
            <a:endParaRPr lang="en-US" dirty="0">
              <a:solidFill>
                <a:schemeClr val="bg1">
                  <a:lumMod val="50000"/>
                </a:schemeClr>
              </a:solidFill>
            </a:endParaRPr>
          </a:p>
          <a:p>
            <a:pPr marL="285750" lvl="0" indent="-285750">
              <a:buFont typeface="Wingdings" panose="05000000000000000000" pitchFamily="2" charset="2"/>
              <a:buChar char="ü"/>
            </a:pPr>
            <a:r>
              <a:rPr lang="en-US" dirty="0">
                <a:solidFill>
                  <a:schemeClr val="bg1">
                    <a:lumMod val="50000"/>
                  </a:schemeClr>
                </a:solidFill>
              </a:rPr>
              <a:t>The is third part,  uses the category , domains and text contents. The website text data relating to all domains in the list is broken-down into a word list.</a:t>
            </a:r>
          </a:p>
          <a:p>
            <a:pPr marL="285750" lvl="0" indent="-285750">
              <a:buFont typeface="Wingdings" panose="05000000000000000000" pitchFamily="2" charset="2"/>
              <a:buChar char="ü"/>
            </a:pPr>
            <a:r>
              <a:rPr lang="en-US" dirty="0">
                <a:solidFill>
                  <a:schemeClr val="bg1">
                    <a:lumMod val="50000"/>
                  </a:schemeClr>
                </a:solidFill>
              </a:rPr>
              <a:t>The word list is converted into numerical notations for ANN(Artificial Neural Network) to work.</a:t>
            </a:r>
          </a:p>
          <a:p>
            <a:pPr marL="285750" lvl="0" indent="-285750">
              <a:buFont typeface="Wingdings" panose="05000000000000000000" pitchFamily="2" charset="2"/>
              <a:buChar char="ü"/>
            </a:pPr>
            <a:r>
              <a:rPr lang="en-US" dirty="0">
                <a:solidFill>
                  <a:schemeClr val="bg1">
                    <a:lumMod val="50000"/>
                  </a:schemeClr>
                </a:solidFill>
              </a:rPr>
              <a:t>The next parts follows the mathematics needed to build the model, train it and write its predictions. Such as sigmoid, its derivative , data cleansing, think  and activation functions. </a:t>
            </a:r>
          </a:p>
          <a:p>
            <a:pPr marL="285750" lvl="0" indent="-285750">
              <a:buFont typeface="Wingdings" panose="05000000000000000000" pitchFamily="2" charset="2"/>
              <a:buChar char="ü"/>
            </a:pPr>
            <a:r>
              <a:rPr lang="en-US" dirty="0">
                <a:solidFill>
                  <a:schemeClr val="bg1">
                    <a:lumMod val="50000"/>
                  </a:schemeClr>
                </a:solidFill>
              </a:rPr>
              <a:t>Training of the model with training dataset happens in this part.</a:t>
            </a:r>
          </a:p>
          <a:p>
            <a:pPr marL="285750" lvl="0" indent="-285750">
              <a:buFont typeface="Wingdings" panose="05000000000000000000" pitchFamily="2" charset="2"/>
              <a:buChar char="ü"/>
            </a:pPr>
            <a:r>
              <a:rPr lang="en-US" dirty="0">
                <a:solidFill>
                  <a:schemeClr val="bg1">
                    <a:lumMod val="50000"/>
                  </a:schemeClr>
                </a:solidFill>
              </a:rPr>
              <a:t>ANN algorithm starts learning with data given to which was manually produced in data classification and starts writing its learning to a synapse file. ( Acts its memory to apply its learning to production dataset in our case .</a:t>
            </a:r>
            <a:r>
              <a:rPr lang="en-US" dirty="0" err="1">
                <a:solidFill>
                  <a:schemeClr val="bg1">
                    <a:lumMod val="50000"/>
                  </a:schemeClr>
                </a:solidFill>
              </a:rPr>
              <a:t>qa</a:t>
            </a:r>
            <a:r>
              <a:rPr lang="en-US" dirty="0">
                <a:solidFill>
                  <a:schemeClr val="bg1">
                    <a:lumMod val="50000"/>
                  </a:schemeClr>
                </a:solidFill>
              </a:rPr>
              <a:t> domain list websites)</a:t>
            </a:r>
          </a:p>
          <a:p>
            <a:r>
              <a:rPr lang="en-US" dirty="0">
                <a:solidFill>
                  <a:schemeClr val="bg1">
                    <a:lumMod val="50000"/>
                  </a:schemeClr>
                </a:solidFill>
              </a:rPr>
              <a:t> Output:</a:t>
            </a:r>
          </a:p>
          <a:p>
            <a:endParaRPr lang="en-US" dirty="0"/>
          </a:p>
        </p:txBody>
      </p:sp>
      <p:pic>
        <p:nvPicPr>
          <p:cNvPr id="6" name="Picture 5">
            <a:extLst>
              <a:ext uri="{FF2B5EF4-FFF2-40B4-BE49-F238E27FC236}">
                <a16:creationId xmlns:a16="http://schemas.microsoft.com/office/drawing/2014/main" id="{DE0BB5F5-417C-4BCD-8D0E-75B9EE05A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56" y="3677478"/>
            <a:ext cx="10619506" cy="2273214"/>
          </a:xfrm>
          <a:prstGeom prst="rect">
            <a:avLst/>
          </a:prstGeom>
        </p:spPr>
      </p:pic>
      <p:sp>
        <p:nvSpPr>
          <p:cNvPr id="7" name="TextBox 6">
            <a:extLst>
              <a:ext uri="{FF2B5EF4-FFF2-40B4-BE49-F238E27FC236}">
                <a16:creationId xmlns:a16="http://schemas.microsoft.com/office/drawing/2014/main" id="{60DA85F2-3B68-488C-894E-22C2E43C10A4}"/>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14</a:t>
            </a:r>
          </a:p>
        </p:txBody>
      </p:sp>
    </p:spTree>
    <p:extLst>
      <p:ext uri="{BB962C8B-B14F-4D97-AF65-F5344CB8AC3E}">
        <p14:creationId xmlns:p14="http://schemas.microsoft.com/office/powerpoint/2010/main" val="134912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7C705CC-771B-49C3-9AA7-47B93487FB26}"/>
              </a:ext>
            </a:extLst>
          </p:cNvPr>
          <p:cNvPicPr>
            <a:picLocks noChangeAspect="1"/>
          </p:cNvPicPr>
          <p:nvPr/>
        </p:nvPicPr>
        <p:blipFill>
          <a:blip r:embed="rId2"/>
          <a:stretch>
            <a:fillRect/>
          </a:stretch>
        </p:blipFill>
        <p:spPr>
          <a:xfrm>
            <a:off x="1305269" y="2326588"/>
            <a:ext cx="6641301" cy="2705100"/>
          </a:xfrm>
          <a:prstGeom prst="rect">
            <a:avLst/>
          </a:prstGeom>
        </p:spPr>
      </p:pic>
      <p:sp>
        <p:nvSpPr>
          <p:cNvPr id="6" name="Rectangle 5">
            <a:extLst>
              <a:ext uri="{FF2B5EF4-FFF2-40B4-BE49-F238E27FC236}">
                <a16:creationId xmlns:a16="http://schemas.microsoft.com/office/drawing/2014/main" id="{4AE1E239-B8D0-4B74-90FE-9A90DBFC4847}"/>
              </a:ext>
            </a:extLst>
          </p:cNvPr>
          <p:cNvSpPr/>
          <p:nvPr/>
        </p:nvSpPr>
        <p:spPr>
          <a:xfrm>
            <a:off x="630767" y="295263"/>
            <a:ext cx="10350346" cy="2031325"/>
          </a:xfrm>
          <a:prstGeom prst="rect">
            <a:avLst/>
          </a:prstGeom>
        </p:spPr>
        <p:txBody>
          <a:bodyPr wrap="square">
            <a:spAutoFit/>
          </a:bodyPr>
          <a:lstStyle/>
          <a:p>
            <a:pPr marL="285750" lvl="0" indent="-285750">
              <a:buFont typeface="Arial" panose="020B0604020202020204" pitchFamily="34" charset="0"/>
              <a:buChar char="•"/>
            </a:pPr>
            <a:r>
              <a:rPr lang="en-US" i="1" dirty="0">
                <a:solidFill>
                  <a:schemeClr val="bg1">
                    <a:lumMod val="50000"/>
                  </a:schemeClr>
                </a:solidFill>
              </a:rPr>
              <a:t>With the production dataset(actual data whom we need to classify)  we use stage1 and stage2  to generate the classification data(data in a format used by the ANN </a:t>
            </a:r>
            <a:r>
              <a:rPr lang="en-US" i="1" dirty="0" err="1">
                <a:solidFill>
                  <a:schemeClr val="bg1">
                    <a:lumMod val="50000"/>
                  </a:schemeClr>
                </a:solidFill>
              </a:rPr>
              <a:t>algo</a:t>
            </a:r>
            <a:r>
              <a:rPr lang="en-US" i="1" dirty="0">
                <a:solidFill>
                  <a:schemeClr val="bg1">
                    <a:lumMod val="50000"/>
                  </a:schemeClr>
                </a:solidFill>
              </a:rPr>
              <a:t>).</a:t>
            </a:r>
            <a:endParaRPr lang="en-US" dirty="0">
              <a:solidFill>
                <a:schemeClr val="bg1">
                  <a:lumMod val="50000"/>
                </a:schemeClr>
              </a:solidFill>
            </a:endParaRPr>
          </a:p>
          <a:p>
            <a:pPr marL="285750" lvl="0" indent="-285750">
              <a:buFont typeface="Arial" panose="020B0604020202020204" pitchFamily="34" charset="0"/>
              <a:buChar char="•"/>
            </a:pPr>
            <a:r>
              <a:rPr lang="en-US" i="1" dirty="0">
                <a:solidFill>
                  <a:schemeClr val="bg1">
                    <a:lumMod val="50000"/>
                  </a:schemeClr>
                </a:solidFill>
              </a:rPr>
              <a:t>Then we use stage4 to make predictions using the model on production dataset which is already trained on large data set in stage 3. (The accuracy of model completely depends on abundance of training data and text extraction from the web content)</a:t>
            </a:r>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Output:</a:t>
            </a:r>
          </a:p>
        </p:txBody>
      </p:sp>
      <p:sp>
        <p:nvSpPr>
          <p:cNvPr id="7" name="TextBox 6">
            <a:extLst>
              <a:ext uri="{FF2B5EF4-FFF2-40B4-BE49-F238E27FC236}">
                <a16:creationId xmlns:a16="http://schemas.microsoft.com/office/drawing/2014/main" id="{A1C63A92-A1A2-4E35-A32E-9AFBB3C50E91}"/>
              </a:ext>
            </a:extLst>
          </p:cNvPr>
          <p:cNvSpPr txBox="1"/>
          <p:nvPr/>
        </p:nvSpPr>
        <p:spPr>
          <a:xfrm>
            <a:off x="10869417" y="5863773"/>
            <a:ext cx="418704" cy="369332"/>
          </a:xfrm>
          <a:prstGeom prst="rect">
            <a:avLst/>
          </a:prstGeom>
          <a:noFill/>
        </p:spPr>
        <p:txBody>
          <a:bodyPr wrap="none" rtlCol="0">
            <a:spAutoFit/>
          </a:bodyPr>
          <a:lstStyle/>
          <a:p>
            <a:r>
              <a:rPr lang="en-US" dirty="0">
                <a:solidFill>
                  <a:srgbClr val="AC5C5C"/>
                </a:solidFill>
              </a:rPr>
              <a:t>15</a:t>
            </a:r>
          </a:p>
        </p:txBody>
      </p:sp>
    </p:spTree>
    <p:extLst>
      <p:ext uri="{BB962C8B-B14F-4D97-AF65-F5344CB8AC3E}">
        <p14:creationId xmlns:p14="http://schemas.microsoft.com/office/powerpoint/2010/main" val="213554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Q/A</a:t>
            </a:r>
          </a:p>
        </p:txBody>
      </p:sp>
    </p:spTree>
    <p:extLst>
      <p:ext uri="{BB962C8B-B14F-4D97-AF65-F5344CB8AC3E}">
        <p14:creationId xmlns:p14="http://schemas.microsoft.com/office/powerpoint/2010/main" val="392725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5201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       Table of contents</a:t>
            </a:r>
          </a:p>
          <a:p>
            <a:pPr marL="285750" indent="-285750">
              <a:buFont typeface="Arial" panose="020B0604020202020204" pitchFamily="34" charset="0"/>
              <a:buChar char="•"/>
            </a:pPr>
            <a:r>
              <a:rPr lang="en-US" sz="2000" dirty="0"/>
              <a:t>Brief overview.</a:t>
            </a:r>
          </a:p>
          <a:p>
            <a:pPr marL="285750" indent="-285750">
              <a:buFont typeface="Arial" panose="020B0604020202020204" pitchFamily="34" charset="0"/>
              <a:buChar char="•"/>
            </a:pPr>
            <a:r>
              <a:rPr lang="en-US" sz="2000" dirty="0"/>
              <a:t>Use case details as per Data science Life Cycle.</a:t>
            </a:r>
          </a:p>
          <a:p>
            <a:pPr marL="742950" lvl="1" indent="-285750">
              <a:buFont typeface="Wingdings" panose="05000000000000000000" pitchFamily="2" charset="2"/>
              <a:buChar char="ü"/>
            </a:pPr>
            <a:r>
              <a:rPr lang="en-US" sz="1700" dirty="0">
                <a:solidFill>
                  <a:schemeClr val="bg1"/>
                </a:solidFill>
              </a:rPr>
              <a:t>Business Understanding.</a:t>
            </a:r>
          </a:p>
          <a:p>
            <a:pPr marL="742950" lvl="1" indent="-285750">
              <a:buFont typeface="Wingdings" panose="05000000000000000000" pitchFamily="2" charset="2"/>
              <a:buChar char="ü"/>
            </a:pPr>
            <a:r>
              <a:rPr lang="en-US" sz="1700" dirty="0">
                <a:solidFill>
                  <a:schemeClr val="bg1"/>
                </a:solidFill>
              </a:rPr>
              <a:t>Data Collection.</a:t>
            </a:r>
          </a:p>
          <a:p>
            <a:pPr marL="742950" lvl="1" indent="-285750">
              <a:buFont typeface="Wingdings" panose="05000000000000000000" pitchFamily="2" charset="2"/>
              <a:buChar char="ü"/>
            </a:pPr>
            <a:r>
              <a:rPr lang="en-US" sz="1700" dirty="0">
                <a:solidFill>
                  <a:schemeClr val="bg1"/>
                </a:solidFill>
              </a:rPr>
              <a:t>Data preparation.</a:t>
            </a:r>
          </a:p>
          <a:p>
            <a:pPr marL="742950" lvl="1" indent="-285750">
              <a:buFont typeface="Wingdings" panose="05000000000000000000" pitchFamily="2" charset="2"/>
              <a:buChar char="ü"/>
            </a:pPr>
            <a:r>
              <a:rPr lang="en-US" sz="1700" dirty="0">
                <a:solidFill>
                  <a:schemeClr val="bg1"/>
                </a:solidFill>
              </a:rPr>
              <a:t>Exploratory Data analysis.</a:t>
            </a:r>
          </a:p>
          <a:p>
            <a:pPr marL="742950" lvl="1" indent="-285750">
              <a:buFont typeface="Wingdings" panose="05000000000000000000" pitchFamily="2" charset="2"/>
              <a:buChar char="ü"/>
            </a:pPr>
            <a:r>
              <a:rPr lang="en-US" sz="1700" dirty="0">
                <a:solidFill>
                  <a:schemeClr val="bg1"/>
                </a:solidFill>
              </a:rPr>
              <a:t>Modeling.</a:t>
            </a:r>
          </a:p>
          <a:p>
            <a:pPr marL="742950" lvl="1" indent="-285750">
              <a:buFont typeface="Wingdings" panose="05000000000000000000" pitchFamily="2" charset="2"/>
              <a:buChar char="ü"/>
            </a:pPr>
            <a:r>
              <a:rPr lang="en-US" sz="1700" dirty="0">
                <a:solidFill>
                  <a:schemeClr val="bg1"/>
                </a:solidFill>
              </a:rPr>
              <a:t>Model Evaluation.</a:t>
            </a:r>
          </a:p>
          <a:p>
            <a:pPr marL="742950" lvl="1" indent="-285750">
              <a:buFont typeface="Wingdings" panose="05000000000000000000" pitchFamily="2" charset="2"/>
              <a:buChar char="ü"/>
            </a:pPr>
            <a:r>
              <a:rPr lang="en-US" sz="1700" dirty="0">
                <a:solidFill>
                  <a:schemeClr val="bg1"/>
                </a:solidFill>
              </a:rPr>
              <a:t>Model Deployment.</a:t>
            </a:r>
            <a:endParaRPr lang="en-US" dirty="0"/>
          </a:p>
          <a:p>
            <a:pPr marL="342900" indent="-342900">
              <a:buFont typeface="Arial" panose="020B0604020202020204" pitchFamily="34" charset="0"/>
              <a:buChar char="•"/>
            </a:pPr>
            <a:r>
              <a:rPr lang="en-US" sz="2000" dirty="0"/>
              <a:t>Scope of improvement.</a:t>
            </a:r>
          </a:p>
          <a:p>
            <a:pPr marL="342900" indent="-342900">
              <a:buFont typeface="Arial" panose="020B0604020202020204" pitchFamily="34" charset="0"/>
              <a:buChar char="•"/>
            </a:pPr>
            <a:r>
              <a:rPr lang="en-US" sz="2000" dirty="0"/>
              <a:t>Use case work flow.</a:t>
            </a:r>
          </a:p>
          <a:p>
            <a:pPr marL="285750" indent="-285750">
              <a:buFont typeface="Arial" panose="020B0604020202020204" pitchFamily="34" charset="0"/>
              <a:buChar char="•"/>
            </a:pPr>
            <a:r>
              <a:rPr lang="en-US" sz="2000" dirty="0"/>
              <a:t>Q/A.</a:t>
            </a:r>
          </a:p>
          <a:p>
            <a:endParaRPr lang="en-US" dirty="0"/>
          </a:p>
        </p:txBody>
      </p:sp>
    </p:spTree>
    <p:extLst>
      <p:ext uri="{BB962C8B-B14F-4D97-AF65-F5344CB8AC3E}">
        <p14:creationId xmlns:p14="http://schemas.microsoft.com/office/powerpoint/2010/main" val="199262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r>
              <a:rPr lang="en-US" sz="1800" u="sng" dirty="0"/>
              <a:t>The Big picture</a:t>
            </a:r>
          </a:p>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4" name="Text Placeholder 3"/>
          <p:cNvSpPr>
            <a:spLocks noGrp="1"/>
          </p:cNvSpPr>
          <p:nvPr>
            <p:ph type="body" sz="quarter" idx="16"/>
          </p:nvPr>
        </p:nvSpPr>
        <p:spPr>
          <a:xfrm>
            <a:off x="630767" y="624895"/>
            <a:ext cx="10779822" cy="1343454"/>
          </a:xfrm>
        </p:spPr>
        <p:txBody>
          <a:bodyPr/>
          <a:lstStyle/>
          <a:p>
            <a:endParaRPr lang="en-US" dirty="0"/>
          </a:p>
          <a:p>
            <a:pPr marL="285750" indent="-285750">
              <a:buFont typeface="Arial" panose="020B0604020202020204" pitchFamily="34" charset="0"/>
              <a:buChar char="•"/>
            </a:pPr>
            <a:r>
              <a:rPr lang="en-US" sz="2000" dirty="0">
                <a:solidFill>
                  <a:schemeClr val="bg1">
                    <a:lumMod val="50000"/>
                  </a:schemeClr>
                </a:solidFill>
              </a:rPr>
              <a:t>Problem Statement : Classification of web content of .QA registry domains in terms of business and non-business content.</a:t>
            </a:r>
          </a:p>
          <a:p>
            <a:pPr marL="285750" indent="-285750">
              <a:buFont typeface="Arial" panose="020B0604020202020204" pitchFamily="34" charset="0"/>
              <a:buChar char="•"/>
            </a:pPr>
            <a:r>
              <a:rPr lang="en-US" sz="2000" dirty="0">
                <a:solidFill>
                  <a:schemeClr val="bg1">
                    <a:lumMod val="50000"/>
                  </a:schemeClr>
                </a:solidFill>
              </a:rPr>
              <a:t>Solution: Building a mechanism to predict the probability of a website being hosted for either commercial or non commercial purpose. </a:t>
            </a:r>
          </a:p>
          <a:p>
            <a:pPr marL="285750" indent="-285750">
              <a:buFont typeface="Arial" panose="020B0604020202020204" pitchFamily="34" charset="0"/>
              <a:buChar char="•"/>
            </a:pPr>
            <a:r>
              <a:rPr lang="en-US" sz="2000" dirty="0">
                <a:solidFill>
                  <a:schemeClr val="bg1">
                    <a:lumMod val="50000"/>
                  </a:schemeClr>
                </a:solidFill>
              </a:rPr>
              <a:t>Expected Outcome: Study of domain usage patterns by the domain owners, analyzing the gaps between Registry-Registrar model and consumers in terms of domain registration and its use.</a:t>
            </a:r>
          </a:p>
          <a:p>
            <a:pPr marL="285750" indent="-285750">
              <a:buFont typeface="Arial" panose="020B0604020202020204" pitchFamily="34" charset="0"/>
              <a:buChar char="•"/>
            </a:pPr>
            <a:r>
              <a:rPr lang="en-US" sz="2000" dirty="0">
                <a:solidFill>
                  <a:schemeClr val="bg1">
                    <a:lumMod val="50000"/>
                  </a:schemeClr>
                </a:solidFill>
              </a:rPr>
              <a:t>Usage: The problem statement can be expanded (sub-scaled) on the classification front, which can be derived from the web content.</a:t>
            </a:r>
          </a:p>
          <a:p>
            <a:endParaRPr lang="en-US" dirty="0"/>
          </a:p>
        </p:txBody>
      </p:sp>
      <p:sp>
        <p:nvSpPr>
          <p:cNvPr id="8" name="TextBox 7">
            <a:extLst>
              <a:ext uri="{FF2B5EF4-FFF2-40B4-BE49-F238E27FC236}">
                <a16:creationId xmlns:a16="http://schemas.microsoft.com/office/drawing/2014/main" id="{B323FEA6-A48D-4BEF-8440-67738D88E227}"/>
              </a:ext>
            </a:extLst>
          </p:cNvPr>
          <p:cNvSpPr txBox="1"/>
          <p:nvPr/>
        </p:nvSpPr>
        <p:spPr>
          <a:xfrm>
            <a:off x="10869417" y="5863773"/>
            <a:ext cx="354584" cy="369332"/>
          </a:xfrm>
          <a:prstGeom prst="rect">
            <a:avLst/>
          </a:prstGeom>
          <a:noFill/>
        </p:spPr>
        <p:txBody>
          <a:bodyPr wrap="none" rtlCol="0">
            <a:spAutoFit/>
          </a:bodyPr>
          <a:lstStyle/>
          <a:p>
            <a:r>
              <a:rPr lang="en-US" dirty="0">
                <a:solidFill>
                  <a:srgbClr val="AC5C5C"/>
                </a:solidFill>
              </a:rPr>
              <a:t>1 </a:t>
            </a:r>
          </a:p>
        </p:txBody>
      </p:sp>
    </p:spTree>
    <p:extLst>
      <p:ext uri="{BB962C8B-B14F-4D97-AF65-F5344CB8AC3E}">
        <p14:creationId xmlns:p14="http://schemas.microsoft.com/office/powerpoint/2010/main" val="259471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59A571-4C5B-4D74-8333-48D8B263181A}"/>
              </a:ext>
            </a:extLst>
          </p:cNvPr>
          <p:cNvSpPr>
            <a:spLocks noGrp="1"/>
          </p:cNvSpPr>
          <p:nvPr>
            <p:ph type="body" sz="quarter" idx="10"/>
          </p:nvPr>
        </p:nvSpPr>
        <p:spPr/>
        <p:txBody>
          <a:bodyPr/>
          <a:lstStyle/>
          <a:p>
            <a:r>
              <a:rPr lang="en-US" sz="1800" u="sng" dirty="0"/>
              <a:t>Overview of underlying technologies</a:t>
            </a:r>
          </a:p>
        </p:txBody>
      </p:sp>
      <p:sp>
        <p:nvSpPr>
          <p:cNvPr id="7" name="Oval 6">
            <a:extLst>
              <a:ext uri="{FF2B5EF4-FFF2-40B4-BE49-F238E27FC236}">
                <a16:creationId xmlns:a16="http://schemas.microsoft.com/office/drawing/2014/main" id="{E9E79B5D-0B15-4A8E-AF76-3FB63411F354}"/>
              </a:ext>
            </a:extLst>
          </p:cNvPr>
          <p:cNvSpPr/>
          <p:nvPr/>
        </p:nvSpPr>
        <p:spPr>
          <a:xfrm>
            <a:off x="3092270" y="1683328"/>
            <a:ext cx="3003730" cy="305492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0607D05-03BC-46DD-BA82-767F35862F9D}"/>
              </a:ext>
            </a:extLst>
          </p:cNvPr>
          <p:cNvSpPr/>
          <p:nvPr/>
        </p:nvSpPr>
        <p:spPr>
          <a:xfrm>
            <a:off x="3304449" y="2450019"/>
            <a:ext cx="2136492" cy="222640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sz="1400" dirty="0"/>
          </a:p>
        </p:txBody>
      </p:sp>
      <p:sp>
        <p:nvSpPr>
          <p:cNvPr id="9" name="Oval 8">
            <a:extLst>
              <a:ext uri="{FF2B5EF4-FFF2-40B4-BE49-F238E27FC236}">
                <a16:creationId xmlns:a16="http://schemas.microsoft.com/office/drawing/2014/main" id="{5B3BF5CE-1D85-4C37-875C-180A8CEAB13D}"/>
              </a:ext>
            </a:extLst>
          </p:cNvPr>
          <p:cNvSpPr/>
          <p:nvPr/>
        </p:nvSpPr>
        <p:spPr>
          <a:xfrm>
            <a:off x="3562551" y="3586092"/>
            <a:ext cx="1031584" cy="100384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Deep learning</a:t>
            </a:r>
          </a:p>
        </p:txBody>
      </p:sp>
      <p:sp>
        <p:nvSpPr>
          <p:cNvPr id="10" name="Oval 9">
            <a:extLst>
              <a:ext uri="{FF2B5EF4-FFF2-40B4-BE49-F238E27FC236}">
                <a16:creationId xmlns:a16="http://schemas.microsoft.com/office/drawing/2014/main" id="{7448D46C-F6BA-4A1D-8985-096091802AD4}"/>
              </a:ext>
            </a:extLst>
          </p:cNvPr>
          <p:cNvSpPr/>
          <p:nvPr/>
        </p:nvSpPr>
        <p:spPr>
          <a:xfrm>
            <a:off x="626099" y="1683327"/>
            <a:ext cx="3003730" cy="3054927"/>
          </a:xfrm>
          <a:prstGeom prst="ellipse">
            <a:avLst/>
          </a:prstGeom>
          <a:solidFill>
            <a:schemeClr val="accent4">
              <a:lumMod val="50000"/>
              <a:alpha val="2313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t>           </a:t>
            </a:r>
            <a:r>
              <a:rPr lang="en-US" dirty="0">
                <a:solidFill>
                  <a:schemeClr val="tx1"/>
                </a:solidFill>
              </a:rPr>
              <a:t> </a:t>
            </a:r>
          </a:p>
        </p:txBody>
      </p:sp>
      <p:sp>
        <p:nvSpPr>
          <p:cNvPr id="11" name="Oval 10">
            <a:extLst>
              <a:ext uri="{FF2B5EF4-FFF2-40B4-BE49-F238E27FC236}">
                <a16:creationId xmlns:a16="http://schemas.microsoft.com/office/drawing/2014/main" id="{8920FB54-231D-4776-B64C-AF3CC6E89E7C}"/>
              </a:ext>
            </a:extLst>
          </p:cNvPr>
          <p:cNvSpPr/>
          <p:nvPr/>
        </p:nvSpPr>
        <p:spPr>
          <a:xfrm>
            <a:off x="664941" y="2326363"/>
            <a:ext cx="1232434" cy="127702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Big Data                           </a:t>
            </a:r>
          </a:p>
        </p:txBody>
      </p:sp>
      <p:sp>
        <p:nvSpPr>
          <p:cNvPr id="12" name="Oval 11">
            <a:extLst>
              <a:ext uri="{FF2B5EF4-FFF2-40B4-BE49-F238E27FC236}">
                <a16:creationId xmlns:a16="http://schemas.microsoft.com/office/drawing/2014/main" id="{14B2EB05-DB9F-4672-A182-D0CE000FC32A}"/>
              </a:ext>
            </a:extLst>
          </p:cNvPr>
          <p:cNvSpPr/>
          <p:nvPr/>
        </p:nvSpPr>
        <p:spPr>
          <a:xfrm>
            <a:off x="1493337" y="3210790"/>
            <a:ext cx="1469707" cy="151417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3" name="TextBox 12">
            <a:extLst>
              <a:ext uri="{FF2B5EF4-FFF2-40B4-BE49-F238E27FC236}">
                <a16:creationId xmlns:a16="http://schemas.microsoft.com/office/drawing/2014/main" id="{6FF16ECF-E5D5-4D7E-AD6D-6D326811E951}"/>
              </a:ext>
            </a:extLst>
          </p:cNvPr>
          <p:cNvSpPr txBox="1"/>
          <p:nvPr/>
        </p:nvSpPr>
        <p:spPr>
          <a:xfrm>
            <a:off x="3882345" y="1864042"/>
            <a:ext cx="1708380" cy="646331"/>
          </a:xfrm>
          <a:prstGeom prst="rect">
            <a:avLst/>
          </a:prstGeom>
          <a:noFill/>
        </p:spPr>
        <p:txBody>
          <a:bodyPr wrap="square" rtlCol="0">
            <a:spAutoFit/>
          </a:bodyPr>
          <a:lstStyle/>
          <a:p>
            <a:r>
              <a:rPr lang="en-US" dirty="0"/>
              <a:t>Artificial Intelligence</a:t>
            </a:r>
          </a:p>
        </p:txBody>
      </p:sp>
      <p:sp>
        <p:nvSpPr>
          <p:cNvPr id="14" name="TextBox 13">
            <a:extLst>
              <a:ext uri="{FF2B5EF4-FFF2-40B4-BE49-F238E27FC236}">
                <a16:creationId xmlns:a16="http://schemas.microsoft.com/office/drawing/2014/main" id="{8973104D-9AB1-4B84-B18D-43B8F6E4846B}"/>
              </a:ext>
            </a:extLst>
          </p:cNvPr>
          <p:cNvSpPr txBox="1"/>
          <p:nvPr/>
        </p:nvSpPr>
        <p:spPr>
          <a:xfrm>
            <a:off x="3943204" y="2725067"/>
            <a:ext cx="1328369" cy="646331"/>
          </a:xfrm>
          <a:prstGeom prst="rect">
            <a:avLst/>
          </a:prstGeom>
          <a:noFill/>
        </p:spPr>
        <p:txBody>
          <a:bodyPr wrap="square" rtlCol="0">
            <a:spAutoFit/>
          </a:bodyPr>
          <a:lstStyle/>
          <a:p>
            <a:r>
              <a:rPr lang="en-US" dirty="0">
                <a:solidFill>
                  <a:schemeClr val="bg1"/>
                </a:solidFill>
              </a:rPr>
              <a:t>Machine learning</a:t>
            </a:r>
          </a:p>
        </p:txBody>
      </p:sp>
      <p:sp>
        <p:nvSpPr>
          <p:cNvPr id="15" name="TextBox 14">
            <a:extLst>
              <a:ext uri="{FF2B5EF4-FFF2-40B4-BE49-F238E27FC236}">
                <a16:creationId xmlns:a16="http://schemas.microsoft.com/office/drawing/2014/main" id="{4AF4B91A-4904-4597-B657-7D8CEC50B0D4}"/>
              </a:ext>
            </a:extLst>
          </p:cNvPr>
          <p:cNvSpPr txBox="1"/>
          <p:nvPr/>
        </p:nvSpPr>
        <p:spPr>
          <a:xfrm>
            <a:off x="1795279" y="1919776"/>
            <a:ext cx="1007651" cy="646331"/>
          </a:xfrm>
          <a:prstGeom prst="rect">
            <a:avLst/>
          </a:prstGeom>
          <a:noFill/>
        </p:spPr>
        <p:txBody>
          <a:bodyPr wrap="square" rtlCol="0">
            <a:spAutoFit/>
          </a:bodyPr>
          <a:lstStyle/>
          <a:p>
            <a:r>
              <a:rPr lang="en-US" dirty="0"/>
              <a:t>Data Science</a:t>
            </a:r>
          </a:p>
        </p:txBody>
      </p:sp>
      <p:sp>
        <p:nvSpPr>
          <p:cNvPr id="16" name="Rectangle: Rounded Corners 15">
            <a:extLst>
              <a:ext uri="{FF2B5EF4-FFF2-40B4-BE49-F238E27FC236}">
                <a16:creationId xmlns:a16="http://schemas.microsoft.com/office/drawing/2014/main" id="{05F96BF7-B1B6-4DDB-9296-DA2284F5BC4E}"/>
              </a:ext>
            </a:extLst>
          </p:cNvPr>
          <p:cNvSpPr/>
          <p:nvPr/>
        </p:nvSpPr>
        <p:spPr>
          <a:xfrm>
            <a:off x="8176735" y="824599"/>
            <a:ext cx="1164946"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Understanding</a:t>
            </a:r>
          </a:p>
        </p:txBody>
      </p:sp>
      <p:sp>
        <p:nvSpPr>
          <p:cNvPr id="17" name="Rectangle: Rounded Corners 16">
            <a:extLst>
              <a:ext uri="{FF2B5EF4-FFF2-40B4-BE49-F238E27FC236}">
                <a16:creationId xmlns:a16="http://schemas.microsoft.com/office/drawing/2014/main" id="{A6286319-48AA-4618-BD78-6A264515FE38}"/>
              </a:ext>
            </a:extLst>
          </p:cNvPr>
          <p:cNvSpPr/>
          <p:nvPr/>
        </p:nvSpPr>
        <p:spPr>
          <a:xfrm>
            <a:off x="10029440" y="1957392"/>
            <a:ext cx="1122218"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Collection</a:t>
            </a:r>
          </a:p>
        </p:txBody>
      </p:sp>
      <p:sp>
        <p:nvSpPr>
          <p:cNvPr id="18" name="Rectangle: Rounded Corners 17">
            <a:extLst>
              <a:ext uri="{FF2B5EF4-FFF2-40B4-BE49-F238E27FC236}">
                <a16:creationId xmlns:a16="http://schemas.microsoft.com/office/drawing/2014/main" id="{8C51EDC4-2A9B-44A7-A39E-BE75BA8A9837}"/>
              </a:ext>
            </a:extLst>
          </p:cNvPr>
          <p:cNvSpPr/>
          <p:nvPr/>
        </p:nvSpPr>
        <p:spPr>
          <a:xfrm>
            <a:off x="10137554" y="3311365"/>
            <a:ext cx="1122218" cy="552981"/>
          </a:xfrm>
          <a:prstGeom prst="roundRect">
            <a:avLst>
              <a:gd name="adj" fmla="val 21916"/>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Preparation</a:t>
            </a:r>
          </a:p>
        </p:txBody>
      </p:sp>
      <p:sp>
        <p:nvSpPr>
          <p:cNvPr id="19" name="Rectangle: Rounded Corners 18">
            <a:extLst>
              <a:ext uri="{FF2B5EF4-FFF2-40B4-BE49-F238E27FC236}">
                <a16:creationId xmlns:a16="http://schemas.microsoft.com/office/drawing/2014/main" id="{4C56423B-69C5-448C-95CC-EE650AD75F60}"/>
              </a:ext>
            </a:extLst>
          </p:cNvPr>
          <p:cNvSpPr/>
          <p:nvPr/>
        </p:nvSpPr>
        <p:spPr>
          <a:xfrm>
            <a:off x="9421032" y="4737582"/>
            <a:ext cx="1122218"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Exploratory Data analysis</a:t>
            </a:r>
          </a:p>
        </p:txBody>
      </p:sp>
      <p:sp>
        <p:nvSpPr>
          <p:cNvPr id="20" name="Rectangle: Rounded Corners 19">
            <a:extLst>
              <a:ext uri="{FF2B5EF4-FFF2-40B4-BE49-F238E27FC236}">
                <a16:creationId xmlns:a16="http://schemas.microsoft.com/office/drawing/2014/main" id="{6403646A-0F1D-4657-AA13-4F2946419CFA}"/>
              </a:ext>
            </a:extLst>
          </p:cNvPr>
          <p:cNvSpPr/>
          <p:nvPr/>
        </p:nvSpPr>
        <p:spPr>
          <a:xfrm>
            <a:off x="6624753" y="3326892"/>
            <a:ext cx="1122218"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Evaluation</a:t>
            </a:r>
          </a:p>
        </p:txBody>
      </p:sp>
      <p:sp>
        <p:nvSpPr>
          <p:cNvPr id="21" name="Rectangle: Rounded Corners 20">
            <a:extLst>
              <a:ext uri="{FF2B5EF4-FFF2-40B4-BE49-F238E27FC236}">
                <a16:creationId xmlns:a16="http://schemas.microsoft.com/office/drawing/2014/main" id="{9A5CDF64-ADB2-412B-B053-4338AE03E36C}"/>
              </a:ext>
            </a:extLst>
          </p:cNvPr>
          <p:cNvSpPr/>
          <p:nvPr/>
        </p:nvSpPr>
        <p:spPr>
          <a:xfrm>
            <a:off x="6624753" y="1952722"/>
            <a:ext cx="1122218"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Deployment</a:t>
            </a:r>
          </a:p>
        </p:txBody>
      </p:sp>
      <p:cxnSp>
        <p:nvCxnSpPr>
          <p:cNvPr id="22" name="Connector: Curved 21">
            <a:extLst>
              <a:ext uri="{FF2B5EF4-FFF2-40B4-BE49-F238E27FC236}">
                <a16:creationId xmlns:a16="http://schemas.microsoft.com/office/drawing/2014/main" id="{B2096575-CEFA-4829-9749-6F3CA811C2FE}"/>
              </a:ext>
            </a:extLst>
          </p:cNvPr>
          <p:cNvCxnSpPr>
            <a:cxnSpLocks/>
          </p:cNvCxnSpPr>
          <p:nvPr/>
        </p:nvCxnSpPr>
        <p:spPr>
          <a:xfrm>
            <a:off x="9495377" y="1068484"/>
            <a:ext cx="1095172" cy="86647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CDD6233-30FF-487B-81FD-40B43544DAE4}"/>
              </a:ext>
            </a:extLst>
          </p:cNvPr>
          <p:cNvCxnSpPr>
            <a:cxnSpLocks/>
          </p:cNvCxnSpPr>
          <p:nvPr/>
        </p:nvCxnSpPr>
        <p:spPr>
          <a:xfrm rot="5400000" flipH="1" flipV="1">
            <a:off x="7151548" y="1013209"/>
            <a:ext cx="786460" cy="95652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5B1609A-C7CB-441A-BD13-66830FB4ED39}"/>
              </a:ext>
            </a:extLst>
          </p:cNvPr>
          <p:cNvCxnSpPr>
            <a:cxnSpLocks/>
          </p:cNvCxnSpPr>
          <p:nvPr/>
        </p:nvCxnSpPr>
        <p:spPr>
          <a:xfrm>
            <a:off x="10745963" y="2587704"/>
            <a:ext cx="0" cy="696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DDA95E3-66F0-47DE-B27F-E65F659521D9}"/>
              </a:ext>
            </a:extLst>
          </p:cNvPr>
          <p:cNvCxnSpPr>
            <a:cxnSpLocks/>
          </p:cNvCxnSpPr>
          <p:nvPr/>
        </p:nvCxnSpPr>
        <p:spPr>
          <a:xfrm flipV="1">
            <a:off x="6935032" y="2555320"/>
            <a:ext cx="0" cy="706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F8E8EE7A-FD33-4F67-9C62-8C512F648668}"/>
              </a:ext>
            </a:extLst>
          </p:cNvPr>
          <p:cNvSpPr/>
          <p:nvPr/>
        </p:nvSpPr>
        <p:spPr>
          <a:xfrm>
            <a:off x="7274042" y="4755836"/>
            <a:ext cx="1122218" cy="552981"/>
          </a:xfrm>
          <a:prstGeom prst="roundRect">
            <a:avLst/>
          </a:prstGeom>
          <a:solidFill>
            <a:srgbClr val="1997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Modelling</a:t>
            </a:r>
          </a:p>
        </p:txBody>
      </p:sp>
      <p:cxnSp>
        <p:nvCxnSpPr>
          <p:cNvPr id="27" name="Connector: Curved 26">
            <a:extLst>
              <a:ext uri="{FF2B5EF4-FFF2-40B4-BE49-F238E27FC236}">
                <a16:creationId xmlns:a16="http://schemas.microsoft.com/office/drawing/2014/main" id="{3B680116-8868-4B03-99F5-DB210C899A4D}"/>
              </a:ext>
            </a:extLst>
          </p:cNvPr>
          <p:cNvCxnSpPr>
            <a:cxnSpLocks/>
          </p:cNvCxnSpPr>
          <p:nvPr/>
        </p:nvCxnSpPr>
        <p:spPr>
          <a:xfrm rot="10800000">
            <a:off x="6926265" y="3892129"/>
            <a:ext cx="295848" cy="10521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AA7453B-948B-470C-8039-0E2E07E214BF}"/>
              </a:ext>
            </a:extLst>
          </p:cNvPr>
          <p:cNvCxnSpPr>
            <a:cxnSpLocks/>
          </p:cNvCxnSpPr>
          <p:nvPr/>
        </p:nvCxnSpPr>
        <p:spPr>
          <a:xfrm rot="5400000">
            <a:off x="10145742" y="4327907"/>
            <a:ext cx="1046193" cy="20271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A1F966A-2395-42DE-9B40-7177F42C7F1A}"/>
              </a:ext>
            </a:extLst>
          </p:cNvPr>
          <p:cNvCxnSpPr>
            <a:cxnSpLocks/>
          </p:cNvCxnSpPr>
          <p:nvPr/>
        </p:nvCxnSpPr>
        <p:spPr>
          <a:xfrm rot="5400000">
            <a:off x="8807730" y="4564104"/>
            <a:ext cx="12700" cy="1538634"/>
          </a:xfrm>
          <a:prstGeom prst="curvedConnector3">
            <a:avLst>
              <a:gd name="adj1" fmla="val 17454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CCE517A-BA70-4587-9276-005AA26CDD16}"/>
              </a:ext>
            </a:extLst>
          </p:cNvPr>
          <p:cNvSpPr txBox="1"/>
          <p:nvPr/>
        </p:nvSpPr>
        <p:spPr>
          <a:xfrm>
            <a:off x="7748043" y="2872915"/>
            <a:ext cx="2307811" cy="369332"/>
          </a:xfrm>
          <a:prstGeom prst="rect">
            <a:avLst/>
          </a:prstGeom>
          <a:noFill/>
        </p:spPr>
        <p:txBody>
          <a:bodyPr wrap="none" rtlCol="0">
            <a:spAutoFit/>
          </a:bodyPr>
          <a:lstStyle/>
          <a:p>
            <a:r>
              <a:rPr lang="en-US" dirty="0"/>
              <a:t>Data Science Life Cycle</a:t>
            </a:r>
          </a:p>
        </p:txBody>
      </p:sp>
      <p:sp>
        <p:nvSpPr>
          <p:cNvPr id="38" name="TextBox 37">
            <a:extLst>
              <a:ext uri="{FF2B5EF4-FFF2-40B4-BE49-F238E27FC236}">
                <a16:creationId xmlns:a16="http://schemas.microsoft.com/office/drawing/2014/main" id="{2B879BFE-9114-4842-B39E-8E153AB55C03}"/>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2</a:t>
            </a:r>
          </a:p>
        </p:txBody>
      </p:sp>
    </p:spTree>
    <p:extLst>
      <p:ext uri="{BB962C8B-B14F-4D97-AF65-F5344CB8AC3E}">
        <p14:creationId xmlns:p14="http://schemas.microsoft.com/office/powerpoint/2010/main" val="40042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2208C9-94CF-43FB-952D-CFFFAB48B308}"/>
              </a:ext>
            </a:extLst>
          </p:cNvPr>
          <p:cNvSpPr>
            <a:spLocks noGrp="1"/>
          </p:cNvSpPr>
          <p:nvPr>
            <p:ph type="body" sz="quarter" idx="10"/>
          </p:nvPr>
        </p:nvSpPr>
        <p:spPr>
          <a:xfrm>
            <a:off x="326854" y="106451"/>
            <a:ext cx="11306309" cy="2255030"/>
          </a:xfrm>
        </p:spPr>
        <p:txBody>
          <a:bodyPr/>
          <a:lstStyle/>
          <a:p>
            <a:endParaRPr lang="en-US" sz="1400" dirty="0"/>
          </a:p>
          <a:p>
            <a:r>
              <a:rPr lang="en-US" sz="1800" b="0" dirty="0"/>
              <a:t>Machine learning is branch of AI which deals with teaching machines to learn from experiences based on training them in terms of data. There are various types of machine learning techniques such as supervised, unsupervised reinforcement and deep learning.</a:t>
            </a:r>
            <a:endParaRPr lang="en-US" sz="1800" dirty="0"/>
          </a:p>
          <a:p>
            <a:pPr marL="285750" indent="-285750">
              <a:buFont typeface="Arial" panose="020B0604020202020204" pitchFamily="34" charset="0"/>
              <a:buChar char="•"/>
            </a:pPr>
            <a:r>
              <a:rPr lang="en-US" sz="1800" b="0" dirty="0"/>
              <a:t>Supervised learning.</a:t>
            </a:r>
          </a:p>
          <a:p>
            <a:pPr marL="285750" indent="-285750">
              <a:buFont typeface="Arial" panose="020B0604020202020204" pitchFamily="34" charset="0"/>
              <a:buChar char="•"/>
            </a:pPr>
            <a:r>
              <a:rPr lang="en-US" sz="1800" b="0" dirty="0"/>
              <a:t>unsupervised learning.</a:t>
            </a:r>
          </a:p>
          <a:p>
            <a:pPr marL="285750" indent="-285750">
              <a:buFont typeface="Arial" panose="020B0604020202020204" pitchFamily="34" charset="0"/>
              <a:buChar char="•"/>
            </a:pPr>
            <a:r>
              <a:rPr lang="en-US" sz="1800" b="0" dirty="0"/>
              <a:t>Reinforcement.</a:t>
            </a:r>
          </a:p>
          <a:p>
            <a:pPr marL="285750" indent="-285750">
              <a:buFont typeface="Arial" panose="020B0604020202020204" pitchFamily="34" charset="0"/>
              <a:buChar char="•"/>
            </a:pPr>
            <a:r>
              <a:rPr lang="en-US" sz="1800" b="0" dirty="0"/>
              <a:t>Deep Learning</a:t>
            </a:r>
          </a:p>
        </p:txBody>
      </p:sp>
      <p:sp>
        <p:nvSpPr>
          <p:cNvPr id="9" name="Rectangle: Rounded Corners 8">
            <a:extLst>
              <a:ext uri="{FF2B5EF4-FFF2-40B4-BE49-F238E27FC236}">
                <a16:creationId xmlns:a16="http://schemas.microsoft.com/office/drawing/2014/main" id="{A4B2460D-DE75-4F3F-8302-39B8B4CE3441}"/>
              </a:ext>
            </a:extLst>
          </p:cNvPr>
          <p:cNvSpPr/>
          <p:nvPr/>
        </p:nvSpPr>
        <p:spPr>
          <a:xfrm>
            <a:off x="1023331" y="2982884"/>
            <a:ext cx="9696450" cy="280554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5007CAF8-5613-4030-A812-F14F8B141116}"/>
              </a:ext>
            </a:extLst>
          </p:cNvPr>
          <p:cNvSpPr/>
          <p:nvPr/>
        </p:nvSpPr>
        <p:spPr>
          <a:xfrm>
            <a:off x="1212964" y="4497095"/>
            <a:ext cx="2168580" cy="1216587"/>
          </a:xfrm>
          <a:prstGeom prst="roundRect">
            <a:avLst/>
          </a:prstGeom>
          <a:solidFill>
            <a:srgbClr val="AA5E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1" name="Rectangle: Rounded Corners 10">
            <a:extLst>
              <a:ext uri="{FF2B5EF4-FFF2-40B4-BE49-F238E27FC236}">
                <a16:creationId xmlns:a16="http://schemas.microsoft.com/office/drawing/2014/main" id="{53A0E3B8-566A-4AF6-95CB-2FA659937769}"/>
              </a:ext>
            </a:extLst>
          </p:cNvPr>
          <p:cNvSpPr/>
          <p:nvPr/>
        </p:nvSpPr>
        <p:spPr>
          <a:xfrm>
            <a:off x="3577761" y="4494061"/>
            <a:ext cx="2168580" cy="1219137"/>
          </a:xfrm>
          <a:prstGeom prst="roundRect">
            <a:avLst/>
          </a:prstGeom>
          <a:solidFill>
            <a:srgbClr val="AA5E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 Learning</a:t>
            </a:r>
          </a:p>
        </p:txBody>
      </p:sp>
      <p:sp>
        <p:nvSpPr>
          <p:cNvPr id="12" name="Rectangle: Rounded Corners 11">
            <a:extLst>
              <a:ext uri="{FF2B5EF4-FFF2-40B4-BE49-F238E27FC236}">
                <a16:creationId xmlns:a16="http://schemas.microsoft.com/office/drawing/2014/main" id="{CEB0BC5A-5365-4998-9878-3DDB15CE397C}"/>
              </a:ext>
            </a:extLst>
          </p:cNvPr>
          <p:cNvSpPr/>
          <p:nvPr/>
        </p:nvSpPr>
        <p:spPr>
          <a:xfrm>
            <a:off x="5980009" y="4494061"/>
            <a:ext cx="2168580" cy="1219137"/>
          </a:xfrm>
          <a:prstGeom prst="roundRect">
            <a:avLst/>
          </a:prstGeom>
          <a:solidFill>
            <a:srgbClr val="AA5E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
        <p:nvSpPr>
          <p:cNvPr id="13" name="Rectangle: Rounded Corners 12">
            <a:extLst>
              <a:ext uri="{FF2B5EF4-FFF2-40B4-BE49-F238E27FC236}">
                <a16:creationId xmlns:a16="http://schemas.microsoft.com/office/drawing/2014/main" id="{EEE54BDA-E378-4C4D-9B06-5F892BABC9DE}"/>
              </a:ext>
            </a:extLst>
          </p:cNvPr>
          <p:cNvSpPr/>
          <p:nvPr/>
        </p:nvSpPr>
        <p:spPr>
          <a:xfrm>
            <a:off x="8364615" y="4494060"/>
            <a:ext cx="2168580" cy="1219137"/>
          </a:xfrm>
          <a:prstGeom prst="roundRect">
            <a:avLst/>
          </a:prstGeom>
          <a:solidFill>
            <a:srgbClr val="AA5E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14" name="TextBox 13">
            <a:extLst>
              <a:ext uri="{FF2B5EF4-FFF2-40B4-BE49-F238E27FC236}">
                <a16:creationId xmlns:a16="http://schemas.microsoft.com/office/drawing/2014/main" id="{8166478D-E0F1-4915-B425-796983AFBFA0}"/>
              </a:ext>
            </a:extLst>
          </p:cNvPr>
          <p:cNvSpPr txBox="1"/>
          <p:nvPr/>
        </p:nvSpPr>
        <p:spPr>
          <a:xfrm>
            <a:off x="4942071" y="3429000"/>
            <a:ext cx="1858969" cy="369332"/>
          </a:xfrm>
          <a:prstGeom prst="rect">
            <a:avLst/>
          </a:prstGeom>
          <a:noFill/>
        </p:spPr>
        <p:txBody>
          <a:bodyPr wrap="square" rtlCol="0">
            <a:spAutoFit/>
          </a:bodyPr>
          <a:lstStyle/>
          <a:p>
            <a:r>
              <a:rPr lang="en-US" dirty="0"/>
              <a:t>Machine Learning</a:t>
            </a:r>
          </a:p>
        </p:txBody>
      </p:sp>
      <p:sp>
        <p:nvSpPr>
          <p:cNvPr id="15" name="TextBox 14">
            <a:extLst>
              <a:ext uri="{FF2B5EF4-FFF2-40B4-BE49-F238E27FC236}">
                <a16:creationId xmlns:a16="http://schemas.microsoft.com/office/drawing/2014/main" id="{25B45C45-C87A-4D0C-984C-8347B4F45559}"/>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3</a:t>
            </a:r>
          </a:p>
        </p:txBody>
      </p:sp>
    </p:spTree>
    <p:extLst>
      <p:ext uri="{BB962C8B-B14F-4D97-AF65-F5344CB8AC3E}">
        <p14:creationId xmlns:p14="http://schemas.microsoft.com/office/powerpoint/2010/main" val="73749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2208C9-94CF-43FB-952D-CFFFAB48B308}"/>
              </a:ext>
            </a:extLst>
          </p:cNvPr>
          <p:cNvSpPr>
            <a:spLocks noGrp="1"/>
          </p:cNvSpPr>
          <p:nvPr>
            <p:ph type="body" sz="quarter" idx="10"/>
          </p:nvPr>
        </p:nvSpPr>
        <p:spPr>
          <a:xfrm>
            <a:off x="639080" y="236684"/>
            <a:ext cx="11306309" cy="2255030"/>
          </a:xfrm>
        </p:spPr>
        <p:txBody>
          <a:bodyPr/>
          <a:lstStyle/>
          <a:p>
            <a:r>
              <a:rPr lang="en-US" sz="1800" u="sng" dirty="0"/>
              <a:t>Business Understanding:</a:t>
            </a:r>
          </a:p>
          <a:p>
            <a:r>
              <a:rPr lang="en-US" sz="1800" b="0" dirty="0"/>
              <a:t>DNS registry actively registered domain web-content sites segregation in terms of defined category </a:t>
            </a:r>
          </a:p>
          <a:p>
            <a:r>
              <a:rPr lang="en-US" sz="1800" b="0" dirty="0"/>
              <a:t>by the business.  </a:t>
            </a:r>
          </a:p>
          <a:p>
            <a:pPr marL="285750" indent="-285750">
              <a:buFont typeface="Arial" panose="020B0604020202020204" pitchFamily="34" charset="0"/>
              <a:buChar char="•"/>
            </a:pPr>
            <a:r>
              <a:rPr lang="en-US" sz="1800" b="0" dirty="0"/>
              <a:t>Domain owners are encouraged/motivated/requested to use .com.qa for business use.</a:t>
            </a:r>
          </a:p>
          <a:p>
            <a:pPr marL="285750" indent="-285750">
              <a:buFont typeface="Arial" panose="020B0604020202020204" pitchFamily="34" charset="0"/>
              <a:buChar char="•"/>
            </a:pPr>
            <a:r>
              <a:rPr lang="en-US" sz="1800" b="0" dirty="0"/>
              <a:t>Websites hosted for commercial purposes under .</a:t>
            </a:r>
            <a:r>
              <a:rPr lang="en-US" sz="1800" b="0" dirty="0" err="1"/>
              <a:t>qa</a:t>
            </a:r>
            <a:r>
              <a:rPr lang="en-US" sz="1800" b="0" dirty="0"/>
              <a:t> needed to be approximated for further study.</a:t>
            </a:r>
          </a:p>
          <a:p>
            <a:pPr marL="285750" indent="-285750">
              <a:buFont typeface="Arial" panose="020B0604020202020204" pitchFamily="34" charset="0"/>
              <a:buChar char="•"/>
            </a:pPr>
            <a:r>
              <a:rPr lang="en-US" sz="1800" b="0" dirty="0"/>
              <a:t>This study helps us to enhance our process to reverse this trend.</a:t>
            </a:r>
            <a:endParaRPr lang="en-US" sz="1800" dirty="0"/>
          </a:p>
          <a:p>
            <a:r>
              <a:rPr lang="en-US" sz="1800" u="sng" dirty="0"/>
              <a:t>Data Collection:</a:t>
            </a:r>
          </a:p>
          <a:p>
            <a:pPr marL="285750" indent="-285750">
              <a:buFont typeface="Arial" panose="020B0604020202020204" pitchFamily="34" charset="0"/>
              <a:buChar char="•"/>
            </a:pPr>
            <a:r>
              <a:rPr lang="en-US" sz="1800" b="0" dirty="0"/>
              <a:t>Data was collected from various sources like data world, Kaggle and Data network, which has websites </a:t>
            </a:r>
            <a:r>
              <a:rPr lang="en-US" sz="1800" b="0" dirty="0" err="1"/>
              <a:t>url</a:t>
            </a:r>
            <a:r>
              <a:rPr lang="en-US" sz="1800" b="0" dirty="0"/>
              <a:t> lists segregated in various categories.</a:t>
            </a:r>
          </a:p>
          <a:p>
            <a:pPr marL="285750" indent="-285750">
              <a:buFont typeface="Arial" panose="020B0604020202020204" pitchFamily="34" charset="0"/>
              <a:buChar char="•"/>
            </a:pPr>
            <a:r>
              <a:rPr lang="en-US" sz="1800" b="0" dirty="0"/>
              <a:t>A pre-classified data from these sources was used </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p:graphicFrame>
        <p:nvGraphicFramePr>
          <p:cNvPr id="4" name="Table 3">
            <a:extLst>
              <a:ext uri="{FF2B5EF4-FFF2-40B4-BE49-F238E27FC236}">
                <a16:creationId xmlns:a16="http://schemas.microsoft.com/office/drawing/2014/main" id="{DB57F672-786E-4629-8607-D0CCEEFB8EDE}"/>
              </a:ext>
            </a:extLst>
          </p:cNvPr>
          <p:cNvGraphicFramePr>
            <a:graphicFrameLocks noGrp="1"/>
          </p:cNvGraphicFramePr>
          <p:nvPr>
            <p:extLst>
              <p:ext uri="{D42A27DB-BD31-4B8C-83A1-F6EECF244321}">
                <p14:modId xmlns:p14="http://schemas.microsoft.com/office/powerpoint/2010/main" val="319139406"/>
              </p:ext>
            </p:extLst>
          </p:nvPr>
        </p:nvGraphicFramePr>
        <p:xfrm>
          <a:off x="864051" y="3920462"/>
          <a:ext cx="8128000" cy="2047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58692289"/>
                    </a:ext>
                  </a:extLst>
                </a:gridCol>
                <a:gridCol w="4064000">
                  <a:extLst>
                    <a:ext uri="{9D8B030D-6E8A-4147-A177-3AD203B41FA5}">
                      <a16:colId xmlns:a16="http://schemas.microsoft.com/office/drawing/2014/main" val="1968142448"/>
                    </a:ext>
                  </a:extLst>
                </a:gridCol>
              </a:tblGrid>
              <a:tr h="370840">
                <a:tc>
                  <a:txBody>
                    <a:bodyPr/>
                    <a:lstStyle/>
                    <a:p>
                      <a:pPr algn="ctr"/>
                      <a:r>
                        <a:rPr lang="en-US" sz="1400" dirty="0"/>
                        <a:t>Category (Labelled dependent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Text Content(Independent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504803930"/>
                  </a:ext>
                </a:extLst>
              </a:tr>
              <a:tr h="370840">
                <a:tc>
                  <a:txBody>
                    <a:bodyPr/>
                    <a:lstStyle/>
                    <a:p>
                      <a:r>
                        <a:rPr lang="en-US" sz="1400" dirty="0"/>
                        <a:t>Class_1(Commercial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Business and Industry.</a:t>
                      </a:r>
                    </a:p>
                    <a:p>
                      <a:r>
                        <a:rPr lang="en-US" sz="1400" dirty="0"/>
                        <a:t>Finance.</a:t>
                      </a:r>
                    </a:p>
                    <a:p>
                      <a:r>
                        <a:rPr lang="en-US" sz="1400" dirty="0"/>
                        <a:t>Shopping.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0619742"/>
                  </a:ext>
                </a:extLst>
              </a:tr>
              <a:tr h="370840">
                <a:tc>
                  <a:txBody>
                    <a:bodyPr/>
                    <a:lstStyle/>
                    <a:p>
                      <a:r>
                        <a:rPr lang="en-US" sz="1400" dirty="0"/>
                        <a:t>Class_2(Non-Commercial)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Home and garden.</a:t>
                      </a:r>
                    </a:p>
                    <a:p>
                      <a:r>
                        <a:rPr lang="en-US" sz="1400" dirty="0"/>
                        <a:t>Law and government.</a:t>
                      </a:r>
                    </a:p>
                    <a:p>
                      <a:r>
                        <a:rPr lang="en-US" sz="1400" dirty="0"/>
                        <a:t>People and society.</a:t>
                      </a:r>
                    </a:p>
                    <a:p>
                      <a:r>
                        <a:rPr lang="en-US" sz="1400" dirty="0"/>
                        <a:t>Pets.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8499214"/>
                  </a:ext>
                </a:extLst>
              </a:tr>
            </a:tbl>
          </a:graphicData>
        </a:graphic>
      </p:graphicFrame>
      <p:sp>
        <p:nvSpPr>
          <p:cNvPr id="15" name="TextBox 14">
            <a:extLst>
              <a:ext uri="{FF2B5EF4-FFF2-40B4-BE49-F238E27FC236}">
                <a16:creationId xmlns:a16="http://schemas.microsoft.com/office/drawing/2014/main" id="{F916EB59-4403-42C7-B4BE-47F5EC905BE4}"/>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4</a:t>
            </a:r>
          </a:p>
        </p:txBody>
      </p:sp>
    </p:spTree>
    <p:extLst>
      <p:ext uri="{BB962C8B-B14F-4D97-AF65-F5344CB8AC3E}">
        <p14:creationId xmlns:p14="http://schemas.microsoft.com/office/powerpoint/2010/main" val="26986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2208C9-94CF-43FB-952D-CFFFAB48B308}"/>
              </a:ext>
            </a:extLst>
          </p:cNvPr>
          <p:cNvSpPr>
            <a:spLocks noGrp="1"/>
          </p:cNvSpPr>
          <p:nvPr>
            <p:ph type="body" sz="quarter" idx="10"/>
          </p:nvPr>
        </p:nvSpPr>
        <p:spPr>
          <a:xfrm>
            <a:off x="639080" y="236684"/>
            <a:ext cx="11306309" cy="1483259"/>
          </a:xfrm>
        </p:spPr>
        <p:txBody>
          <a:bodyPr/>
          <a:lstStyle/>
          <a:p>
            <a:r>
              <a:rPr lang="en-US" sz="1800" u="sng" dirty="0"/>
              <a:t>Data Preparation</a:t>
            </a:r>
          </a:p>
          <a:p>
            <a:pPr marL="285750" indent="-285750">
              <a:buFont typeface="Arial" panose="020B0604020202020204" pitchFamily="34" charset="0"/>
              <a:buChar char="•"/>
            </a:pPr>
            <a:r>
              <a:rPr lang="en-US" sz="1800" b="0" dirty="0">
                <a:solidFill>
                  <a:schemeClr val="bg1">
                    <a:lumMod val="50000"/>
                  </a:schemeClr>
                </a:solidFill>
              </a:rPr>
              <a:t>Web scraping to collect text content of home page of websites.</a:t>
            </a:r>
          </a:p>
          <a:p>
            <a:pPr marL="285750" indent="-285750">
              <a:buFont typeface="Arial" panose="020B0604020202020204" pitchFamily="34" charset="0"/>
              <a:buChar char="•"/>
            </a:pPr>
            <a:r>
              <a:rPr lang="en-US" sz="1800" b="0" dirty="0">
                <a:solidFill>
                  <a:schemeClr val="bg1">
                    <a:lumMod val="50000"/>
                  </a:schemeClr>
                </a:solidFill>
              </a:rPr>
              <a:t>Removal of special characters, stop words, tokenizing words and letters case normalization.</a:t>
            </a:r>
          </a:p>
          <a:p>
            <a:pPr marL="285750" indent="-285750">
              <a:buFont typeface="Arial" panose="020B0604020202020204" pitchFamily="34" charset="0"/>
              <a:buChar char="•"/>
            </a:pPr>
            <a:r>
              <a:rPr lang="en-US" sz="1800" b="0" dirty="0">
                <a:solidFill>
                  <a:schemeClr val="bg1">
                    <a:lumMod val="50000"/>
                  </a:schemeClr>
                </a:solidFill>
              </a:rPr>
              <a:t>Stemming words using Lancaster algorithm</a:t>
            </a:r>
          </a:p>
          <a:p>
            <a:pPr marL="285750" indent="-285750">
              <a:buFont typeface="Arial" panose="020B0604020202020204" pitchFamily="34" charset="0"/>
              <a:buChar char="•"/>
            </a:pPr>
            <a:r>
              <a:rPr lang="en-US" sz="1800" b="0" dirty="0">
                <a:solidFill>
                  <a:schemeClr val="bg1">
                    <a:lumMod val="50000"/>
                  </a:schemeClr>
                </a:solidFill>
              </a:rPr>
              <a:t>Creating training dataset manually with keywords based segregation.</a:t>
            </a:r>
            <a:endParaRPr lang="en-US" sz="1800" b="0" u="sng" dirty="0">
              <a:solidFill>
                <a:schemeClr val="bg1">
                  <a:lumMod val="50000"/>
                </a:schemeClr>
              </a:solidFill>
            </a:endParaRP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p:graphicFrame>
        <p:nvGraphicFramePr>
          <p:cNvPr id="3" name="Table 2">
            <a:extLst>
              <a:ext uri="{FF2B5EF4-FFF2-40B4-BE49-F238E27FC236}">
                <a16:creationId xmlns:a16="http://schemas.microsoft.com/office/drawing/2014/main" id="{734CE928-9F98-4B26-B18C-B5CE214D770F}"/>
              </a:ext>
            </a:extLst>
          </p:cNvPr>
          <p:cNvGraphicFramePr>
            <a:graphicFrameLocks noGrp="1"/>
          </p:cNvGraphicFramePr>
          <p:nvPr>
            <p:extLst>
              <p:ext uri="{D42A27DB-BD31-4B8C-83A1-F6EECF244321}">
                <p14:modId xmlns:p14="http://schemas.microsoft.com/office/powerpoint/2010/main" val="4131941264"/>
              </p:ext>
            </p:extLst>
          </p:nvPr>
        </p:nvGraphicFramePr>
        <p:xfrm>
          <a:off x="639078" y="2046098"/>
          <a:ext cx="10558693" cy="1511669"/>
        </p:xfrm>
        <a:graphic>
          <a:graphicData uri="http://schemas.openxmlformats.org/drawingml/2006/table">
            <a:tbl>
              <a:tblPr firstRow="1" bandRow="1">
                <a:tableStyleId>{5C22544A-7EE6-4342-B048-85BDC9FD1C3A}</a:tableStyleId>
              </a:tblPr>
              <a:tblGrid>
                <a:gridCol w="751107">
                  <a:extLst>
                    <a:ext uri="{9D8B030D-6E8A-4147-A177-3AD203B41FA5}">
                      <a16:colId xmlns:a16="http://schemas.microsoft.com/office/drawing/2014/main" val="3290268868"/>
                    </a:ext>
                  </a:extLst>
                </a:gridCol>
                <a:gridCol w="2624076">
                  <a:extLst>
                    <a:ext uri="{9D8B030D-6E8A-4147-A177-3AD203B41FA5}">
                      <a16:colId xmlns:a16="http://schemas.microsoft.com/office/drawing/2014/main" val="2940992813"/>
                    </a:ext>
                  </a:extLst>
                </a:gridCol>
                <a:gridCol w="7183510">
                  <a:extLst>
                    <a:ext uri="{9D8B030D-6E8A-4147-A177-3AD203B41FA5}">
                      <a16:colId xmlns:a16="http://schemas.microsoft.com/office/drawing/2014/main" val="389537907"/>
                    </a:ext>
                  </a:extLst>
                </a:gridCol>
              </a:tblGrid>
              <a:tr h="370840">
                <a:tc>
                  <a:txBody>
                    <a:bodyPr/>
                    <a:lstStyle/>
                    <a:p>
                      <a:r>
                        <a:rPr lang="en-US" sz="14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URL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1906411654"/>
                  </a:ext>
                </a:extLst>
              </a:tr>
              <a:tr h="399149">
                <a:tc>
                  <a:txBody>
                    <a:bodyPr/>
                    <a:lstStyle/>
                    <a:p>
                      <a:r>
                        <a:rPr lang="en-US" sz="1400" dirty="0"/>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https://www.6sqft.com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What you need to know about Columbus Day 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1397471"/>
                  </a:ext>
                </a:extLst>
              </a:tr>
              <a:tr h="370840">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https://www.aerofarms.com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The Future of Farming? No Sun, No Soil, But...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0217792"/>
                  </a:ext>
                </a:extLst>
              </a:tr>
              <a:tr h="370840">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https://www.durrell.org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Membership  Cafes Latest Rewilding Islands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9018116"/>
                  </a:ext>
                </a:extLst>
              </a:tr>
            </a:tbl>
          </a:graphicData>
        </a:graphic>
      </p:graphicFrame>
      <p:graphicFrame>
        <p:nvGraphicFramePr>
          <p:cNvPr id="5" name="Table 4">
            <a:extLst>
              <a:ext uri="{FF2B5EF4-FFF2-40B4-BE49-F238E27FC236}">
                <a16:creationId xmlns:a16="http://schemas.microsoft.com/office/drawing/2014/main" id="{152A2A89-8650-4D45-B355-4199F0E156F6}"/>
              </a:ext>
            </a:extLst>
          </p:cNvPr>
          <p:cNvGraphicFramePr>
            <a:graphicFrameLocks noGrp="1"/>
          </p:cNvGraphicFramePr>
          <p:nvPr>
            <p:extLst>
              <p:ext uri="{D42A27DB-BD31-4B8C-83A1-F6EECF244321}">
                <p14:modId xmlns:p14="http://schemas.microsoft.com/office/powerpoint/2010/main" val="1150546769"/>
              </p:ext>
            </p:extLst>
          </p:nvPr>
        </p:nvGraphicFramePr>
        <p:xfrm>
          <a:off x="639078" y="3660566"/>
          <a:ext cx="10558693" cy="2286000"/>
        </p:xfrm>
        <a:graphic>
          <a:graphicData uri="http://schemas.openxmlformats.org/drawingml/2006/table">
            <a:tbl>
              <a:tblPr firstRow="1" bandRow="1">
                <a:tableStyleId>{5C22544A-7EE6-4342-B048-85BDC9FD1C3A}</a:tableStyleId>
              </a:tblPr>
              <a:tblGrid>
                <a:gridCol w="1484581">
                  <a:extLst>
                    <a:ext uri="{9D8B030D-6E8A-4147-A177-3AD203B41FA5}">
                      <a16:colId xmlns:a16="http://schemas.microsoft.com/office/drawing/2014/main" val="1487333077"/>
                    </a:ext>
                  </a:extLst>
                </a:gridCol>
                <a:gridCol w="1512352">
                  <a:extLst>
                    <a:ext uri="{9D8B030D-6E8A-4147-A177-3AD203B41FA5}">
                      <a16:colId xmlns:a16="http://schemas.microsoft.com/office/drawing/2014/main" val="4115671548"/>
                    </a:ext>
                  </a:extLst>
                </a:gridCol>
                <a:gridCol w="1512352">
                  <a:extLst>
                    <a:ext uri="{9D8B030D-6E8A-4147-A177-3AD203B41FA5}">
                      <a16:colId xmlns:a16="http://schemas.microsoft.com/office/drawing/2014/main" val="1348380144"/>
                    </a:ext>
                  </a:extLst>
                </a:gridCol>
                <a:gridCol w="1512352">
                  <a:extLst>
                    <a:ext uri="{9D8B030D-6E8A-4147-A177-3AD203B41FA5}">
                      <a16:colId xmlns:a16="http://schemas.microsoft.com/office/drawing/2014/main" val="1028225987"/>
                    </a:ext>
                  </a:extLst>
                </a:gridCol>
                <a:gridCol w="1512352">
                  <a:extLst>
                    <a:ext uri="{9D8B030D-6E8A-4147-A177-3AD203B41FA5}">
                      <a16:colId xmlns:a16="http://schemas.microsoft.com/office/drawing/2014/main" val="1027717360"/>
                    </a:ext>
                  </a:extLst>
                </a:gridCol>
                <a:gridCol w="1512352">
                  <a:extLst>
                    <a:ext uri="{9D8B030D-6E8A-4147-A177-3AD203B41FA5}">
                      <a16:colId xmlns:a16="http://schemas.microsoft.com/office/drawing/2014/main" val="3967492364"/>
                    </a:ext>
                  </a:extLst>
                </a:gridCol>
                <a:gridCol w="1512352">
                  <a:extLst>
                    <a:ext uri="{9D8B030D-6E8A-4147-A177-3AD203B41FA5}">
                      <a16:colId xmlns:a16="http://schemas.microsoft.com/office/drawing/2014/main" val="3216338227"/>
                    </a:ext>
                  </a:extLst>
                </a:gridCol>
              </a:tblGrid>
              <a:tr h="0">
                <a:tc>
                  <a:txBody>
                    <a:bodyPr/>
                    <a:lstStyle/>
                    <a:p>
                      <a:pPr algn="ctr"/>
                      <a:r>
                        <a:rPr lang="en-US" sz="14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URL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Word match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3704770274"/>
                  </a:ext>
                </a:extLst>
              </a:tr>
              <a:tr h="470928">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https://www.6sqft.com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real estate trends Greenpoint…..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973522"/>
                  </a:ext>
                </a:extLst>
              </a:tr>
              <a:tr h="470928">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https://www.aerofarms.com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The Future of Farming?....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5776978"/>
                  </a:ext>
                </a:extLst>
              </a:tr>
              <a:tr h="664840">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https://www.durrell.org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Membership  Cafes Latest Rewilding….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86.111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6632152"/>
                  </a:ext>
                </a:extLst>
              </a:tr>
            </a:tbl>
          </a:graphicData>
        </a:graphic>
      </p:graphicFrame>
      <p:sp>
        <p:nvSpPr>
          <p:cNvPr id="7" name="TextBox 6">
            <a:extLst>
              <a:ext uri="{FF2B5EF4-FFF2-40B4-BE49-F238E27FC236}">
                <a16:creationId xmlns:a16="http://schemas.microsoft.com/office/drawing/2014/main" id="{A8F21A89-E84D-4C92-B76D-37B08E9C2B8C}"/>
              </a:ext>
            </a:extLst>
          </p:cNvPr>
          <p:cNvSpPr txBox="1"/>
          <p:nvPr/>
        </p:nvSpPr>
        <p:spPr>
          <a:xfrm>
            <a:off x="10869417" y="5863773"/>
            <a:ext cx="354584" cy="369332"/>
          </a:xfrm>
          <a:prstGeom prst="rect">
            <a:avLst/>
          </a:prstGeom>
          <a:noFill/>
        </p:spPr>
        <p:txBody>
          <a:bodyPr wrap="none" rtlCol="0">
            <a:spAutoFit/>
          </a:bodyPr>
          <a:lstStyle/>
          <a:p>
            <a:r>
              <a:rPr lang="en-US" dirty="0">
                <a:solidFill>
                  <a:srgbClr val="AC5C5C"/>
                </a:solidFill>
              </a:rPr>
              <a:t>5 </a:t>
            </a:r>
          </a:p>
        </p:txBody>
      </p:sp>
    </p:spTree>
    <p:extLst>
      <p:ext uri="{BB962C8B-B14F-4D97-AF65-F5344CB8AC3E}">
        <p14:creationId xmlns:p14="http://schemas.microsoft.com/office/powerpoint/2010/main" val="391377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endParaRPr lang="en-US" dirty="0"/>
          </a:p>
          <a:p>
            <a:endParaRPr lang="en-US" dirty="0"/>
          </a:p>
          <a:p>
            <a:endParaRPr lang="en-US" dirty="0"/>
          </a:p>
        </p:txBody>
      </p:sp>
      <p:sp>
        <p:nvSpPr>
          <p:cNvPr id="3" name="Text Placeholder 2"/>
          <p:cNvSpPr>
            <a:spLocks noGrp="1"/>
          </p:cNvSpPr>
          <p:nvPr>
            <p:ph type="body" sz="quarter" idx="15"/>
          </p:nvPr>
        </p:nvSpPr>
        <p:spPr/>
        <p:txBody>
          <a:bodyPr/>
          <a:lstStyle/>
          <a:p>
            <a:endParaRPr lang="en-US" dirty="0"/>
          </a:p>
          <a:p>
            <a:endParaRPr lang="en-US" dirty="0"/>
          </a:p>
          <a:p>
            <a:endParaRPr lang="en-US" dirty="0"/>
          </a:p>
          <a:p>
            <a:endParaRPr lang="en-US" dirty="0"/>
          </a:p>
        </p:txBody>
      </p:sp>
      <p:sp>
        <p:nvSpPr>
          <p:cNvPr id="4" name="Text Placeholder 3"/>
          <p:cNvSpPr>
            <a:spLocks noGrp="1"/>
          </p:cNvSpPr>
          <p:nvPr>
            <p:ph type="body" sz="quarter" idx="16"/>
          </p:nvPr>
        </p:nvSpPr>
        <p:spPr>
          <a:xfrm>
            <a:off x="607862" y="1569932"/>
            <a:ext cx="10779822" cy="1343454"/>
          </a:xfrm>
        </p:spPr>
        <p:txBody>
          <a:bodyPr/>
          <a:lstStyle/>
          <a:p>
            <a:endParaRPr lang="en-US"/>
          </a:p>
          <a:p>
            <a:endParaRPr lang="en-US" dirty="0"/>
          </a:p>
        </p:txBody>
      </p:sp>
      <p:graphicFrame>
        <p:nvGraphicFramePr>
          <p:cNvPr id="5" name="Table 4">
            <a:extLst>
              <a:ext uri="{FF2B5EF4-FFF2-40B4-BE49-F238E27FC236}">
                <a16:creationId xmlns:a16="http://schemas.microsoft.com/office/drawing/2014/main" id="{DD33A2E8-2E3D-471D-A998-5540BE005CFF}"/>
              </a:ext>
            </a:extLst>
          </p:cNvPr>
          <p:cNvGraphicFramePr>
            <a:graphicFrameLocks noGrp="1"/>
          </p:cNvGraphicFramePr>
          <p:nvPr>
            <p:extLst>
              <p:ext uri="{D42A27DB-BD31-4B8C-83A1-F6EECF244321}">
                <p14:modId xmlns:p14="http://schemas.microsoft.com/office/powerpoint/2010/main" val="2228859578"/>
              </p:ext>
            </p:extLst>
          </p:nvPr>
        </p:nvGraphicFramePr>
        <p:xfrm>
          <a:off x="75781" y="1288449"/>
          <a:ext cx="3928500" cy="2800380"/>
        </p:xfrm>
        <a:graphic>
          <a:graphicData uri="http://schemas.openxmlformats.org/drawingml/2006/table">
            <a:tbl>
              <a:tblPr firstRow="1" bandRow="1">
                <a:tableStyleId>{5C22544A-7EE6-4342-B048-85BDC9FD1C3A}</a:tableStyleId>
              </a:tblPr>
              <a:tblGrid>
                <a:gridCol w="756469">
                  <a:extLst>
                    <a:ext uri="{9D8B030D-6E8A-4147-A177-3AD203B41FA5}">
                      <a16:colId xmlns:a16="http://schemas.microsoft.com/office/drawing/2014/main" val="2240214595"/>
                    </a:ext>
                  </a:extLst>
                </a:gridCol>
                <a:gridCol w="882755">
                  <a:extLst>
                    <a:ext uri="{9D8B030D-6E8A-4147-A177-3AD203B41FA5}">
                      <a16:colId xmlns:a16="http://schemas.microsoft.com/office/drawing/2014/main" val="1356540227"/>
                    </a:ext>
                  </a:extLst>
                </a:gridCol>
                <a:gridCol w="861313">
                  <a:extLst>
                    <a:ext uri="{9D8B030D-6E8A-4147-A177-3AD203B41FA5}">
                      <a16:colId xmlns:a16="http://schemas.microsoft.com/office/drawing/2014/main" val="437534040"/>
                    </a:ext>
                  </a:extLst>
                </a:gridCol>
                <a:gridCol w="1427963">
                  <a:extLst>
                    <a:ext uri="{9D8B030D-6E8A-4147-A177-3AD203B41FA5}">
                      <a16:colId xmlns:a16="http://schemas.microsoft.com/office/drawing/2014/main" val="1213483677"/>
                    </a:ext>
                  </a:extLst>
                </a:gridCol>
              </a:tblGrid>
              <a:tr h="308261">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err="1"/>
                        <a:t>Total_matches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695832991"/>
                  </a:ext>
                </a:extLst>
              </a:tr>
              <a:tr h="356017">
                <a:tc>
                  <a:txBody>
                    <a:bodyPr/>
                    <a:lstStyle/>
                    <a:p>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918678"/>
                  </a:ext>
                </a:extLst>
              </a:tr>
              <a:tr h="356017">
                <a:tc>
                  <a:txBody>
                    <a:bodyPr/>
                    <a:lstStyle/>
                    <a:p>
                      <a:r>
                        <a:rPr lang="en-US" sz="14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26.43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12.97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0242271"/>
                  </a:ext>
                </a:extLst>
              </a:tr>
              <a:tr h="356017">
                <a:tc>
                  <a:txBody>
                    <a:bodyPr/>
                    <a:lstStyle/>
                    <a:p>
                      <a:r>
                        <a:rPr lang="en-US" sz="1400" dirty="0"/>
                        <a:t>std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26.71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351981"/>
                  </a:ext>
                </a:extLst>
              </a:tr>
              <a:tr h="356017">
                <a:tc>
                  <a:txBody>
                    <a:bodyPr/>
                    <a:lstStyle/>
                    <a:p>
                      <a:r>
                        <a:rPr lang="en-US" sz="1400" dirty="0"/>
                        <a:t>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6133601"/>
                  </a:ext>
                </a:extLst>
              </a:tr>
              <a:tr h="356017">
                <a:tc>
                  <a:txBody>
                    <a:bodyPr/>
                    <a:lstStyle/>
                    <a:p>
                      <a:r>
                        <a:rPr lang="en-US" sz="14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6214039"/>
                  </a:ext>
                </a:extLst>
              </a:tr>
              <a:tr h="356017">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222905"/>
                  </a:ext>
                </a:extLst>
              </a:tr>
              <a:tr h="3560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1988798"/>
                  </a:ext>
                </a:extLst>
              </a:tr>
            </a:tbl>
          </a:graphicData>
        </a:graphic>
      </p:graphicFrame>
      <p:graphicFrame>
        <p:nvGraphicFramePr>
          <p:cNvPr id="6" name="Table 5">
            <a:extLst>
              <a:ext uri="{FF2B5EF4-FFF2-40B4-BE49-F238E27FC236}">
                <a16:creationId xmlns:a16="http://schemas.microsoft.com/office/drawing/2014/main" id="{76290F43-91FB-4E99-A154-455D2EA4A6F6}"/>
              </a:ext>
            </a:extLst>
          </p:cNvPr>
          <p:cNvGraphicFramePr>
            <a:graphicFrameLocks noGrp="1"/>
          </p:cNvGraphicFramePr>
          <p:nvPr>
            <p:extLst>
              <p:ext uri="{D42A27DB-BD31-4B8C-83A1-F6EECF244321}">
                <p14:modId xmlns:p14="http://schemas.microsoft.com/office/powerpoint/2010/main" val="2046270203"/>
              </p:ext>
            </p:extLst>
          </p:nvPr>
        </p:nvGraphicFramePr>
        <p:xfrm>
          <a:off x="4066321" y="1288449"/>
          <a:ext cx="4034751" cy="2800377"/>
        </p:xfrm>
        <a:graphic>
          <a:graphicData uri="http://schemas.openxmlformats.org/drawingml/2006/table">
            <a:tbl>
              <a:tblPr firstRow="1" bandRow="1">
                <a:tableStyleId>{5C22544A-7EE6-4342-B048-85BDC9FD1C3A}</a:tableStyleId>
              </a:tblPr>
              <a:tblGrid>
                <a:gridCol w="769372">
                  <a:extLst>
                    <a:ext uri="{9D8B030D-6E8A-4147-A177-3AD203B41FA5}">
                      <a16:colId xmlns:a16="http://schemas.microsoft.com/office/drawing/2014/main" val="2320406681"/>
                    </a:ext>
                  </a:extLst>
                </a:gridCol>
                <a:gridCol w="945959">
                  <a:extLst>
                    <a:ext uri="{9D8B030D-6E8A-4147-A177-3AD203B41FA5}">
                      <a16:colId xmlns:a16="http://schemas.microsoft.com/office/drawing/2014/main" val="2102106596"/>
                    </a:ext>
                  </a:extLst>
                </a:gridCol>
                <a:gridCol w="913347">
                  <a:extLst>
                    <a:ext uri="{9D8B030D-6E8A-4147-A177-3AD203B41FA5}">
                      <a16:colId xmlns:a16="http://schemas.microsoft.com/office/drawing/2014/main" val="1277682460"/>
                    </a:ext>
                  </a:extLst>
                </a:gridCol>
                <a:gridCol w="1406073">
                  <a:extLst>
                    <a:ext uri="{9D8B030D-6E8A-4147-A177-3AD203B41FA5}">
                      <a16:colId xmlns:a16="http://schemas.microsoft.com/office/drawing/2014/main" val="2165105410"/>
                    </a:ext>
                  </a:extLst>
                </a:gridCol>
              </a:tblGrid>
              <a:tr h="281934">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err="1"/>
                        <a:t>Total_matches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1492313193"/>
                  </a:ext>
                </a:extLst>
              </a:tr>
              <a:tr h="356511">
                <a:tc>
                  <a:txBody>
                    <a:bodyPr/>
                    <a:lstStyle/>
                    <a:p>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997484"/>
                  </a:ext>
                </a:extLst>
              </a:tr>
              <a:tr h="356511">
                <a:tc>
                  <a:txBody>
                    <a:bodyPr/>
                    <a:lstStyle/>
                    <a:p>
                      <a:r>
                        <a:rPr lang="en-US" sz="14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7514524"/>
                  </a:ext>
                </a:extLst>
              </a:tr>
              <a:tr h="356511">
                <a:tc>
                  <a:txBody>
                    <a:bodyPr/>
                    <a:lstStyle/>
                    <a:p>
                      <a:r>
                        <a:rPr lang="en-US" sz="1400" dirty="0"/>
                        <a:t>std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34.34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29.03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33.41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605262"/>
                  </a:ext>
                </a:extLst>
              </a:tr>
              <a:tr h="356511">
                <a:tc>
                  <a:txBody>
                    <a:bodyPr/>
                    <a:lstStyle/>
                    <a:p>
                      <a:r>
                        <a:rPr lang="en-US" sz="1400" dirty="0"/>
                        <a:t>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4681892"/>
                  </a:ext>
                </a:extLst>
              </a:tr>
              <a:tr h="356511">
                <a:tc>
                  <a:txBody>
                    <a:bodyPr/>
                    <a:lstStyle/>
                    <a:p>
                      <a:r>
                        <a:rPr lang="en-US" sz="14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1112241"/>
                  </a:ext>
                </a:extLst>
              </a:tr>
              <a:tr h="356511">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8629994"/>
                  </a:ext>
                </a:extLst>
              </a:tr>
              <a:tr h="356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95295"/>
                  </a:ext>
                </a:extLst>
              </a:tr>
            </a:tbl>
          </a:graphicData>
        </a:graphic>
      </p:graphicFrame>
      <p:graphicFrame>
        <p:nvGraphicFramePr>
          <p:cNvPr id="7" name="Table 6">
            <a:extLst>
              <a:ext uri="{FF2B5EF4-FFF2-40B4-BE49-F238E27FC236}">
                <a16:creationId xmlns:a16="http://schemas.microsoft.com/office/drawing/2014/main" id="{9949842B-1D4D-45E0-B392-381C8AA0C3F8}"/>
              </a:ext>
            </a:extLst>
          </p:cNvPr>
          <p:cNvGraphicFramePr>
            <a:graphicFrameLocks noGrp="1"/>
          </p:cNvGraphicFramePr>
          <p:nvPr>
            <p:extLst>
              <p:ext uri="{D42A27DB-BD31-4B8C-83A1-F6EECF244321}">
                <p14:modId xmlns:p14="http://schemas.microsoft.com/office/powerpoint/2010/main" val="3358282032"/>
              </p:ext>
            </p:extLst>
          </p:nvPr>
        </p:nvGraphicFramePr>
        <p:xfrm>
          <a:off x="8141910" y="1288449"/>
          <a:ext cx="3952052" cy="2803849"/>
        </p:xfrm>
        <a:graphic>
          <a:graphicData uri="http://schemas.openxmlformats.org/drawingml/2006/table">
            <a:tbl>
              <a:tblPr firstRow="1" bandRow="1">
                <a:tableStyleId>{5C22544A-7EE6-4342-B048-85BDC9FD1C3A}</a:tableStyleId>
              </a:tblPr>
              <a:tblGrid>
                <a:gridCol w="710671">
                  <a:extLst>
                    <a:ext uri="{9D8B030D-6E8A-4147-A177-3AD203B41FA5}">
                      <a16:colId xmlns:a16="http://schemas.microsoft.com/office/drawing/2014/main" val="2658622359"/>
                    </a:ext>
                  </a:extLst>
                </a:gridCol>
                <a:gridCol w="996182">
                  <a:extLst>
                    <a:ext uri="{9D8B030D-6E8A-4147-A177-3AD203B41FA5}">
                      <a16:colId xmlns:a16="http://schemas.microsoft.com/office/drawing/2014/main" val="2340254798"/>
                    </a:ext>
                  </a:extLst>
                </a:gridCol>
                <a:gridCol w="832618">
                  <a:extLst>
                    <a:ext uri="{9D8B030D-6E8A-4147-A177-3AD203B41FA5}">
                      <a16:colId xmlns:a16="http://schemas.microsoft.com/office/drawing/2014/main" val="2987009020"/>
                    </a:ext>
                  </a:extLst>
                </a:gridCol>
                <a:gridCol w="1412581">
                  <a:extLst>
                    <a:ext uri="{9D8B030D-6E8A-4147-A177-3AD203B41FA5}">
                      <a16:colId xmlns:a16="http://schemas.microsoft.com/office/drawing/2014/main" val="65182967"/>
                    </a:ext>
                  </a:extLst>
                </a:gridCol>
              </a:tblGrid>
              <a:tr h="301329">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err="1"/>
                        <a:t>Total_matches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3257681822"/>
                  </a:ext>
                </a:extLst>
              </a:tr>
              <a:tr h="357007">
                <a:tc>
                  <a:txBody>
                    <a:bodyPr/>
                    <a:lstStyle/>
                    <a:p>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2402814"/>
                  </a:ext>
                </a:extLst>
              </a:tr>
              <a:tr h="357007">
                <a:tc>
                  <a:txBody>
                    <a:bodyPr/>
                    <a:lstStyle/>
                    <a:p>
                      <a:r>
                        <a:rPr lang="en-US" sz="14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16.07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5956603"/>
                  </a:ext>
                </a:extLst>
              </a:tr>
              <a:tr h="357007">
                <a:tc>
                  <a:txBody>
                    <a:bodyPr/>
                    <a:lstStyle/>
                    <a:p>
                      <a:r>
                        <a:rPr lang="en-US" sz="1400" dirty="0"/>
                        <a:t>std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6376270"/>
                  </a:ext>
                </a:extLst>
              </a:tr>
              <a:tr h="357007">
                <a:tc>
                  <a:txBody>
                    <a:bodyPr/>
                    <a:lstStyle/>
                    <a:p>
                      <a:r>
                        <a:rPr lang="en-US" sz="1400" dirty="0"/>
                        <a:t>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67995"/>
                  </a:ext>
                </a:extLst>
              </a:tr>
              <a:tr h="357007">
                <a:tc>
                  <a:txBody>
                    <a:bodyPr/>
                    <a:lstStyle/>
                    <a:p>
                      <a:r>
                        <a:rPr lang="en-US" sz="14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5413214"/>
                  </a:ext>
                </a:extLst>
              </a:tr>
              <a:tr h="357007">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165854"/>
                  </a:ext>
                </a:extLst>
              </a:tr>
              <a:tr h="357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46.26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35.08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7921978"/>
                  </a:ext>
                </a:extLst>
              </a:tr>
            </a:tbl>
          </a:graphicData>
        </a:graphic>
      </p:graphicFrame>
      <p:graphicFrame>
        <p:nvGraphicFramePr>
          <p:cNvPr id="8" name="Table 7">
            <a:extLst>
              <a:ext uri="{FF2B5EF4-FFF2-40B4-BE49-F238E27FC236}">
                <a16:creationId xmlns:a16="http://schemas.microsoft.com/office/drawing/2014/main" id="{C95354C7-E416-4E32-8DB4-E72DE9A49B38}"/>
              </a:ext>
            </a:extLst>
          </p:cNvPr>
          <p:cNvGraphicFramePr>
            <a:graphicFrameLocks noGrp="1"/>
          </p:cNvGraphicFramePr>
          <p:nvPr>
            <p:extLst>
              <p:ext uri="{D42A27DB-BD31-4B8C-83A1-F6EECF244321}">
                <p14:modId xmlns:p14="http://schemas.microsoft.com/office/powerpoint/2010/main" val="2492453764"/>
              </p:ext>
            </p:extLst>
          </p:nvPr>
        </p:nvGraphicFramePr>
        <p:xfrm>
          <a:off x="8141910" y="4363508"/>
          <a:ext cx="1733928" cy="914400"/>
        </p:xfrm>
        <a:graphic>
          <a:graphicData uri="http://schemas.openxmlformats.org/drawingml/2006/table">
            <a:tbl>
              <a:tblPr firstRow="1" bandRow="1">
                <a:tableStyleId>{5C22544A-7EE6-4342-B048-85BDC9FD1C3A}</a:tableStyleId>
              </a:tblPr>
              <a:tblGrid>
                <a:gridCol w="866964">
                  <a:extLst>
                    <a:ext uri="{9D8B030D-6E8A-4147-A177-3AD203B41FA5}">
                      <a16:colId xmlns:a16="http://schemas.microsoft.com/office/drawing/2014/main" val="255712066"/>
                    </a:ext>
                  </a:extLst>
                </a:gridCol>
                <a:gridCol w="866964">
                  <a:extLst>
                    <a:ext uri="{9D8B030D-6E8A-4147-A177-3AD203B41FA5}">
                      <a16:colId xmlns:a16="http://schemas.microsoft.com/office/drawing/2014/main" val="548596420"/>
                    </a:ext>
                  </a:extLst>
                </a:gridCol>
              </a:tblGrid>
              <a:tr h="264289">
                <a:tc>
                  <a:txBody>
                    <a:bodyPr/>
                    <a:lstStyle/>
                    <a:p>
                      <a:pPr algn="ctr"/>
                      <a:r>
                        <a:rPr lang="en-US" sz="1400" dirty="0"/>
                        <a:t>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3768531023"/>
                  </a:ext>
                </a:extLst>
              </a:tr>
              <a:tr h="300962">
                <a:tc>
                  <a:txBody>
                    <a:bodyPr/>
                    <a:lstStyle/>
                    <a:p>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7022317"/>
                  </a:ext>
                </a:extLst>
              </a:tr>
              <a:tr h="300962">
                <a:tc>
                  <a:txBody>
                    <a:bodyPr/>
                    <a:lstStyle/>
                    <a:p>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782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65412"/>
                  </a:ext>
                </a:extLst>
              </a:tr>
            </a:tbl>
          </a:graphicData>
        </a:graphic>
      </p:graphicFrame>
      <p:graphicFrame>
        <p:nvGraphicFramePr>
          <p:cNvPr id="9" name="Table 8">
            <a:extLst>
              <a:ext uri="{FF2B5EF4-FFF2-40B4-BE49-F238E27FC236}">
                <a16:creationId xmlns:a16="http://schemas.microsoft.com/office/drawing/2014/main" id="{1EC12673-B06E-485E-85B4-ED2E48813FB8}"/>
              </a:ext>
            </a:extLst>
          </p:cNvPr>
          <p:cNvGraphicFramePr>
            <a:graphicFrameLocks noGrp="1"/>
          </p:cNvGraphicFramePr>
          <p:nvPr>
            <p:extLst>
              <p:ext uri="{D42A27DB-BD31-4B8C-83A1-F6EECF244321}">
                <p14:modId xmlns:p14="http://schemas.microsoft.com/office/powerpoint/2010/main" val="2064232280"/>
              </p:ext>
            </p:extLst>
          </p:nvPr>
        </p:nvGraphicFramePr>
        <p:xfrm>
          <a:off x="116618" y="4341699"/>
          <a:ext cx="1631220" cy="929866"/>
        </p:xfrm>
        <a:graphic>
          <a:graphicData uri="http://schemas.openxmlformats.org/drawingml/2006/table">
            <a:tbl>
              <a:tblPr firstRow="1" bandRow="1">
                <a:tableStyleId>{5C22544A-7EE6-4342-B048-85BDC9FD1C3A}</a:tableStyleId>
              </a:tblPr>
              <a:tblGrid>
                <a:gridCol w="815610">
                  <a:extLst>
                    <a:ext uri="{9D8B030D-6E8A-4147-A177-3AD203B41FA5}">
                      <a16:colId xmlns:a16="http://schemas.microsoft.com/office/drawing/2014/main" val="2825926761"/>
                    </a:ext>
                  </a:extLst>
                </a:gridCol>
                <a:gridCol w="815610">
                  <a:extLst>
                    <a:ext uri="{9D8B030D-6E8A-4147-A177-3AD203B41FA5}">
                      <a16:colId xmlns:a16="http://schemas.microsoft.com/office/drawing/2014/main" val="1715749107"/>
                    </a:ext>
                  </a:extLst>
                </a:gridCol>
              </a:tblGrid>
              <a:tr h="210423">
                <a:tc>
                  <a:txBody>
                    <a:bodyPr/>
                    <a:lstStyle/>
                    <a:p>
                      <a:pPr algn="ctr"/>
                      <a:r>
                        <a:rPr lang="en-US" sz="1400" dirty="0"/>
                        <a:t>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2931527034"/>
                  </a:ext>
                </a:extLst>
              </a:tr>
              <a:tr h="312533">
                <a:tc>
                  <a:txBody>
                    <a:bodyPr/>
                    <a:lstStyle/>
                    <a:p>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4963196"/>
                  </a:ext>
                </a:extLst>
              </a:tr>
              <a:tr h="312533">
                <a:tc>
                  <a:txBody>
                    <a:bodyPr/>
                    <a:lstStyle/>
                    <a:p>
                      <a:r>
                        <a:rPr lang="en-US" sz="1400"/>
                        <a:t>Class_2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000313"/>
                  </a:ext>
                </a:extLst>
              </a:tr>
            </a:tbl>
          </a:graphicData>
        </a:graphic>
      </p:graphicFrame>
      <p:graphicFrame>
        <p:nvGraphicFramePr>
          <p:cNvPr id="10" name="Table 9">
            <a:extLst>
              <a:ext uri="{FF2B5EF4-FFF2-40B4-BE49-F238E27FC236}">
                <a16:creationId xmlns:a16="http://schemas.microsoft.com/office/drawing/2014/main" id="{15C841DF-8378-414E-A626-E28F57397E9F}"/>
              </a:ext>
            </a:extLst>
          </p:cNvPr>
          <p:cNvGraphicFramePr>
            <a:graphicFrameLocks noGrp="1"/>
          </p:cNvGraphicFramePr>
          <p:nvPr>
            <p:extLst>
              <p:ext uri="{D42A27DB-BD31-4B8C-83A1-F6EECF244321}">
                <p14:modId xmlns:p14="http://schemas.microsoft.com/office/powerpoint/2010/main" val="1661879994"/>
              </p:ext>
            </p:extLst>
          </p:nvPr>
        </p:nvGraphicFramePr>
        <p:xfrm>
          <a:off x="4077910" y="4326741"/>
          <a:ext cx="1733928" cy="950254"/>
        </p:xfrm>
        <a:graphic>
          <a:graphicData uri="http://schemas.openxmlformats.org/drawingml/2006/table">
            <a:tbl>
              <a:tblPr firstRow="1" bandRow="1">
                <a:tableStyleId>{5C22544A-7EE6-4342-B048-85BDC9FD1C3A}</a:tableStyleId>
              </a:tblPr>
              <a:tblGrid>
                <a:gridCol w="866964">
                  <a:extLst>
                    <a:ext uri="{9D8B030D-6E8A-4147-A177-3AD203B41FA5}">
                      <a16:colId xmlns:a16="http://schemas.microsoft.com/office/drawing/2014/main" val="3771768648"/>
                    </a:ext>
                  </a:extLst>
                </a:gridCol>
                <a:gridCol w="866964">
                  <a:extLst>
                    <a:ext uri="{9D8B030D-6E8A-4147-A177-3AD203B41FA5}">
                      <a16:colId xmlns:a16="http://schemas.microsoft.com/office/drawing/2014/main" val="4277524128"/>
                    </a:ext>
                  </a:extLst>
                </a:gridCol>
              </a:tblGrid>
              <a:tr h="272835">
                <a:tc>
                  <a:txBody>
                    <a:bodyPr/>
                    <a:lstStyle/>
                    <a:p>
                      <a:pPr algn="ctr"/>
                      <a:r>
                        <a:rPr lang="en-US" sz="1400" dirty="0"/>
                        <a:t>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a:r>
                        <a:rPr lang="en-US" sz="1400"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2408598858"/>
                  </a:ext>
                </a:extLst>
              </a:tr>
              <a:tr h="322727">
                <a:tc>
                  <a:txBody>
                    <a:bodyPr/>
                    <a:lstStyle/>
                    <a:p>
                      <a:r>
                        <a:rPr lang="en-US" sz="1400" dirty="0"/>
                        <a:t>Class_1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5529618"/>
                  </a:ext>
                </a:extLst>
              </a:tr>
              <a:tr h="322727">
                <a:tc>
                  <a:txBody>
                    <a:bodyPr/>
                    <a:lstStyle/>
                    <a:p>
                      <a:r>
                        <a:rPr lang="en-US" sz="1400" dirty="0"/>
                        <a:t>Class_2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331392"/>
                  </a:ext>
                </a:extLst>
              </a:tr>
            </a:tbl>
          </a:graphicData>
        </a:graphic>
      </p:graphicFrame>
      <p:sp>
        <p:nvSpPr>
          <p:cNvPr id="11" name="Rectangle 10">
            <a:extLst>
              <a:ext uri="{FF2B5EF4-FFF2-40B4-BE49-F238E27FC236}">
                <a16:creationId xmlns:a16="http://schemas.microsoft.com/office/drawing/2014/main" id="{91800B6E-09B8-4729-AF86-98EF48A3E411}"/>
              </a:ext>
            </a:extLst>
          </p:cNvPr>
          <p:cNvSpPr/>
          <p:nvPr/>
        </p:nvSpPr>
        <p:spPr>
          <a:xfrm>
            <a:off x="0" y="999098"/>
            <a:ext cx="2077428" cy="369332"/>
          </a:xfrm>
          <a:prstGeom prst="rect">
            <a:avLst/>
          </a:prstGeom>
        </p:spPr>
        <p:txBody>
          <a:bodyPr wrap="none">
            <a:spAutoFit/>
          </a:bodyPr>
          <a:lstStyle/>
          <a:p>
            <a:r>
              <a:rPr lang="en-US" dirty="0">
                <a:solidFill>
                  <a:schemeClr val="bg1">
                    <a:lumMod val="50000"/>
                  </a:schemeClr>
                </a:solidFill>
              </a:rPr>
              <a:t>Less Keywords Run1</a:t>
            </a:r>
          </a:p>
        </p:txBody>
      </p:sp>
      <p:sp>
        <p:nvSpPr>
          <p:cNvPr id="12" name="Rectangle 11">
            <a:extLst>
              <a:ext uri="{FF2B5EF4-FFF2-40B4-BE49-F238E27FC236}">
                <a16:creationId xmlns:a16="http://schemas.microsoft.com/office/drawing/2014/main" id="{8C7F3558-278E-4242-A1EE-A9A7AD136496}"/>
              </a:ext>
            </a:extLst>
          </p:cNvPr>
          <p:cNvSpPr/>
          <p:nvPr/>
        </p:nvSpPr>
        <p:spPr>
          <a:xfrm>
            <a:off x="4004281" y="982464"/>
            <a:ext cx="2334656" cy="369332"/>
          </a:xfrm>
          <a:prstGeom prst="rect">
            <a:avLst/>
          </a:prstGeom>
        </p:spPr>
        <p:txBody>
          <a:bodyPr wrap="square">
            <a:spAutoFit/>
          </a:bodyPr>
          <a:lstStyle/>
          <a:p>
            <a:r>
              <a:rPr lang="en-US" dirty="0">
                <a:solidFill>
                  <a:schemeClr val="bg1">
                    <a:lumMod val="50000"/>
                  </a:schemeClr>
                </a:solidFill>
              </a:rPr>
              <a:t>More Keywords Run2</a:t>
            </a:r>
          </a:p>
        </p:txBody>
      </p:sp>
      <p:sp>
        <p:nvSpPr>
          <p:cNvPr id="13" name="Rectangle 12">
            <a:extLst>
              <a:ext uri="{FF2B5EF4-FFF2-40B4-BE49-F238E27FC236}">
                <a16:creationId xmlns:a16="http://schemas.microsoft.com/office/drawing/2014/main" id="{B7668DC0-436A-44AE-9012-CD48D8811A78}"/>
              </a:ext>
            </a:extLst>
          </p:cNvPr>
          <p:cNvSpPr/>
          <p:nvPr/>
        </p:nvSpPr>
        <p:spPr>
          <a:xfrm>
            <a:off x="8094840" y="977641"/>
            <a:ext cx="2167838" cy="369332"/>
          </a:xfrm>
          <a:prstGeom prst="rect">
            <a:avLst/>
          </a:prstGeom>
        </p:spPr>
        <p:txBody>
          <a:bodyPr wrap="none">
            <a:spAutoFit/>
          </a:bodyPr>
          <a:lstStyle/>
          <a:p>
            <a:r>
              <a:rPr lang="en-US" dirty="0">
                <a:solidFill>
                  <a:schemeClr val="bg1">
                    <a:lumMod val="50000"/>
                  </a:schemeClr>
                </a:solidFill>
              </a:rPr>
              <a:t>Most Keywords Run3</a:t>
            </a:r>
          </a:p>
        </p:txBody>
      </p:sp>
      <p:sp>
        <p:nvSpPr>
          <p:cNvPr id="14" name="Rectangle: Rounded Corners 13">
            <a:extLst>
              <a:ext uri="{FF2B5EF4-FFF2-40B4-BE49-F238E27FC236}">
                <a16:creationId xmlns:a16="http://schemas.microsoft.com/office/drawing/2014/main" id="{9EC21C8A-2D0A-462E-AC2B-C8330C178D12}"/>
              </a:ext>
            </a:extLst>
          </p:cNvPr>
          <p:cNvSpPr/>
          <p:nvPr/>
        </p:nvSpPr>
        <p:spPr>
          <a:xfrm>
            <a:off x="944242" y="5016291"/>
            <a:ext cx="602343" cy="213148"/>
          </a:xfrm>
          <a:prstGeom prst="roundRect">
            <a:avLst>
              <a:gd name="adj"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D3E190C-DE14-4304-9D7A-8719658E17CA}"/>
              </a:ext>
            </a:extLst>
          </p:cNvPr>
          <p:cNvSpPr/>
          <p:nvPr/>
        </p:nvSpPr>
        <p:spPr>
          <a:xfrm>
            <a:off x="5009659" y="4975078"/>
            <a:ext cx="602343" cy="27047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EE6C284-02AA-47AF-8C10-DBC1EF3AB321}"/>
              </a:ext>
            </a:extLst>
          </p:cNvPr>
          <p:cNvSpPr/>
          <p:nvPr/>
        </p:nvSpPr>
        <p:spPr>
          <a:xfrm>
            <a:off x="9008874" y="5000172"/>
            <a:ext cx="602343" cy="24538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F16C651-A1D3-469C-9C16-B167EEA4FBFC}"/>
              </a:ext>
            </a:extLst>
          </p:cNvPr>
          <p:cNvSpPr/>
          <p:nvPr/>
        </p:nvSpPr>
        <p:spPr>
          <a:xfrm>
            <a:off x="2598412" y="3763789"/>
            <a:ext cx="602343" cy="2449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C7349E2-A670-4409-9D21-68ACFFCFDA25}"/>
              </a:ext>
            </a:extLst>
          </p:cNvPr>
          <p:cNvSpPr/>
          <p:nvPr/>
        </p:nvSpPr>
        <p:spPr>
          <a:xfrm>
            <a:off x="6715237" y="3763703"/>
            <a:ext cx="602343" cy="245081"/>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F957A05-9121-4564-8633-DCAFCD4D6C82}"/>
              </a:ext>
            </a:extLst>
          </p:cNvPr>
          <p:cNvSpPr/>
          <p:nvPr/>
        </p:nvSpPr>
        <p:spPr>
          <a:xfrm>
            <a:off x="10745996" y="3763704"/>
            <a:ext cx="602343" cy="2450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DF0E20-B865-4CE3-8A71-C2E4488534C4}"/>
              </a:ext>
            </a:extLst>
          </p:cNvPr>
          <p:cNvSpPr/>
          <p:nvPr/>
        </p:nvSpPr>
        <p:spPr>
          <a:xfrm>
            <a:off x="25485" y="300354"/>
            <a:ext cx="2626232" cy="369332"/>
          </a:xfrm>
          <a:prstGeom prst="rect">
            <a:avLst/>
          </a:prstGeom>
        </p:spPr>
        <p:txBody>
          <a:bodyPr wrap="none">
            <a:spAutoFit/>
          </a:bodyPr>
          <a:lstStyle/>
          <a:p>
            <a:r>
              <a:rPr lang="en-US" b="1" u="sng" dirty="0">
                <a:solidFill>
                  <a:schemeClr val="bg1">
                    <a:lumMod val="50000"/>
                  </a:schemeClr>
                </a:solidFill>
              </a:rPr>
              <a:t>Exploratory data analysis</a:t>
            </a:r>
          </a:p>
        </p:txBody>
      </p:sp>
      <p:sp>
        <p:nvSpPr>
          <p:cNvPr id="21" name="Rectangle: Rounded Corners 20">
            <a:extLst>
              <a:ext uri="{FF2B5EF4-FFF2-40B4-BE49-F238E27FC236}">
                <a16:creationId xmlns:a16="http://schemas.microsoft.com/office/drawing/2014/main" id="{EEA1539E-214A-4D77-91CB-42E340A3E196}"/>
              </a:ext>
            </a:extLst>
          </p:cNvPr>
          <p:cNvSpPr/>
          <p:nvPr/>
        </p:nvSpPr>
        <p:spPr>
          <a:xfrm>
            <a:off x="858086" y="2349479"/>
            <a:ext cx="1532484" cy="22351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E4DEF01-A195-49E5-B73B-2CD5FA2F8B09}"/>
              </a:ext>
            </a:extLst>
          </p:cNvPr>
          <p:cNvSpPr/>
          <p:nvPr/>
        </p:nvSpPr>
        <p:spPr>
          <a:xfrm>
            <a:off x="4892837" y="2331049"/>
            <a:ext cx="1532484" cy="24194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4EB7B91-13CF-4CF4-B8E3-C93D06C23C5F}"/>
              </a:ext>
            </a:extLst>
          </p:cNvPr>
          <p:cNvSpPr/>
          <p:nvPr/>
        </p:nvSpPr>
        <p:spPr>
          <a:xfrm>
            <a:off x="8927588" y="2339965"/>
            <a:ext cx="1532484" cy="2330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6B18CB-3078-4940-B2BD-9E3BE041B7B2}"/>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6</a:t>
            </a:r>
          </a:p>
        </p:txBody>
      </p:sp>
    </p:spTree>
    <p:extLst>
      <p:ext uri="{BB962C8B-B14F-4D97-AF65-F5344CB8AC3E}">
        <p14:creationId xmlns:p14="http://schemas.microsoft.com/office/powerpoint/2010/main" val="281777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0767" y="444501"/>
            <a:ext cx="10779822" cy="1284545"/>
          </a:xfrm>
        </p:spPr>
        <p:txBody>
          <a:bodyPr/>
          <a:lstStyle/>
          <a:p>
            <a:r>
              <a:rPr lang="en-US" sz="1800" u="sng" dirty="0">
                <a:solidFill>
                  <a:schemeClr val="bg1">
                    <a:lumMod val="50000"/>
                  </a:schemeClr>
                </a:solidFill>
                <a:latin typeface="+mn-lt"/>
              </a:rPr>
              <a:t>Exploratory data analysis</a:t>
            </a:r>
          </a:p>
        </p:txBody>
      </p:sp>
      <p:sp>
        <p:nvSpPr>
          <p:cNvPr id="3" name="Text Placeholder 2"/>
          <p:cNvSpPr>
            <a:spLocks noGrp="1"/>
          </p:cNvSpPr>
          <p:nvPr>
            <p:ph type="body" sz="quarter" idx="15"/>
          </p:nvPr>
        </p:nvSpPr>
        <p:spPr>
          <a:xfrm>
            <a:off x="-408324" y="3783475"/>
            <a:ext cx="5314589" cy="1521791"/>
          </a:xfrm>
        </p:spPr>
        <p:txBody>
          <a:bodyPr/>
          <a:lstStyle/>
          <a:p>
            <a:endParaRPr lang="en-US" dirty="0"/>
          </a:p>
          <a:p>
            <a:endParaRPr lang="en-US" dirty="0"/>
          </a:p>
          <a:p>
            <a:endParaRPr lang="en-US" dirty="0"/>
          </a:p>
          <a:p>
            <a:endParaRPr lang="en-US" dirty="0"/>
          </a:p>
        </p:txBody>
      </p:sp>
      <p:sp>
        <p:nvSpPr>
          <p:cNvPr id="4" name="Text Placeholder 3"/>
          <p:cNvSpPr>
            <a:spLocks noGrp="1"/>
          </p:cNvSpPr>
          <p:nvPr>
            <p:ph type="body" sz="quarter" idx="16"/>
          </p:nvPr>
        </p:nvSpPr>
        <p:spPr>
          <a:xfrm>
            <a:off x="630767" y="1163532"/>
            <a:ext cx="10779822" cy="1343454"/>
          </a:xfrm>
        </p:spPr>
        <p:txBody>
          <a:bodyPr/>
          <a:lstStyle/>
          <a:p>
            <a:endParaRPr lang="en-US" dirty="0"/>
          </a:p>
          <a:p>
            <a:endParaRPr lang="en-US" dirty="0"/>
          </a:p>
        </p:txBody>
      </p:sp>
      <p:graphicFrame>
        <p:nvGraphicFramePr>
          <p:cNvPr id="15" name="Table 14">
            <a:extLst>
              <a:ext uri="{FF2B5EF4-FFF2-40B4-BE49-F238E27FC236}">
                <a16:creationId xmlns:a16="http://schemas.microsoft.com/office/drawing/2014/main" id="{3E0C35B7-C66E-4E30-B1F5-7630108782D2}"/>
              </a:ext>
            </a:extLst>
          </p:cNvPr>
          <p:cNvGraphicFramePr>
            <a:graphicFrameLocks noGrp="1"/>
          </p:cNvGraphicFramePr>
          <p:nvPr>
            <p:extLst>
              <p:ext uri="{D42A27DB-BD31-4B8C-83A1-F6EECF244321}">
                <p14:modId xmlns:p14="http://schemas.microsoft.com/office/powerpoint/2010/main" val="3819154824"/>
              </p:ext>
            </p:extLst>
          </p:nvPr>
        </p:nvGraphicFramePr>
        <p:xfrm>
          <a:off x="630767" y="1342866"/>
          <a:ext cx="3384642" cy="3779520"/>
        </p:xfrm>
        <a:graphic>
          <a:graphicData uri="http://schemas.openxmlformats.org/drawingml/2006/table">
            <a:tbl>
              <a:tblPr/>
              <a:tblGrid>
                <a:gridCol w="870802">
                  <a:extLst>
                    <a:ext uri="{9D8B030D-6E8A-4147-A177-3AD203B41FA5}">
                      <a16:colId xmlns:a16="http://schemas.microsoft.com/office/drawing/2014/main" val="2805246291"/>
                    </a:ext>
                  </a:extLst>
                </a:gridCol>
                <a:gridCol w="685221">
                  <a:extLst>
                    <a:ext uri="{9D8B030D-6E8A-4147-A177-3AD203B41FA5}">
                      <a16:colId xmlns:a16="http://schemas.microsoft.com/office/drawing/2014/main" val="4103114186"/>
                    </a:ext>
                  </a:extLst>
                </a:gridCol>
                <a:gridCol w="685221">
                  <a:extLst>
                    <a:ext uri="{9D8B030D-6E8A-4147-A177-3AD203B41FA5}">
                      <a16:colId xmlns:a16="http://schemas.microsoft.com/office/drawing/2014/main" val="1332389131"/>
                    </a:ext>
                  </a:extLst>
                </a:gridCol>
                <a:gridCol w="1143398">
                  <a:extLst>
                    <a:ext uri="{9D8B030D-6E8A-4147-A177-3AD203B41FA5}">
                      <a16:colId xmlns:a16="http://schemas.microsoft.com/office/drawing/2014/main" val="82746101"/>
                    </a:ext>
                  </a:extLst>
                </a:gridCol>
              </a:tblGrid>
              <a:tr h="201012">
                <a:tc>
                  <a:txBody>
                    <a:bodyPr/>
                    <a:lstStyle/>
                    <a:p>
                      <a:pPr algn="l" fontAlgn="t"/>
                      <a:r>
                        <a:rPr lang="en-US" sz="1400" b="1" i="0" u="none" strike="noStrike" dirty="0">
                          <a:solidFill>
                            <a:srgbClr val="FFFFFF"/>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err="1">
                          <a:solidFill>
                            <a:srgbClr val="FFFFFF"/>
                          </a:solidFill>
                          <a:effectLst/>
                          <a:latin typeface="Calibri" panose="020F0502020204030204" pitchFamily="34" charset="0"/>
                        </a:rPr>
                        <a:t>Total_matches</a:t>
                      </a:r>
                      <a:endParaRPr lang="en-US" sz="1400" b="1" i="0" u="none" strike="noStrike" dirty="0">
                        <a:solidFill>
                          <a:srgbClr val="FFFFFF"/>
                        </a:solidFill>
                        <a:effectLst/>
                        <a:latin typeface="Calibri" panose="020F050202020403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2509821917"/>
                  </a:ext>
                </a:extLst>
              </a:tr>
              <a:tr h="198120">
                <a:tc>
                  <a:txBody>
                    <a:bodyPr/>
                    <a:lstStyle/>
                    <a:p>
                      <a:pPr algn="l" rtl="0" fontAlgn="ctr"/>
                      <a:r>
                        <a:rPr lang="en-US" sz="1400" b="0" i="0" u="none" strike="noStrike" dirty="0">
                          <a:solidFill>
                            <a:srgbClr val="000000"/>
                          </a:solidFill>
                          <a:effectLst/>
                          <a:latin typeface="Calibri" panose="020F0502020204030204" pitchFamily="34" charset="0"/>
                        </a:rPr>
                        <a:t>mean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26.43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12.97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11.63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581790"/>
                  </a:ext>
                </a:extLst>
              </a:tr>
              <a:tr h="190500">
                <a:tc>
                  <a:txBody>
                    <a:bodyPr/>
                    <a:lstStyle/>
                    <a:p>
                      <a:pPr algn="l" rtl="0" fontAlgn="ctr"/>
                      <a:r>
                        <a:rPr lang="en-US" sz="1400" b="0" i="0" u="none" strike="noStrike" dirty="0">
                          <a:solidFill>
                            <a:srgbClr val="000000"/>
                          </a:solidFill>
                          <a:effectLst/>
                          <a:latin typeface="Calibri" panose="020F0502020204030204" pitchFamily="34" charset="0"/>
                        </a:rPr>
                        <a:t>std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37.62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24.51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26.71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0207401"/>
                  </a:ext>
                </a:extLst>
              </a:tr>
              <a:tr h="190500">
                <a:tc>
                  <a:txBody>
                    <a:bodyPr/>
                    <a:lstStyle/>
                    <a:p>
                      <a:pPr algn="l" rtl="0" fontAlgn="ctr"/>
                      <a:r>
                        <a:rPr lang="en-US" sz="1400" b="0" i="0" u="none" strike="noStrike">
                          <a:solidFill>
                            <a:srgbClr val="000000"/>
                          </a:solidFill>
                          <a:effectLst/>
                          <a:latin typeface="Calibri" panose="020F0502020204030204" pitchFamily="34"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29075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497430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06163599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4290136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7068269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90805149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2521172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1462028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39188974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3591305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6976885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8655121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0832036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2922878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1673099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14752102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8569821"/>
                  </a:ext>
                </a:extLst>
              </a:tr>
            </a:tbl>
          </a:graphicData>
        </a:graphic>
      </p:graphicFrame>
      <p:graphicFrame>
        <p:nvGraphicFramePr>
          <p:cNvPr id="16" name="Chart 15">
            <a:extLst>
              <a:ext uri="{FF2B5EF4-FFF2-40B4-BE49-F238E27FC236}">
                <a16:creationId xmlns:a16="http://schemas.microsoft.com/office/drawing/2014/main" id="{87FF020F-6B4F-43DE-8BB5-736B7BF3186C}"/>
              </a:ext>
            </a:extLst>
          </p:cNvPr>
          <p:cNvGraphicFramePr/>
          <p:nvPr>
            <p:extLst>
              <p:ext uri="{D42A27DB-BD31-4B8C-83A1-F6EECF244321}">
                <p14:modId xmlns:p14="http://schemas.microsoft.com/office/powerpoint/2010/main" val="3748126807"/>
              </p:ext>
            </p:extLst>
          </p:nvPr>
        </p:nvGraphicFramePr>
        <p:xfrm>
          <a:off x="630769" y="2352040"/>
          <a:ext cx="294957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Table 16">
            <a:extLst>
              <a:ext uri="{FF2B5EF4-FFF2-40B4-BE49-F238E27FC236}">
                <a16:creationId xmlns:a16="http://schemas.microsoft.com/office/drawing/2014/main" id="{CA8863CE-5871-400E-BA94-75AF25A16CC2}"/>
              </a:ext>
            </a:extLst>
          </p:cNvPr>
          <p:cNvGraphicFramePr>
            <a:graphicFrameLocks noGrp="1"/>
          </p:cNvGraphicFramePr>
          <p:nvPr>
            <p:extLst>
              <p:ext uri="{D42A27DB-BD31-4B8C-83A1-F6EECF244321}">
                <p14:modId xmlns:p14="http://schemas.microsoft.com/office/powerpoint/2010/main" val="2366507043"/>
              </p:ext>
            </p:extLst>
          </p:nvPr>
        </p:nvGraphicFramePr>
        <p:xfrm>
          <a:off x="4226793" y="1342866"/>
          <a:ext cx="3476021" cy="3962400"/>
        </p:xfrm>
        <a:graphic>
          <a:graphicData uri="http://schemas.openxmlformats.org/drawingml/2006/table">
            <a:tbl>
              <a:tblPr firstRow="1" bandRow="1"/>
              <a:tblGrid>
                <a:gridCol w="771120">
                  <a:extLst>
                    <a:ext uri="{9D8B030D-6E8A-4147-A177-3AD203B41FA5}">
                      <a16:colId xmlns:a16="http://schemas.microsoft.com/office/drawing/2014/main" val="2383199068"/>
                    </a:ext>
                  </a:extLst>
                </a:gridCol>
                <a:gridCol w="879101">
                  <a:extLst>
                    <a:ext uri="{9D8B030D-6E8A-4147-A177-3AD203B41FA5}">
                      <a16:colId xmlns:a16="http://schemas.microsoft.com/office/drawing/2014/main" val="344479858"/>
                    </a:ext>
                  </a:extLst>
                </a:gridCol>
                <a:gridCol w="698111">
                  <a:extLst>
                    <a:ext uri="{9D8B030D-6E8A-4147-A177-3AD203B41FA5}">
                      <a16:colId xmlns:a16="http://schemas.microsoft.com/office/drawing/2014/main" val="2965174377"/>
                    </a:ext>
                  </a:extLst>
                </a:gridCol>
                <a:gridCol w="1127689">
                  <a:extLst>
                    <a:ext uri="{9D8B030D-6E8A-4147-A177-3AD203B41FA5}">
                      <a16:colId xmlns:a16="http://schemas.microsoft.com/office/drawing/2014/main" val="539861531"/>
                    </a:ext>
                  </a:extLst>
                </a:gridCol>
              </a:tblGrid>
              <a:tr h="190500">
                <a:tc>
                  <a:txBody>
                    <a:bodyPr/>
                    <a:lstStyle/>
                    <a:p>
                      <a:pPr algn="l" fontAlgn="t"/>
                      <a:r>
                        <a:rPr lang="en-US" sz="1400" b="0" i="0" u="none" strike="noStrike">
                          <a:solidFill>
                            <a:srgbClr val="000000"/>
                          </a:solidFill>
                          <a:effectLst/>
                          <a:latin typeface="Arial" panose="020B0604020202020204" pitchFamily="34" charset="0"/>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err="1">
                          <a:solidFill>
                            <a:srgbClr val="FFFFFF"/>
                          </a:solidFill>
                          <a:effectLst/>
                          <a:latin typeface="Calibri" panose="020F0502020204030204" pitchFamily="34" charset="0"/>
                        </a:rPr>
                        <a:t>Total_matches</a:t>
                      </a:r>
                      <a:endParaRPr lang="en-US" sz="14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3570251621"/>
                  </a:ext>
                </a:extLst>
              </a:tr>
              <a:tr h="198120">
                <a:tc>
                  <a:txBody>
                    <a:bodyPr/>
                    <a:lstStyle/>
                    <a:p>
                      <a:pPr algn="l" rtl="0" fontAlgn="ctr"/>
                      <a:r>
                        <a:rPr lang="en-US" sz="1400" b="0" i="0" u="none" strike="noStrike">
                          <a:solidFill>
                            <a:srgbClr val="000000"/>
                          </a:solidFill>
                          <a:effectLst/>
                          <a:latin typeface="Calibri" panose="020F0502020204030204" pitchFamily="34" charset="0"/>
                        </a:rPr>
                        <a:t>mean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23.29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17.59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13.97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973206"/>
                  </a:ext>
                </a:extLst>
              </a:tr>
              <a:tr h="190500">
                <a:tc>
                  <a:txBody>
                    <a:bodyPr/>
                    <a:lstStyle/>
                    <a:p>
                      <a:pPr algn="l" rtl="0" fontAlgn="ctr"/>
                      <a:r>
                        <a:rPr lang="en-US" sz="1400" b="0" i="0" u="none" strike="noStrike">
                          <a:solidFill>
                            <a:srgbClr val="000000"/>
                          </a:solidFill>
                          <a:effectLst/>
                          <a:latin typeface="Calibri" panose="020F0502020204030204" pitchFamily="34" charset="0"/>
                        </a:rPr>
                        <a:t>std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34.34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29.03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33.41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0480"/>
                  </a:ext>
                </a:extLst>
              </a:tr>
              <a:tr h="190500">
                <a:tc>
                  <a:txBody>
                    <a:bodyPr/>
                    <a:lstStyle/>
                    <a:p>
                      <a:pPr algn="l" rtl="0" fontAlgn="ctr"/>
                      <a:r>
                        <a:rPr lang="en-US" sz="1400" b="0" i="0" u="none" strike="noStrike">
                          <a:solidFill>
                            <a:srgbClr val="000000"/>
                          </a:solidFill>
                          <a:effectLst/>
                          <a:latin typeface="Calibri" panose="020F0502020204030204" pitchFamily="34"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53422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72233619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90753066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7827800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4557337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31789675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815396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47170540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92552307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3181231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30470135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84361773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79218825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90624032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44809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446246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146394266"/>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73269906"/>
                  </a:ext>
                </a:extLst>
              </a:tr>
            </a:tbl>
          </a:graphicData>
        </a:graphic>
      </p:graphicFrame>
      <p:graphicFrame>
        <p:nvGraphicFramePr>
          <p:cNvPr id="18" name="Chart 17">
            <a:extLst>
              <a:ext uri="{FF2B5EF4-FFF2-40B4-BE49-F238E27FC236}">
                <a16:creationId xmlns:a16="http://schemas.microsoft.com/office/drawing/2014/main" id="{3BBD829D-F322-4A92-ACF9-69B887EADA21}"/>
              </a:ext>
            </a:extLst>
          </p:cNvPr>
          <p:cNvGraphicFramePr>
            <a:graphicFrameLocks/>
          </p:cNvGraphicFramePr>
          <p:nvPr>
            <p:extLst>
              <p:ext uri="{D42A27DB-BD31-4B8C-83A1-F6EECF244321}">
                <p14:modId xmlns:p14="http://schemas.microsoft.com/office/powerpoint/2010/main" val="3548657678"/>
              </p:ext>
            </p:extLst>
          </p:nvPr>
        </p:nvGraphicFramePr>
        <p:xfrm>
          <a:off x="4226795" y="2298382"/>
          <a:ext cx="2738801" cy="2755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8">
            <a:extLst>
              <a:ext uri="{FF2B5EF4-FFF2-40B4-BE49-F238E27FC236}">
                <a16:creationId xmlns:a16="http://schemas.microsoft.com/office/drawing/2014/main" id="{2290189B-D9C6-4A5F-A47C-A2F080C82B62}"/>
              </a:ext>
            </a:extLst>
          </p:cNvPr>
          <p:cNvGraphicFramePr>
            <a:graphicFrameLocks noGrp="1"/>
          </p:cNvGraphicFramePr>
          <p:nvPr>
            <p:extLst>
              <p:ext uri="{D42A27DB-BD31-4B8C-83A1-F6EECF244321}">
                <p14:modId xmlns:p14="http://schemas.microsoft.com/office/powerpoint/2010/main" val="199959526"/>
              </p:ext>
            </p:extLst>
          </p:nvPr>
        </p:nvGraphicFramePr>
        <p:xfrm>
          <a:off x="7914198" y="1343342"/>
          <a:ext cx="3416411" cy="3779520"/>
        </p:xfrm>
        <a:graphic>
          <a:graphicData uri="http://schemas.openxmlformats.org/drawingml/2006/table">
            <a:tbl>
              <a:tblPr/>
              <a:tblGrid>
                <a:gridCol w="758454">
                  <a:extLst>
                    <a:ext uri="{9D8B030D-6E8A-4147-A177-3AD203B41FA5}">
                      <a16:colId xmlns:a16="http://schemas.microsoft.com/office/drawing/2014/main" val="1455267035"/>
                    </a:ext>
                  </a:extLst>
                </a:gridCol>
                <a:gridCol w="758454">
                  <a:extLst>
                    <a:ext uri="{9D8B030D-6E8A-4147-A177-3AD203B41FA5}">
                      <a16:colId xmlns:a16="http://schemas.microsoft.com/office/drawing/2014/main" val="273016192"/>
                    </a:ext>
                  </a:extLst>
                </a:gridCol>
                <a:gridCol w="758454">
                  <a:extLst>
                    <a:ext uri="{9D8B030D-6E8A-4147-A177-3AD203B41FA5}">
                      <a16:colId xmlns:a16="http://schemas.microsoft.com/office/drawing/2014/main" val="3846576733"/>
                    </a:ext>
                  </a:extLst>
                </a:gridCol>
                <a:gridCol w="1141049">
                  <a:extLst>
                    <a:ext uri="{9D8B030D-6E8A-4147-A177-3AD203B41FA5}">
                      <a16:colId xmlns:a16="http://schemas.microsoft.com/office/drawing/2014/main" val="1543812208"/>
                    </a:ext>
                  </a:extLst>
                </a:gridCol>
              </a:tblGrid>
              <a:tr h="205740">
                <a:tc>
                  <a:txBody>
                    <a:bodyPr/>
                    <a:lstStyle/>
                    <a:p>
                      <a:pPr algn="l" fontAlgn="t"/>
                      <a:r>
                        <a:rPr lang="en-US" sz="1400" b="1" i="0" u="none" strike="noStrike" dirty="0">
                          <a:solidFill>
                            <a:srgbClr val="FFFFFF"/>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a:solidFill>
                            <a:srgbClr val="FFFFFF"/>
                          </a:solidFill>
                          <a:effectLst/>
                          <a:latin typeface="Calibri" panose="020F0502020204030204" pitchFamily="34" charset="0"/>
                        </a:rPr>
                        <a:t>Class_2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tc>
                  <a:txBody>
                    <a:bodyPr/>
                    <a:lstStyle/>
                    <a:p>
                      <a:pPr algn="ctr" rtl="0" fontAlgn="ctr"/>
                      <a:r>
                        <a:rPr lang="en-US" sz="1400" b="1" i="0" u="none" strike="noStrike" dirty="0" err="1">
                          <a:solidFill>
                            <a:srgbClr val="FFFFFF"/>
                          </a:solidFill>
                          <a:effectLst/>
                          <a:latin typeface="Calibri" panose="020F0502020204030204" pitchFamily="34" charset="0"/>
                        </a:rPr>
                        <a:t>Total_matches</a:t>
                      </a:r>
                      <a:endParaRPr lang="en-US" sz="14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5E70"/>
                    </a:solidFill>
                  </a:tcPr>
                </a:tc>
                <a:extLst>
                  <a:ext uri="{0D108BD9-81ED-4DB2-BD59-A6C34878D82A}">
                    <a16:rowId xmlns:a16="http://schemas.microsoft.com/office/drawing/2014/main" val="3609702807"/>
                  </a:ext>
                </a:extLst>
              </a:tr>
              <a:tr h="198120">
                <a:tc>
                  <a:txBody>
                    <a:bodyPr/>
                    <a:lstStyle/>
                    <a:p>
                      <a:pPr algn="l" rtl="0" fontAlgn="ctr"/>
                      <a:r>
                        <a:rPr lang="en-US" sz="1400" b="0" i="0" u="none" strike="noStrike" dirty="0">
                          <a:solidFill>
                            <a:srgbClr val="000000"/>
                          </a:solidFill>
                          <a:effectLst/>
                          <a:latin typeface="Calibri" panose="020F0502020204030204" pitchFamily="34" charset="0"/>
                        </a:rPr>
                        <a:t>mean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22.5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19.09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16.07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921366"/>
                  </a:ext>
                </a:extLst>
              </a:tr>
              <a:tr h="190500">
                <a:tc>
                  <a:txBody>
                    <a:bodyPr/>
                    <a:lstStyle/>
                    <a:p>
                      <a:pPr algn="l" rtl="0" fontAlgn="ctr"/>
                      <a:r>
                        <a:rPr lang="en-US" sz="1400" b="0" i="0" u="none" strike="noStrike">
                          <a:solidFill>
                            <a:srgbClr val="000000"/>
                          </a:solidFill>
                          <a:effectLst/>
                          <a:latin typeface="Calibri" panose="020F0502020204030204" pitchFamily="34" charset="0"/>
                        </a:rPr>
                        <a:t>std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33.4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30.33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40.4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577031"/>
                  </a:ext>
                </a:extLst>
              </a:tr>
              <a:tr h="190500">
                <a:tc>
                  <a:txBody>
                    <a:bodyPr/>
                    <a:lstStyle/>
                    <a:p>
                      <a:pPr algn="l" rtl="0" fontAlgn="ctr"/>
                      <a:r>
                        <a:rPr lang="en-US" sz="1400" b="0" i="0" u="none" strike="noStrike">
                          <a:solidFill>
                            <a:srgbClr val="000000"/>
                          </a:solidFill>
                          <a:effectLst/>
                          <a:latin typeface="Calibri" panose="020F0502020204030204" pitchFamily="34"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46.26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Calibri" panose="020F0502020204030204" pitchFamily="34" charset="0"/>
                        </a:rPr>
                        <a:t>35.08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393586"/>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46317150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12255683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45370899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5076575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97904001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6044225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8047425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5874610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46482663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4142745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06899267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54293488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46246666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45218486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2479363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727856469"/>
                  </a:ext>
                </a:extLst>
              </a:tr>
            </a:tbl>
          </a:graphicData>
        </a:graphic>
      </p:graphicFrame>
      <p:graphicFrame>
        <p:nvGraphicFramePr>
          <p:cNvPr id="20" name="Chart 19">
            <a:extLst>
              <a:ext uri="{FF2B5EF4-FFF2-40B4-BE49-F238E27FC236}">
                <a16:creationId xmlns:a16="http://schemas.microsoft.com/office/drawing/2014/main" id="{C466E3F8-041B-4579-ADF5-BAAD1B0D5CD8}"/>
              </a:ext>
            </a:extLst>
          </p:cNvPr>
          <p:cNvGraphicFramePr>
            <a:graphicFrameLocks/>
          </p:cNvGraphicFramePr>
          <p:nvPr>
            <p:extLst>
              <p:ext uri="{D42A27DB-BD31-4B8C-83A1-F6EECF244321}">
                <p14:modId xmlns:p14="http://schemas.microsoft.com/office/powerpoint/2010/main" val="3634340821"/>
              </p:ext>
            </p:extLst>
          </p:nvPr>
        </p:nvGraphicFramePr>
        <p:xfrm>
          <a:off x="7914199" y="2307431"/>
          <a:ext cx="2887663" cy="2716212"/>
        </p:xfrm>
        <a:graphic>
          <a:graphicData uri="http://schemas.openxmlformats.org/drawingml/2006/chart">
            <c:chart xmlns:c="http://schemas.openxmlformats.org/drawingml/2006/chart" xmlns:r="http://schemas.openxmlformats.org/officeDocument/2006/relationships" r:id="rId4"/>
          </a:graphicData>
        </a:graphic>
      </p:graphicFrame>
      <p:sp>
        <p:nvSpPr>
          <p:cNvPr id="21" name="Rectangle 20">
            <a:extLst>
              <a:ext uri="{FF2B5EF4-FFF2-40B4-BE49-F238E27FC236}">
                <a16:creationId xmlns:a16="http://schemas.microsoft.com/office/drawing/2014/main" id="{ACFB92AF-20FF-4A84-A34B-0BCDA1188DA0}"/>
              </a:ext>
            </a:extLst>
          </p:cNvPr>
          <p:cNvSpPr/>
          <p:nvPr/>
        </p:nvSpPr>
        <p:spPr>
          <a:xfrm>
            <a:off x="1142079" y="3019042"/>
            <a:ext cx="554199" cy="124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AA252B-7A77-4EC0-A757-5263DBCF27A3}"/>
              </a:ext>
            </a:extLst>
          </p:cNvPr>
          <p:cNvSpPr/>
          <p:nvPr/>
        </p:nvSpPr>
        <p:spPr>
          <a:xfrm>
            <a:off x="4715211" y="3025506"/>
            <a:ext cx="1154085" cy="165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6B8292-D953-4657-B956-90E85633752E}"/>
              </a:ext>
            </a:extLst>
          </p:cNvPr>
          <p:cNvSpPr/>
          <p:nvPr/>
        </p:nvSpPr>
        <p:spPr>
          <a:xfrm>
            <a:off x="8448932" y="3034262"/>
            <a:ext cx="1324547" cy="180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60545CD-D1A0-4F21-B921-707CCD496A74}"/>
              </a:ext>
            </a:extLst>
          </p:cNvPr>
          <p:cNvSpPr txBox="1"/>
          <p:nvPr/>
        </p:nvSpPr>
        <p:spPr>
          <a:xfrm>
            <a:off x="10869417" y="5863773"/>
            <a:ext cx="301686" cy="369332"/>
          </a:xfrm>
          <a:prstGeom prst="rect">
            <a:avLst/>
          </a:prstGeom>
          <a:noFill/>
        </p:spPr>
        <p:txBody>
          <a:bodyPr wrap="none" rtlCol="0">
            <a:spAutoFit/>
          </a:bodyPr>
          <a:lstStyle/>
          <a:p>
            <a:r>
              <a:rPr lang="en-US" dirty="0">
                <a:solidFill>
                  <a:srgbClr val="AC5C5C"/>
                </a:solidFill>
              </a:rPr>
              <a:t>7</a:t>
            </a:r>
          </a:p>
        </p:txBody>
      </p:sp>
    </p:spTree>
    <p:extLst>
      <p:ext uri="{BB962C8B-B14F-4D97-AF65-F5344CB8AC3E}">
        <p14:creationId xmlns:p14="http://schemas.microsoft.com/office/powerpoint/2010/main" val="178647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36598</TotalTime>
  <Words>1214</Words>
  <Application>Microsoft Office PowerPoint</Application>
  <PresentationFormat>Widescreen</PresentationFormat>
  <Paragraphs>457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29LT Bukra GM Corp.</vt:lpstr>
      <vt:lpstr>29LT Bukra GM Corp. Medium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Mohaseenkhan Chinwal</dc:creator>
  <cp:lastModifiedBy>Mohaseenkhan Chinwal</cp:lastModifiedBy>
  <cp:revision>344</cp:revision>
  <dcterms:created xsi:type="dcterms:W3CDTF">2019-10-05T13:29:43Z</dcterms:created>
  <dcterms:modified xsi:type="dcterms:W3CDTF">2020-10-12T16:24:00Z</dcterms:modified>
</cp:coreProperties>
</file>