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DM Sans Bold" charset="1" panose="00000000000000000000"/>
      <p:regular r:id="rId19"/>
    </p:embeddedFont>
    <p:embeddedFont>
      <p:font typeface="DM Sans" charset="1" panose="000000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29" Target="../media/image28.png" Type="http://schemas.openxmlformats.org/officeDocument/2006/relationships/image"/><Relationship Id="rId3" Target="../media/image2.png" Type="http://schemas.openxmlformats.org/officeDocument/2006/relationships/image"/><Relationship Id="rId30" Target="../media/image29.sv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4.png" Type="http://schemas.openxmlformats.org/officeDocument/2006/relationships/image"/><Relationship Id="rId12" Target="../media/image25.svg" Type="http://schemas.openxmlformats.org/officeDocument/2006/relationships/image"/><Relationship Id="rId13" Target="../media/image28.png" Type="http://schemas.openxmlformats.org/officeDocument/2006/relationships/image"/><Relationship Id="rId14" Target="../media/image29.svg" Type="http://schemas.openxmlformats.org/officeDocument/2006/relationships/image"/><Relationship Id="rId15" Target="../media/image38.pn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6.png" Type="http://schemas.openxmlformats.org/officeDocument/2006/relationships/image"/><Relationship Id="rId4" Target="../media/image27.svg" Type="http://schemas.openxmlformats.org/officeDocument/2006/relationships/image"/><Relationship Id="rId5" Target="../media/image39.png" Type="http://schemas.openxmlformats.org/officeDocument/2006/relationships/image"/><Relationship Id="rId6" Target="../media/image40.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41.png" Type="http://schemas.openxmlformats.org/officeDocument/2006/relationships/image"/><Relationship Id="rId6" Target="../media/image42.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20.png" Type="http://schemas.openxmlformats.org/officeDocument/2006/relationships/image"/><Relationship Id="rId12" Target="../media/image21.svg" Type="http://schemas.openxmlformats.org/officeDocument/2006/relationships/image"/><Relationship Id="rId13" Target="../media/image26.png" Type="http://schemas.openxmlformats.org/officeDocument/2006/relationships/image"/><Relationship Id="rId14" Target="../media/image27.svg" Type="http://schemas.openxmlformats.org/officeDocument/2006/relationships/image"/><Relationship Id="rId2" Target="../media/image1.png" Type="http://schemas.openxmlformats.org/officeDocument/2006/relationships/image"/><Relationship Id="rId3" Target="../media/image30.png" Type="http://schemas.openxmlformats.org/officeDocument/2006/relationships/image"/><Relationship Id="rId4" Target="../media/image31.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svg" Type="http://schemas.openxmlformats.org/officeDocument/2006/relationships/image"/><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24.png" Type="http://schemas.openxmlformats.org/officeDocument/2006/relationships/image"/><Relationship Id="rId8" Target="../media/image25.svg" Type="http://schemas.openxmlformats.org/officeDocument/2006/relationships/image"/><Relationship Id="rId9" Target="../media/image28.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20.png" Type="http://schemas.openxmlformats.org/officeDocument/2006/relationships/image"/><Relationship Id="rId14" Target="../media/image21.svg" Type="http://schemas.openxmlformats.org/officeDocument/2006/relationships/image"/><Relationship Id="rId15" Target="../media/image24.png" Type="http://schemas.openxmlformats.org/officeDocument/2006/relationships/image"/><Relationship Id="rId16" Target="../media/image25.svg" Type="http://schemas.openxmlformats.org/officeDocument/2006/relationships/image"/><Relationship Id="rId17" Target="../media/image28.png" Type="http://schemas.openxmlformats.org/officeDocument/2006/relationships/image"/><Relationship Id="rId18" Target="../media/image29.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svg" Type="http://schemas.openxmlformats.org/officeDocument/2006/relationships/image"/><Relationship Id="rId11" Target="../media/image32.png" Type="http://schemas.openxmlformats.org/officeDocument/2006/relationships/image"/><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24.png" Type="http://schemas.openxmlformats.org/officeDocument/2006/relationships/image"/><Relationship Id="rId8" Target="../media/image25.svg" Type="http://schemas.openxmlformats.org/officeDocument/2006/relationships/image"/><Relationship Id="rId9" Target="../media/image28.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33.pn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29" Target="../media/image28.png" Type="http://schemas.openxmlformats.org/officeDocument/2006/relationships/image"/><Relationship Id="rId3" Target="../media/image2.png" Type="http://schemas.openxmlformats.org/officeDocument/2006/relationships/image"/><Relationship Id="rId30" Target="../media/image29.svg" Type="http://schemas.openxmlformats.org/officeDocument/2006/relationships/image"/><Relationship Id="rId31" Target="../media/image34.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29" Target="../media/image35.png" Type="http://schemas.openxmlformats.org/officeDocument/2006/relationships/image"/><Relationship Id="rId3" Target="../media/image2.png" Type="http://schemas.openxmlformats.org/officeDocument/2006/relationships/image"/><Relationship Id="rId30" Target="../media/image36.sv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svg" Type="http://schemas.openxmlformats.org/officeDocument/2006/relationships/image"/><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24.png" Type="http://schemas.openxmlformats.org/officeDocument/2006/relationships/image"/><Relationship Id="rId8" Target="../media/image25.svg" Type="http://schemas.openxmlformats.org/officeDocument/2006/relationships/image"/><Relationship Id="rId9" Target="../media/image2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4.png" Type="http://schemas.openxmlformats.org/officeDocument/2006/relationships/image"/><Relationship Id="rId12" Target="../media/image25.svg" Type="http://schemas.openxmlformats.org/officeDocument/2006/relationships/image"/><Relationship Id="rId13" Target="../media/image28.png" Type="http://schemas.openxmlformats.org/officeDocument/2006/relationships/image"/><Relationship Id="rId14" Target="../media/image29.svg" Type="http://schemas.openxmlformats.org/officeDocument/2006/relationships/image"/><Relationship Id="rId15" Target="../media/image37.png" Type="http://schemas.openxmlformats.org/officeDocument/2006/relationships/image"/><Relationship Id="rId2" Target="../media/image33.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l="0" t="0" r="0" b="0"/>
            </a:stretch>
          </a:blipFill>
          <a:ln cap="sq">
            <a:noFill/>
            <a:prstDash val="solid"/>
            <a:miter/>
          </a:ln>
        </p:spPr>
      </p:sp>
      <p:sp>
        <p:nvSpPr>
          <p:cNvPr name="TextBox 17" id="17"/>
          <p:cNvSpPr txBox="true"/>
          <p:nvPr/>
        </p:nvSpPr>
        <p:spPr>
          <a:xfrm rot="0">
            <a:off x="1599779" y="2365018"/>
            <a:ext cx="15070887" cy="4744020"/>
          </a:xfrm>
          <a:prstGeom prst="rect">
            <a:avLst/>
          </a:prstGeom>
        </p:spPr>
        <p:txBody>
          <a:bodyPr anchor="t" rtlCol="false" tIns="0" lIns="0" bIns="0" rIns="0">
            <a:spAutoFit/>
          </a:bodyPr>
          <a:lstStyle/>
          <a:p>
            <a:pPr algn="ctr">
              <a:lnSpc>
                <a:spcPts val="12218"/>
              </a:lnSpc>
            </a:pPr>
            <a:r>
              <a:rPr lang="en-US" sz="12998">
                <a:solidFill>
                  <a:srgbClr val="000000"/>
                </a:solidFill>
                <a:latin typeface="DM Sans Bold"/>
                <a:ea typeface="DM Sans Bold"/>
                <a:cs typeface="DM Sans Bold"/>
                <a:sym typeface="DM Sans Bold"/>
              </a:rPr>
              <a:t>AI-Powered Story Generation Chatbot</a:t>
            </a:r>
          </a:p>
        </p:txBody>
      </p:sp>
      <p:sp>
        <p:nvSpPr>
          <p:cNvPr name="TextBox 18" id="18"/>
          <p:cNvSpPr txBox="true"/>
          <p:nvPr/>
        </p:nvSpPr>
        <p:spPr>
          <a:xfrm rot="0">
            <a:off x="4914102" y="7416216"/>
            <a:ext cx="8459795" cy="578026"/>
          </a:xfrm>
          <a:prstGeom prst="rect">
            <a:avLst/>
          </a:prstGeom>
        </p:spPr>
        <p:txBody>
          <a:bodyPr anchor="t" rtlCol="false" tIns="0" lIns="0" bIns="0" rIns="0">
            <a:spAutoFit/>
          </a:bodyPr>
          <a:lstStyle/>
          <a:p>
            <a:pPr algn="ctr">
              <a:lnSpc>
                <a:spcPts val="4381"/>
              </a:lnSpc>
            </a:pPr>
            <a:r>
              <a:rPr lang="en-US" sz="4381" spc="-87">
                <a:solidFill>
                  <a:srgbClr val="000000"/>
                </a:solidFill>
                <a:latin typeface="DM Sans Bold"/>
                <a:ea typeface="DM Sans Bold"/>
                <a:cs typeface="DM Sans Bold"/>
                <a:sym typeface="DM Sans Bold"/>
              </a:rPr>
              <a:t>Presented by TEAM ALPHA NLP</a:t>
            </a:r>
          </a:p>
        </p:txBody>
      </p:sp>
      <p:sp>
        <p:nvSpPr>
          <p:cNvPr name="Freeform 19" id="19"/>
          <p:cNvSpPr/>
          <p:nvPr/>
        </p:nvSpPr>
        <p:spPr>
          <a:xfrm flipH="false" flipV="false" rot="0">
            <a:off x="7560624" y="1414700"/>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10800000">
            <a:off x="14827993" y="-1392447"/>
            <a:ext cx="4017146" cy="3158481"/>
          </a:xfrm>
          <a:custGeom>
            <a:avLst/>
            <a:gdLst/>
            <a:ahLst/>
            <a:cxnLst/>
            <a:rect r="r" b="b" t="t" l="l"/>
            <a:pathLst>
              <a:path h="3158481" w="4017146">
                <a:moveTo>
                  <a:pt x="0" y="0"/>
                </a:moveTo>
                <a:lnTo>
                  <a:pt x="4017147" y="0"/>
                </a:lnTo>
                <a:lnTo>
                  <a:pt x="4017147" y="3158481"/>
                </a:lnTo>
                <a:lnTo>
                  <a:pt x="0" y="315848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4580296" y="-1616873"/>
            <a:ext cx="4224468" cy="2645573"/>
          </a:xfrm>
          <a:custGeom>
            <a:avLst/>
            <a:gdLst/>
            <a:ahLst/>
            <a:cxnLst/>
            <a:rect r="r" b="b" t="t" l="l"/>
            <a:pathLst>
              <a:path h="2645573" w="4224468">
                <a:moveTo>
                  <a:pt x="0" y="0"/>
                </a:moveTo>
                <a:lnTo>
                  <a:pt x="4224469" y="0"/>
                </a:lnTo>
                <a:lnTo>
                  <a:pt x="4224469" y="2645573"/>
                </a:lnTo>
                <a:lnTo>
                  <a:pt x="0" y="264557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8285780"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5400000">
            <a:off x="12134412" y="9245030"/>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558320"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7259300" y="7433853"/>
            <a:ext cx="1794966" cy="1932669"/>
          </a:xfrm>
          <a:custGeom>
            <a:avLst/>
            <a:gdLst/>
            <a:ahLst/>
            <a:cxnLst/>
            <a:rect r="r" b="b" t="t" l="l"/>
            <a:pathLst>
              <a:path h="1932669" w="1794966">
                <a:moveTo>
                  <a:pt x="0" y="0"/>
                </a:moveTo>
                <a:lnTo>
                  <a:pt x="1794966" y="0"/>
                </a:lnTo>
                <a:lnTo>
                  <a:pt x="1794966" y="1932669"/>
                </a:lnTo>
                <a:lnTo>
                  <a:pt x="0" y="193266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4232" y="460501"/>
            <a:ext cx="1488463" cy="1602652"/>
          </a:xfrm>
          <a:custGeom>
            <a:avLst/>
            <a:gdLst/>
            <a:ahLst/>
            <a:cxnLst/>
            <a:rect r="r" b="b" t="t" l="l"/>
            <a:pathLst>
              <a:path h="1602652" w="1488463">
                <a:moveTo>
                  <a:pt x="0" y="0"/>
                </a:moveTo>
                <a:lnTo>
                  <a:pt x="1488464" y="0"/>
                </a:lnTo>
                <a:lnTo>
                  <a:pt x="1488464" y="1602652"/>
                </a:lnTo>
                <a:lnTo>
                  <a:pt x="0" y="160265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grpSp>
        <p:nvGrpSpPr>
          <p:cNvPr name="Group 10" id="10"/>
          <p:cNvGrpSpPr/>
          <p:nvPr/>
        </p:nvGrpSpPr>
        <p:grpSpPr>
          <a:xfrm rot="0">
            <a:off x="346200" y="2857081"/>
            <a:ext cx="5038071" cy="3559266"/>
            <a:chOff x="0" y="0"/>
            <a:chExt cx="1048738" cy="740906"/>
          </a:xfrm>
        </p:grpSpPr>
        <p:sp>
          <p:nvSpPr>
            <p:cNvPr name="Freeform 11" id="11"/>
            <p:cNvSpPr/>
            <p:nvPr/>
          </p:nvSpPr>
          <p:spPr>
            <a:xfrm flipH="false" flipV="false" rot="0">
              <a:off x="0" y="0"/>
              <a:ext cx="1048738" cy="740906"/>
            </a:xfrm>
            <a:custGeom>
              <a:avLst/>
              <a:gdLst/>
              <a:ahLst/>
              <a:cxnLst/>
              <a:rect r="r" b="b" t="t" l="l"/>
              <a:pathLst>
                <a:path h="740906" w="1048738">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name="TextBox 12" id="12"/>
            <p:cNvSpPr txBox="true"/>
            <p:nvPr/>
          </p:nvSpPr>
          <p:spPr>
            <a:xfrm>
              <a:off x="0" y="-38100"/>
              <a:ext cx="1048738" cy="779006"/>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346200" y="2835388"/>
            <a:ext cx="5038071" cy="668736"/>
            <a:chOff x="0" y="0"/>
            <a:chExt cx="1048738" cy="139206"/>
          </a:xfrm>
        </p:grpSpPr>
        <p:sp>
          <p:nvSpPr>
            <p:cNvPr name="Freeform 14" id="14"/>
            <p:cNvSpPr/>
            <p:nvPr/>
          </p:nvSpPr>
          <p:spPr>
            <a:xfrm flipH="false" flipV="false" rot="0">
              <a:off x="0" y="0"/>
              <a:ext cx="1048738" cy="139206"/>
            </a:xfrm>
            <a:custGeom>
              <a:avLst/>
              <a:gdLst/>
              <a:ahLst/>
              <a:cxnLst/>
              <a:rect r="r" b="b" t="t" l="l"/>
              <a:pathLst>
                <a:path h="139206" w="1048738">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name="TextBox 15" id="15"/>
            <p:cNvSpPr txBox="true"/>
            <p:nvPr/>
          </p:nvSpPr>
          <p:spPr>
            <a:xfrm>
              <a:off x="0" y="-38100"/>
              <a:ext cx="1048738" cy="177306"/>
            </a:xfrm>
            <a:prstGeom prst="rect">
              <a:avLst/>
            </a:prstGeom>
          </p:spPr>
          <p:txBody>
            <a:bodyPr anchor="ctr" rtlCol="false" tIns="50800" lIns="50800" bIns="50800" rIns="50800"/>
            <a:lstStyle/>
            <a:p>
              <a:pPr algn="ctr">
                <a:lnSpc>
                  <a:spcPts val="2659"/>
                </a:lnSpc>
              </a:pPr>
            </a:p>
          </p:txBody>
        </p:sp>
      </p:grpSp>
      <p:sp>
        <p:nvSpPr>
          <p:cNvPr name="Freeform 16" id="16"/>
          <p:cNvSpPr/>
          <p:nvPr/>
        </p:nvSpPr>
        <p:spPr>
          <a:xfrm flipH="false" flipV="false" rot="0">
            <a:off x="6003602" y="2011325"/>
            <a:ext cx="12235081" cy="6566712"/>
          </a:xfrm>
          <a:custGeom>
            <a:avLst/>
            <a:gdLst/>
            <a:ahLst/>
            <a:cxnLst/>
            <a:rect r="r" b="b" t="t" l="l"/>
            <a:pathLst>
              <a:path h="6566712" w="12235081">
                <a:moveTo>
                  <a:pt x="0" y="0"/>
                </a:moveTo>
                <a:lnTo>
                  <a:pt x="12235081" y="0"/>
                </a:lnTo>
                <a:lnTo>
                  <a:pt x="12235081" y="6566712"/>
                </a:lnTo>
                <a:lnTo>
                  <a:pt x="0" y="6566712"/>
                </a:lnTo>
                <a:lnTo>
                  <a:pt x="0" y="0"/>
                </a:lnTo>
                <a:close/>
              </a:path>
            </a:pathLst>
          </a:custGeom>
          <a:blipFill>
            <a:blip r:embed="rId15"/>
            <a:stretch>
              <a:fillRect l="-508" t="-1361" r="0" b="-3829"/>
            </a:stretch>
          </a:blipFill>
        </p:spPr>
      </p:sp>
      <p:sp>
        <p:nvSpPr>
          <p:cNvPr name="TextBox 17" id="17"/>
          <p:cNvSpPr txBox="true"/>
          <p:nvPr/>
        </p:nvSpPr>
        <p:spPr>
          <a:xfrm rot="0">
            <a:off x="840875" y="3017768"/>
            <a:ext cx="3739422" cy="313501"/>
          </a:xfrm>
          <a:prstGeom prst="rect">
            <a:avLst/>
          </a:prstGeom>
        </p:spPr>
        <p:txBody>
          <a:bodyPr anchor="t" rtlCol="false" tIns="0" lIns="0" bIns="0" rIns="0">
            <a:spAutoFit/>
          </a:bodyPr>
          <a:lstStyle/>
          <a:p>
            <a:pPr algn="l">
              <a:lnSpc>
                <a:spcPts val="2495"/>
              </a:lnSpc>
            </a:pPr>
            <a:r>
              <a:rPr lang="en-US" sz="2132">
                <a:solidFill>
                  <a:srgbClr val="000000"/>
                </a:solidFill>
                <a:latin typeface="DM Sans"/>
                <a:ea typeface="DM Sans"/>
                <a:cs typeface="DM Sans"/>
                <a:sym typeface="DM Sans"/>
              </a:rPr>
              <a:t>Streamlit UI</a:t>
            </a:r>
          </a:p>
        </p:txBody>
      </p:sp>
      <p:sp>
        <p:nvSpPr>
          <p:cNvPr name="TextBox 18" id="18"/>
          <p:cNvSpPr txBox="true"/>
          <p:nvPr/>
        </p:nvSpPr>
        <p:spPr>
          <a:xfrm rot="0">
            <a:off x="744232" y="4247784"/>
            <a:ext cx="4137951" cy="1598295"/>
          </a:xfrm>
          <a:prstGeom prst="rect">
            <a:avLst/>
          </a:prstGeom>
        </p:spPr>
        <p:txBody>
          <a:bodyPr anchor="t" rtlCol="false" tIns="0" lIns="0" bIns="0" rIns="0">
            <a:spAutoFit/>
          </a:bodyPr>
          <a:lstStyle/>
          <a:p>
            <a:pPr algn="l" marL="345441" indent="-172721" lvl="1">
              <a:lnSpc>
                <a:spcPts val="2160"/>
              </a:lnSpc>
              <a:buFont typeface="Arial"/>
              <a:buChar char="•"/>
            </a:pPr>
            <a:r>
              <a:rPr lang="en-US" sz="1600" spc="96">
                <a:solidFill>
                  <a:srgbClr val="000000"/>
                </a:solidFill>
                <a:latin typeface="DM Sans"/>
                <a:ea typeface="DM Sans"/>
                <a:cs typeface="DM Sans"/>
                <a:sym typeface="DM Sans"/>
              </a:rPr>
              <a:t>tailored for data-driven applications in Python, emphasizing simplicity and interactivity without extensive front-end development knowledge.</a:t>
            </a:r>
          </a:p>
          <a:p>
            <a:pPr algn="l" marL="0" indent="0" lvl="0">
              <a:lnSpc>
                <a:spcPts val="2160"/>
              </a:lnSpc>
              <a:spcBef>
                <a:spcPct val="0"/>
              </a:spcBef>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5282649">
            <a:off x="753178" y="3852356"/>
            <a:ext cx="7567145" cy="2582288"/>
          </a:xfrm>
          <a:custGeom>
            <a:avLst/>
            <a:gdLst/>
            <a:ahLst/>
            <a:cxnLst/>
            <a:rect r="r" b="b" t="t" l="l"/>
            <a:pathLst>
              <a:path h="2582288" w="7567145">
                <a:moveTo>
                  <a:pt x="0" y="0"/>
                </a:moveTo>
                <a:lnTo>
                  <a:pt x="7567144" y="0"/>
                </a:lnTo>
                <a:lnTo>
                  <a:pt x="7567144" y="2582288"/>
                </a:lnTo>
                <a:lnTo>
                  <a:pt x="0" y="258228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780231" y="2037564"/>
            <a:ext cx="5513037" cy="6211873"/>
          </a:xfrm>
          <a:custGeom>
            <a:avLst/>
            <a:gdLst/>
            <a:ahLst/>
            <a:cxnLst/>
            <a:rect r="r" b="b" t="t" l="l"/>
            <a:pathLst>
              <a:path h="6211873" w="5513037">
                <a:moveTo>
                  <a:pt x="0" y="0"/>
                </a:moveTo>
                <a:lnTo>
                  <a:pt x="5513038" y="0"/>
                </a:lnTo>
                <a:lnTo>
                  <a:pt x="5513038" y="6211872"/>
                </a:lnTo>
                <a:lnTo>
                  <a:pt x="0" y="621187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8659015" y="2898168"/>
            <a:ext cx="7848753" cy="1177290"/>
          </a:xfrm>
          <a:prstGeom prst="rect">
            <a:avLst/>
          </a:prstGeom>
        </p:spPr>
        <p:txBody>
          <a:bodyPr anchor="t" rtlCol="false" tIns="0" lIns="0" bIns="0" rIns="0">
            <a:spAutoFit/>
          </a:bodyPr>
          <a:lstStyle/>
          <a:p>
            <a:pPr algn="l">
              <a:lnSpc>
                <a:spcPts val="8730"/>
              </a:lnSpc>
            </a:pPr>
            <a:r>
              <a:rPr lang="en-US" sz="9000">
                <a:solidFill>
                  <a:srgbClr val="000000"/>
                </a:solidFill>
                <a:latin typeface="DM Sans Bold"/>
                <a:ea typeface="DM Sans Bold"/>
                <a:cs typeface="DM Sans Bold"/>
                <a:sym typeface="DM Sans Bold"/>
              </a:rPr>
              <a:t>Fast-Api</a:t>
            </a:r>
          </a:p>
        </p:txBody>
      </p:sp>
      <p:sp>
        <p:nvSpPr>
          <p:cNvPr name="TextBox 6" id="6"/>
          <p:cNvSpPr txBox="true"/>
          <p:nvPr/>
        </p:nvSpPr>
        <p:spPr>
          <a:xfrm rot="0">
            <a:off x="8659015" y="5105400"/>
            <a:ext cx="7707571" cy="3339465"/>
          </a:xfrm>
          <a:prstGeom prst="rect">
            <a:avLst/>
          </a:prstGeom>
        </p:spPr>
        <p:txBody>
          <a:bodyPr anchor="t" rtlCol="false" tIns="0" lIns="0" bIns="0" rIns="0">
            <a:spAutoFit/>
          </a:bodyPr>
          <a:lstStyle/>
          <a:p>
            <a:pPr algn="l" marL="0" indent="0" lvl="0">
              <a:lnSpc>
                <a:spcPts val="2969"/>
              </a:lnSpc>
              <a:spcBef>
                <a:spcPct val="0"/>
              </a:spcBef>
            </a:pPr>
            <a:r>
              <a:rPr lang="en-US" sz="2199" spc="131">
                <a:solidFill>
                  <a:srgbClr val="000000"/>
                </a:solidFill>
                <a:latin typeface="DM Sans"/>
                <a:ea typeface="DM Sans"/>
                <a:cs typeface="DM Sans"/>
                <a:sym typeface="DM Sans"/>
              </a:rPr>
              <a:t>FastAPI is our backend framework, linking our TypeScript/React frontend to the Python backend where our model is stored. It handles requests from our frontend, ensuring smooth data flow. TypeScript in React keeps our code safe and efficient, while FastAPI manages data processing using Python’s tools like Pydantic for reliability. This setup makes our web app fast, scalable, and easy to maintain for real-time updates and complex data tasks.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0819907" y="1950456"/>
            <a:ext cx="4208573" cy="4247184"/>
          </a:xfrm>
          <a:custGeom>
            <a:avLst/>
            <a:gdLst/>
            <a:ahLst/>
            <a:cxnLst/>
            <a:rect r="r" b="b" t="t" l="l"/>
            <a:pathLst>
              <a:path h="4247184" w="4208573">
                <a:moveTo>
                  <a:pt x="0" y="0"/>
                </a:moveTo>
                <a:lnTo>
                  <a:pt x="4208573" y="0"/>
                </a:lnTo>
                <a:lnTo>
                  <a:pt x="4208573"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0256115" y="2639048"/>
            <a:ext cx="7181225" cy="5008904"/>
          </a:xfrm>
          <a:custGeom>
            <a:avLst/>
            <a:gdLst/>
            <a:ahLst/>
            <a:cxnLst/>
            <a:rect r="r" b="b" t="t" l="l"/>
            <a:pathLst>
              <a:path h="5008904" w="7181225">
                <a:moveTo>
                  <a:pt x="0" y="0"/>
                </a:moveTo>
                <a:lnTo>
                  <a:pt x="7181225" y="0"/>
                </a:lnTo>
                <a:lnTo>
                  <a:pt x="7181225" y="5008904"/>
                </a:lnTo>
                <a:lnTo>
                  <a:pt x="0" y="500890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1504950" y="1754505"/>
            <a:ext cx="8751165" cy="3387090"/>
          </a:xfrm>
          <a:prstGeom prst="rect">
            <a:avLst/>
          </a:prstGeom>
        </p:spPr>
        <p:txBody>
          <a:bodyPr anchor="t" rtlCol="false" tIns="0" lIns="0" bIns="0" rIns="0">
            <a:spAutoFit/>
          </a:bodyPr>
          <a:lstStyle/>
          <a:p>
            <a:pPr algn="l">
              <a:lnSpc>
                <a:spcPts val="8730"/>
              </a:lnSpc>
            </a:pPr>
            <a:r>
              <a:rPr lang="en-US" sz="9000">
                <a:solidFill>
                  <a:srgbClr val="000000"/>
                </a:solidFill>
                <a:latin typeface="DM Sans Bold"/>
                <a:ea typeface="DM Sans Bold"/>
                <a:cs typeface="DM Sans Bold"/>
                <a:sym typeface="DM Sans Bold"/>
              </a:rPr>
              <a:t>Final reflections and future steps</a:t>
            </a:r>
          </a:p>
        </p:txBody>
      </p:sp>
      <p:sp>
        <p:nvSpPr>
          <p:cNvPr name="TextBox 6" id="6"/>
          <p:cNvSpPr txBox="true"/>
          <p:nvPr/>
        </p:nvSpPr>
        <p:spPr>
          <a:xfrm rot="0">
            <a:off x="1504950" y="5398770"/>
            <a:ext cx="7707571" cy="3324225"/>
          </a:xfrm>
          <a:prstGeom prst="rect">
            <a:avLst/>
          </a:prstGeom>
        </p:spPr>
        <p:txBody>
          <a:bodyPr anchor="t" rtlCol="false" tIns="0" lIns="0" bIns="0" rIns="0">
            <a:spAutoFit/>
          </a:bodyPr>
          <a:lstStyle/>
          <a:p>
            <a:pPr algn="l" marL="0" indent="0" lvl="0">
              <a:lnSpc>
                <a:spcPts val="2699"/>
              </a:lnSpc>
              <a:spcBef>
                <a:spcPct val="0"/>
              </a:spcBef>
            </a:pPr>
            <a:r>
              <a:rPr lang="en-US" sz="1999" spc="119">
                <a:solidFill>
                  <a:srgbClr val="000000"/>
                </a:solidFill>
                <a:latin typeface="DM Sans"/>
                <a:ea typeface="DM Sans"/>
                <a:cs typeface="DM Sans"/>
                <a:sym typeface="DM Sans"/>
              </a:rPr>
              <a:t>To make our storytelling chatbot more engaging and user-friendly, we plan to improve its understanding of natural language and personalize interactions based on user preferences. We'll add pictures and videos to enhance storytelling and create dynamic stories based on user input. Making the chatbot available on different platforms and learning from user feedback will ensure it evolves to meet users' needs. These steps aim to enhance the overall experience and make the chatbot more appealing and interactive</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TextBox 16" id="16"/>
          <p:cNvSpPr txBox="true"/>
          <p:nvPr/>
        </p:nvSpPr>
        <p:spPr>
          <a:xfrm rot="0">
            <a:off x="3688802" y="3019867"/>
            <a:ext cx="10910396" cy="3364511"/>
          </a:xfrm>
          <a:prstGeom prst="rect">
            <a:avLst/>
          </a:prstGeom>
        </p:spPr>
        <p:txBody>
          <a:bodyPr anchor="t" rtlCol="false" tIns="0" lIns="0" bIns="0" rIns="0">
            <a:spAutoFit/>
          </a:bodyPr>
          <a:lstStyle/>
          <a:p>
            <a:pPr algn="ctr">
              <a:lnSpc>
                <a:spcPts val="12699"/>
              </a:lnSpc>
            </a:pPr>
            <a:r>
              <a:rPr lang="en-US" sz="14597">
                <a:solidFill>
                  <a:srgbClr val="000000"/>
                </a:solidFill>
                <a:latin typeface="DM Sans Bold"/>
                <a:ea typeface="DM Sans Bold"/>
                <a:cs typeface="DM Sans Bold"/>
                <a:sym typeface="DM Sans Bold"/>
              </a:rPr>
              <a:t>Thank you very much!</a:t>
            </a:r>
          </a:p>
        </p:txBody>
      </p:sp>
      <p:sp>
        <p:nvSpPr>
          <p:cNvPr name="TextBox 17" id="17"/>
          <p:cNvSpPr txBox="true"/>
          <p:nvPr/>
        </p:nvSpPr>
        <p:spPr>
          <a:xfrm rot="0">
            <a:off x="4860641" y="6811335"/>
            <a:ext cx="8459795" cy="578026"/>
          </a:xfrm>
          <a:prstGeom prst="rect">
            <a:avLst/>
          </a:prstGeom>
        </p:spPr>
        <p:txBody>
          <a:bodyPr anchor="t" rtlCol="false" tIns="0" lIns="0" bIns="0" rIns="0">
            <a:spAutoFit/>
          </a:bodyPr>
          <a:lstStyle/>
          <a:p>
            <a:pPr algn="ctr">
              <a:lnSpc>
                <a:spcPts val="4381"/>
              </a:lnSpc>
            </a:pPr>
            <a:r>
              <a:rPr lang="en-US" sz="4381" spc="-87">
                <a:solidFill>
                  <a:srgbClr val="000000"/>
                </a:solidFill>
                <a:latin typeface="DM Sans Bold"/>
                <a:ea typeface="DM Sans Bold"/>
                <a:cs typeface="DM Sans Bold"/>
                <a:sym typeface="DM Sans Bold"/>
              </a:rPr>
              <a:t>Team Alpha NLP</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0994934" y="2091045"/>
            <a:ext cx="6264366" cy="6104909"/>
          </a:xfrm>
          <a:custGeom>
            <a:avLst/>
            <a:gdLst/>
            <a:ahLst/>
            <a:cxnLst/>
            <a:rect r="r" b="b" t="t" l="l"/>
            <a:pathLst>
              <a:path h="6104909" w="6264366">
                <a:moveTo>
                  <a:pt x="0" y="0"/>
                </a:moveTo>
                <a:lnTo>
                  <a:pt x="6264366" y="0"/>
                </a:lnTo>
                <a:lnTo>
                  <a:pt x="6264366" y="6104910"/>
                </a:lnTo>
                <a:lnTo>
                  <a:pt x="0" y="61049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504950" y="2345718"/>
            <a:ext cx="7848753" cy="2282190"/>
          </a:xfrm>
          <a:prstGeom prst="rect">
            <a:avLst/>
          </a:prstGeom>
        </p:spPr>
        <p:txBody>
          <a:bodyPr anchor="t" rtlCol="false" tIns="0" lIns="0" bIns="0" rIns="0">
            <a:spAutoFit/>
          </a:bodyPr>
          <a:lstStyle/>
          <a:p>
            <a:pPr algn="l">
              <a:lnSpc>
                <a:spcPts val="8730"/>
              </a:lnSpc>
            </a:pPr>
            <a:r>
              <a:rPr lang="en-US" sz="9000">
                <a:solidFill>
                  <a:srgbClr val="000000"/>
                </a:solidFill>
                <a:latin typeface="DM Sans Bold"/>
                <a:ea typeface="DM Sans Bold"/>
                <a:cs typeface="DM Sans Bold"/>
                <a:sym typeface="DM Sans Bold"/>
              </a:rPr>
              <a:t>Origin of the creative idea</a:t>
            </a:r>
          </a:p>
        </p:txBody>
      </p:sp>
      <p:sp>
        <p:nvSpPr>
          <p:cNvPr name="TextBox 5" id="5"/>
          <p:cNvSpPr txBox="true"/>
          <p:nvPr/>
        </p:nvSpPr>
        <p:spPr>
          <a:xfrm rot="0">
            <a:off x="1176123" y="5105400"/>
            <a:ext cx="9183388" cy="2375955"/>
          </a:xfrm>
          <a:prstGeom prst="rect">
            <a:avLst/>
          </a:prstGeom>
        </p:spPr>
        <p:txBody>
          <a:bodyPr anchor="t" rtlCol="false" tIns="0" lIns="0" bIns="0" rIns="0">
            <a:spAutoFit/>
          </a:bodyPr>
          <a:lstStyle/>
          <a:p>
            <a:pPr algn="l" marL="0" indent="0" lvl="0">
              <a:lnSpc>
                <a:spcPts val="3216"/>
              </a:lnSpc>
              <a:spcBef>
                <a:spcPct val="0"/>
              </a:spcBef>
            </a:pPr>
            <a:r>
              <a:rPr lang="en-US" sz="2382" spc="142">
                <a:solidFill>
                  <a:srgbClr val="000000"/>
                </a:solidFill>
                <a:latin typeface="DM Sans"/>
                <a:ea typeface="DM Sans"/>
                <a:cs typeface="DM Sans"/>
                <a:sym typeface="DM Sans"/>
              </a:rPr>
              <a:t>The development of creative chatbots is driven by the need for more natural, engaging, and efficient interactions in a digital world. By blending advanced AI technologies with creative design, chatbots not only meet these needs but also open up new avenues for innovation and user engagement.</a:t>
            </a:r>
          </a:p>
        </p:txBody>
      </p:sp>
      <p:sp>
        <p:nvSpPr>
          <p:cNvPr name="Freeform 6" id="6"/>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8" id="8"/>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9" id="9"/>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0" id="10"/>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1504950" y="2566521"/>
            <a:ext cx="7025086" cy="3387090"/>
          </a:xfrm>
          <a:prstGeom prst="rect">
            <a:avLst/>
          </a:prstGeom>
        </p:spPr>
        <p:txBody>
          <a:bodyPr anchor="t" rtlCol="false" tIns="0" lIns="0" bIns="0" rIns="0">
            <a:spAutoFit/>
          </a:bodyPr>
          <a:lstStyle/>
          <a:p>
            <a:pPr algn="l">
              <a:lnSpc>
                <a:spcPts val="8730"/>
              </a:lnSpc>
            </a:pPr>
            <a:r>
              <a:rPr lang="en-US" sz="9000">
                <a:solidFill>
                  <a:srgbClr val="000000"/>
                </a:solidFill>
                <a:latin typeface="DM Sans Bold"/>
                <a:ea typeface="DM Sans Bold"/>
                <a:cs typeface="DM Sans Bold"/>
                <a:sym typeface="DM Sans Bold"/>
              </a:rPr>
              <a:t>Project vision and mission</a:t>
            </a:r>
          </a:p>
        </p:txBody>
      </p:sp>
      <p:sp>
        <p:nvSpPr>
          <p:cNvPr name="TextBox 4" id="4"/>
          <p:cNvSpPr txBox="true"/>
          <p:nvPr/>
        </p:nvSpPr>
        <p:spPr>
          <a:xfrm rot="0">
            <a:off x="1086902" y="6385776"/>
            <a:ext cx="8057098" cy="1093466"/>
          </a:xfrm>
          <a:prstGeom prst="rect">
            <a:avLst/>
          </a:prstGeom>
        </p:spPr>
        <p:txBody>
          <a:bodyPr anchor="t" rtlCol="false" tIns="0" lIns="0" bIns="0" rIns="0">
            <a:spAutoFit/>
          </a:bodyPr>
          <a:lstStyle/>
          <a:p>
            <a:pPr algn="l" marL="0" indent="0" lvl="0">
              <a:lnSpc>
                <a:spcPts val="2961"/>
              </a:lnSpc>
              <a:spcBef>
                <a:spcPct val="0"/>
              </a:spcBef>
            </a:pPr>
            <a:r>
              <a:rPr lang="en-US" sz="2194" spc="131">
                <a:solidFill>
                  <a:srgbClr val="000000"/>
                </a:solidFill>
                <a:latin typeface="DM Sans"/>
                <a:ea typeface="DM Sans"/>
                <a:cs typeface="DM Sans"/>
                <a:sym typeface="DM Sans"/>
              </a:rPr>
              <a:t>Our goal here was to develop a fully functional and efficient chatbot that helps us generate stories with its multiple parameters ex: length, genre, plots etc.</a:t>
            </a:r>
          </a:p>
        </p:txBody>
      </p:sp>
      <p:grpSp>
        <p:nvGrpSpPr>
          <p:cNvPr name="Group 5" id="5"/>
          <p:cNvGrpSpPr/>
          <p:nvPr/>
        </p:nvGrpSpPr>
        <p:grpSpPr>
          <a:xfrm rot="0">
            <a:off x="9975489" y="1170261"/>
            <a:ext cx="6998061" cy="2561528"/>
            <a:chOff x="0" y="0"/>
            <a:chExt cx="2342659" cy="857492"/>
          </a:xfrm>
        </p:grpSpPr>
        <p:sp>
          <p:nvSpPr>
            <p:cNvPr name="Freeform 6" id="6"/>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7" id="7"/>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sp>
        <p:nvSpPr>
          <p:cNvPr name="TextBox 8" id="8"/>
          <p:cNvSpPr txBox="true"/>
          <p:nvPr/>
        </p:nvSpPr>
        <p:spPr>
          <a:xfrm rot="0">
            <a:off x="10491672" y="2024301"/>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ea typeface="DM Sans"/>
                <a:cs typeface="DM Sans"/>
                <a:sym typeface="DM Sans"/>
              </a:rPr>
              <a:t>01.</a:t>
            </a:r>
          </a:p>
        </p:txBody>
      </p:sp>
      <p:grpSp>
        <p:nvGrpSpPr>
          <p:cNvPr name="Group 9" id="9"/>
          <p:cNvGrpSpPr/>
          <p:nvPr/>
        </p:nvGrpSpPr>
        <p:grpSpPr>
          <a:xfrm rot="0">
            <a:off x="9975489" y="3862348"/>
            <a:ext cx="6998061" cy="2561528"/>
            <a:chOff x="0" y="0"/>
            <a:chExt cx="2342659" cy="857492"/>
          </a:xfrm>
        </p:grpSpPr>
        <p:sp>
          <p:nvSpPr>
            <p:cNvPr name="Freeform 10" id="10"/>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11" id="11"/>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grpSp>
        <p:nvGrpSpPr>
          <p:cNvPr name="Group 12" id="12"/>
          <p:cNvGrpSpPr/>
          <p:nvPr/>
        </p:nvGrpSpPr>
        <p:grpSpPr>
          <a:xfrm rot="0">
            <a:off x="9975489" y="6557226"/>
            <a:ext cx="6998061" cy="2561528"/>
            <a:chOff x="0" y="0"/>
            <a:chExt cx="2342659" cy="857492"/>
          </a:xfrm>
        </p:grpSpPr>
        <p:sp>
          <p:nvSpPr>
            <p:cNvPr name="Freeform 13" id="13"/>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14" id="14"/>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sp>
        <p:nvSpPr>
          <p:cNvPr name="TextBox 15" id="15"/>
          <p:cNvSpPr txBox="true"/>
          <p:nvPr/>
        </p:nvSpPr>
        <p:spPr>
          <a:xfrm rot="0">
            <a:off x="10491672" y="4717783"/>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ea typeface="DM Sans"/>
                <a:cs typeface="DM Sans"/>
                <a:sym typeface="DM Sans"/>
              </a:rPr>
              <a:t>02.</a:t>
            </a:r>
          </a:p>
        </p:txBody>
      </p:sp>
      <p:sp>
        <p:nvSpPr>
          <p:cNvPr name="TextBox 16" id="16"/>
          <p:cNvSpPr txBox="true"/>
          <p:nvPr/>
        </p:nvSpPr>
        <p:spPr>
          <a:xfrm rot="0">
            <a:off x="10491672" y="7411266"/>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ea typeface="DM Sans"/>
                <a:cs typeface="DM Sans"/>
                <a:sym typeface="DM Sans"/>
              </a:rPr>
              <a:t>03.</a:t>
            </a:r>
          </a:p>
        </p:txBody>
      </p:sp>
      <p:sp>
        <p:nvSpPr>
          <p:cNvPr name="TextBox 17" id="17"/>
          <p:cNvSpPr txBox="true"/>
          <p:nvPr/>
        </p:nvSpPr>
        <p:spPr>
          <a:xfrm rot="0">
            <a:off x="11803171" y="2018932"/>
            <a:ext cx="4963602" cy="845136"/>
          </a:xfrm>
          <a:prstGeom prst="rect">
            <a:avLst/>
          </a:prstGeom>
        </p:spPr>
        <p:txBody>
          <a:bodyPr anchor="t" rtlCol="false" tIns="0" lIns="0" bIns="0" rIns="0">
            <a:spAutoFit/>
          </a:bodyPr>
          <a:lstStyle/>
          <a:p>
            <a:pPr algn="just" marL="0" indent="0" lvl="0">
              <a:lnSpc>
                <a:spcPts val="2270"/>
              </a:lnSpc>
              <a:spcBef>
                <a:spcPct val="0"/>
              </a:spcBef>
            </a:pPr>
            <a:r>
              <a:rPr lang="en-US" sz="1681" spc="26">
                <a:solidFill>
                  <a:srgbClr val="000000"/>
                </a:solidFill>
                <a:latin typeface="DM Sans"/>
                <a:ea typeface="DM Sans"/>
                <a:cs typeface="DM Sans"/>
                <a:sym typeface="DM Sans"/>
              </a:rPr>
              <a:t>Evaluate top LLM models like Llama 2, gpt 2, gpt 3.5 turbo, Llama 3 based on there efficiency and Data and pick one suitable for our project.</a:t>
            </a:r>
          </a:p>
        </p:txBody>
      </p:sp>
      <p:sp>
        <p:nvSpPr>
          <p:cNvPr name="TextBox 18" id="18"/>
          <p:cNvSpPr txBox="true"/>
          <p:nvPr/>
        </p:nvSpPr>
        <p:spPr>
          <a:xfrm rot="0">
            <a:off x="12070625" y="4622427"/>
            <a:ext cx="4696148" cy="1129779"/>
          </a:xfrm>
          <a:prstGeom prst="rect">
            <a:avLst/>
          </a:prstGeom>
        </p:spPr>
        <p:txBody>
          <a:bodyPr anchor="t" rtlCol="false" tIns="0" lIns="0" bIns="0" rIns="0">
            <a:spAutoFit/>
          </a:bodyPr>
          <a:lstStyle/>
          <a:p>
            <a:pPr algn="just">
              <a:lnSpc>
                <a:spcPts val="2267"/>
              </a:lnSpc>
            </a:pPr>
            <a:r>
              <a:rPr lang="en-US" sz="1679" spc="26">
                <a:solidFill>
                  <a:srgbClr val="000000"/>
                </a:solidFill>
                <a:latin typeface="DM Sans"/>
                <a:ea typeface="DM Sans"/>
                <a:cs typeface="DM Sans"/>
                <a:sym typeface="DM Sans"/>
              </a:rPr>
              <a:t>Develop a Interacticve UI and integrate it</a:t>
            </a:r>
          </a:p>
          <a:p>
            <a:pPr algn="just">
              <a:lnSpc>
                <a:spcPts val="2267"/>
              </a:lnSpc>
            </a:pPr>
            <a:r>
              <a:rPr lang="en-US" sz="1679" spc="26">
                <a:solidFill>
                  <a:srgbClr val="000000"/>
                </a:solidFill>
                <a:latin typeface="DM Sans"/>
                <a:ea typeface="DM Sans"/>
                <a:cs typeface="DM Sans"/>
                <a:sym typeface="DM Sans"/>
              </a:rPr>
              <a:t>the backend code.</a:t>
            </a:r>
          </a:p>
          <a:p>
            <a:pPr algn="just">
              <a:lnSpc>
                <a:spcPts val="2267"/>
              </a:lnSpc>
            </a:pPr>
          </a:p>
          <a:p>
            <a:pPr algn="just" marL="0" indent="0" lvl="0">
              <a:lnSpc>
                <a:spcPts val="2267"/>
              </a:lnSpc>
              <a:spcBef>
                <a:spcPct val="0"/>
              </a:spcBef>
            </a:pPr>
          </a:p>
        </p:txBody>
      </p:sp>
      <p:sp>
        <p:nvSpPr>
          <p:cNvPr name="TextBox 19" id="19"/>
          <p:cNvSpPr txBox="true"/>
          <p:nvPr/>
        </p:nvSpPr>
        <p:spPr>
          <a:xfrm rot="0">
            <a:off x="12070625" y="7309701"/>
            <a:ext cx="4696148" cy="919968"/>
          </a:xfrm>
          <a:prstGeom prst="rect">
            <a:avLst/>
          </a:prstGeom>
        </p:spPr>
        <p:txBody>
          <a:bodyPr anchor="t" rtlCol="false" tIns="0" lIns="0" bIns="0" rIns="0">
            <a:spAutoFit/>
          </a:bodyPr>
          <a:lstStyle/>
          <a:p>
            <a:pPr algn="just" marL="0" indent="0" lvl="0">
              <a:lnSpc>
                <a:spcPts val="2449"/>
              </a:lnSpc>
              <a:spcBef>
                <a:spcPct val="0"/>
              </a:spcBef>
            </a:pPr>
            <a:r>
              <a:rPr lang="en-US" sz="1814" spc="29">
                <a:solidFill>
                  <a:srgbClr val="000000"/>
                </a:solidFill>
                <a:latin typeface="DM Sans"/>
                <a:ea typeface="DM Sans"/>
                <a:cs typeface="DM Sans"/>
                <a:sym typeface="DM Sans"/>
              </a:rPr>
              <a:t>Delivering a Fully Functional and to the mark chatbot that performs the best what it is intended to do.</a:t>
            </a:r>
          </a:p>
        </p:txBody>
      </p:sp>
      <p:sp>
        <p:nvSpPr>
          <p:cNvPr name="Freeform 20" id="20"/>
          <p:cNvSpPr/>
          <p:nvPr/>
        </p:nvSpPr>
        <p:spPr>
          <a:xfrm flipH="false" flipV="false" rot="0">
            <a:off x="-848571" y="8919661"/>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1" id="21"/>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22" id="22"/>
          <p:cNvSpPr/>
          <p:nvPr/>
        </p:nvSpPr>
        <p:spPr>
          <a:xfrm flipH="false" flipV="false" rot="0">
            <a:off x="3431074" y="8919661"/>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23" id="23"/>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AutoShape 3" id="3"/>
          <p:cNvSpPr/>
          <p:nvPr/>
        </p:nvSpPr>
        <p:spPr>
          <a:xfrm>
            <a:off x="-886757" y="5074942"/>
            <a:ext cx="20061513" cy="0"/>
          </a:xfrm>
          <a:prstGeom prst="line">
            <a:avLst/>
          </a:prstGeom>
          <a:ln cap="flat" w="28575">
            <a:solidFill>
              <a:srgbClr val="000000"/>
            </a:solidFill>
            <a:prstDash val="solid"/>
            <a:headEnd type="none" len="sm" w="sm"/>
            <a:tailEnd type="none" len="sm" w="sm"/>
          </a:ln>
        </p:spPr>
      </p:sp>
      <p:grpSp>
        <p:nvGrpSpPr>
          <p:cNvPr name="Group 4" id="4"/>
          <p:cNvGrpSpPr/>
          <p:nvPr/>
        </p:nvGrpSpPr>
        <p:grpSpPr>
          <a:xfrm rot="0">
            <a:off x="5930165" y="4823914"/>
            <a:ext cx="502056" cy="502056"/>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6" id="6"/>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7" id="7"/>
          <p:cNvGrpSpPr/>
          <p:nvPr/>
        </p:nvGrpSpPr>
        <p:grpSpPr>
          <a:xfrm rot="0">
            <a:off x="2227066" y="4823914"/>
            <a:ext cx="502056" cy="502056"/>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p:spPr>
        </p:sp>
        <p:sp>
          <p:nvSpPr>
            <p:cNvPr name="TextBox 9" id="9"/>
            <p:cNvSpPr txBox="true"/>
            <p:nvPr/>
          </p:nvSpPr>
          <p:spPr>
            <a:xfrm>
              <a:off x="190500" y="219075"/>
              <a:ext cx="431800" cy="403225"/>
            </a:xfrm>
            <a:prstGeom prst="rect">
              <a:avLst/>
            </a:prstGeom>
          </p:spPr>
          <p:txBody>
            <a:bodyPr anchor="ctr" rtlCol="false" tIns="50800" lIns="50800" bIns="50800" rIns="50800"/>
            <a:lstStyle/>
            <a:p>
              <a:pPr algn="ctr">
                <a:lnSpc>
                  <a:spcPts val="2266"/>
                </a:lnSpc>
              </a:pPr>
            </a:p>
          </p:txBody>
        </p:sp>
      </p:grpSp>
      <p:grpSp>
        <p:nvGrpSpPr>
          <p:cNvPr name="Group 10" id="10"/>
          <p:cNvGrpSpPr/>
          <p:nvPr/>
        </p:nvGrpSpPr>
        <p:grpSpPr>
          <a:xfrm rot="0">
            <a:off x="9653627" y="4823914"/>
            <a:ext cx="502056" cy="502056"/>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12" id="12"/>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13" id="13"/>
          <p:cNvGrpSpPr/>
          <p:nvPr/>
        </p:nvGrpSpPr>
        <p:grpSpPr>
          <a:xfrm rot="0">
            <a:off x="13396139" y="4823914"/>
            <a:ext cx="502056" cy="502056"/>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15" id="15"/>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sp>
        <p:nvSpPr>
          <p:cNvPr name="TextBox 16" id="16"/>
          <p:cNvSpPr txBox="true"/>
          <p:nvPr/>
        </p:nvSpPr>
        <p:spPr>
          <a:xfrm rot="0">
            <a:off x="4732501" y="2459889"/>
            <a:ext cx="8822997" cy="1177290"/>
          </a:xfrm>
          <a:prstGeom prst="rect">
            <a:avLst/>
          </a:prstGeom>
        </p:spPr>
        <p:txBody>
          <a:bodyPr anchor="t" rtlCol="false" tIns="0" lIns="0" bIns="0" rIns="0">
            <a:spAutoFit/>
          </a:bodyPr>
          <a:lstStyle/>
          <a:p>
            <a:pPr algn="ctr" marL="0" indent="0" lvl="1">
              <a:lnSpc>
                <a:spcPts val="8730"/>
              </a:lnSpc>
              <a:spcBef>
                <a:spcPct val="0"/>
              </a:spcBef>
            </a:pPr>
            <a:r>
              <a:rPr lang="en-US" sz="9000">
                <a:solidFill>
                  <a:srgbClr val="000000"/>
                </a:solidFill>
                <a:latin typeface="DM Sans Bold"/>
                <a:ea typeface="DM Sans Bold"/>
                <a:cs typeface="DM Sans Bold"/>
                <a:sym typeface="DM Sans Bold"/>
              </a:rPr>
              <a:t>LLM MODELS</a:t>
            </a:r>
          </a:p>
        </p:txBody>
      </p:sp>
      <p:sp>
        <p:nvSpPr>
          <p:cNvPr name="TextBox 17" id="17"/>
          <p:cNvSpPr txBox="true"/>
          <p:nvPr/>
        </p:nvSpPr>
        <p:spPr>
          <a:xfrm rot="0">
            <a:off x="2227066" y="5616041"/>
            <a:ext cx="2197323" cy="679451"/>
          </a:xfrm>
          <a:prstGeom prst="rect">
            <a:avLst/>
          </a:prstGeom>
        </p:spPr>
        <p:txBody>
          <a:bodyPr anchor="t" rtlCol="false" tIns="0" lIns="0" bIns="0" rIns="0">
            <a:spAutoFit/>
          </a:bodyPr>
          <a:lstStyle/>
          <a:p>
            <a:pPr algn="l">
              <a:lnSpc>
                <a:spcPts val="5150"/>
              </a:lnSpc>
            </a:pPr>
            <a:r>
              <a:rPr lang="en-US" sz="5000">
                <a:solidFill>
                  <a:srgbClr val="000000"/>
                </a:solidFill>
                <a:latin typeface="DM Sans Bold"/>
                <a:ea typeface="DM Sans Bold"/>
                <a:cs typeface="DM Sans Bold"/>
                <a:sym typeface="DM Sans Bold"/>
              </a:rPr>
              <a:t>01</a:t>
            </a:r>
          </a:p>
        </p:txBody>
      </p:sp>
      <p:sp>
        <p:nvSpPr>
          <p:cNvPr name="TextBox 18" id="18"/>
          <p:cNvSpPr txBox="true"/>
          <p:nvPr/>
        </p:nvSpPr>
        <p:spPr>
          <a:xfrm rot="0">
            <a:off x="5948468" y="5616041"/>
            <a:ext cx="2197323" cy="679451"/>
          </a:xfrm>
          <a:prstGeom prst="rect">
            <a:avLst/>
          </a:prstGeom>
        </p:spPr>
        <p:txBody>
          <a:bodyPr anchor="t" rtlCol="false" tIns="0" lIns="0" bIns="0" rIns="0">
            <a:spAutoFit/>
          </a:bodyPr>
          <a:lstStyle/>
          <a:p>
            <a:pPr algn="l">
              <a:lnSpc>
                <a:spcPts val="5150"/>
              </a:lnSpc>
            </a:pPr>
            <a:r>
              <a:rPr lang="en-US" sz="5000">
                <a:solidFill>
                  <a:srgbClr val="000000"/>
                </a:solidFill>
                <a:latin typeface="DM Sans Bold"/>
                <a:ea typeface="DM Sans Bold"/>
                <a:cs typeface="DM Sans Bold"/>
                <a:sym typeface="DM Sans Bold"/>
              </a:rPr>
              <a:t>02</a:t>
            </a:r>
          </a:p>
        </p:txBody>
      </p:sp>
      <p:sp>
        <p:nvSpPr>
          <p:cNvPr name="TextBox 19" id="19"/>
          <p:cNvSpPr txBox="true"/>
          <p:nvPr/>
        </p:nvSpPr>
        <p:spPr>
          <a:xfrm rot="0">
            <a:off x="2227066" y="6400266"/>
            <a:ext cx="2646492" cy="543689"/>
          </a:xfrm>
          <a:prstGeom prst="rect">
            <a:avLst/>
          </a:prstGeom>
        </p:spPr>
        <p:txBody>
          <a:bodyPr anchor="t" rtlCol="false" tIns="0" lIns="0" bIns="0" rIns="0">
            <a:spAutoFit/>
          </a:bodyPr>
          <a:lstStyle/>
          <a:p>
            <a:pPr algn="l">
              <a:lnSpc>
                <a:spcPts val="4523"/>
              </a:lnSpc>
            </a:pPr>
            <a:r>
              <a:rPr lang="en-US" sz="2899">
                <a:solidFill>
                  <a:srgbClr val="000000"/>
                </a:solidFill>
                <a:latin typeface="DM Sans Bold"/>
                <a:ea typeface="DM Sans Bold"/>
                <a:cs typeface="DM Sans Bold"/>
                <a:sym typeface="DM Sans Bold"/>
              </a:rPr>
              <a:t>GPT 2.0</a:t>
            </a:r>
          </a:p>
        </p:txBody>
      </p:sp>
      <p:sp>
        <p:nvSpPr>
          <p:cNvPr name="TextBox 20" id="20"/>
          <p:cNvSpPr txBox="true"/>
          <p:nvPr/>
        </p:nvSpPr>
        <p:spPr>
          <a:xfrm rot="0">
            <a:off x="5948468" y="6400266"/>
            <a:ext cx="2732862" cy="543689"/>
          </a:xfrm>
          <a:prstGeom prst="rect">
            <a:avLst/>
          </a:prstGeom>
        </p:spPr>
        <p:txBody>
          <a:bodyPr anchor="t" rtlCol="false" tIns="0" lIns="0" bIns="0" rIns="0">
            <a:spAutoFit/>
          </a:bodyPr>
          <a:lstStyle/>
          <a:p>
            <a:pPr algn="l">
              <a:lnSpc>
                <a:spcPts val="4523"/>
              </a:lnSpc>
            </a:pPr>
            <a:r>
              <a:rPr lang="en-US" sz="2899">
                <a:solidFill>
                  <a:srgbClr val="000000"/>
                </a:solidFill>
                <a:latin typeface="DM Sans Bold"/>
                <a:ea typeface="DM Sans Bold"/>
                <a:cs typeface="DM Sans Bold"/>
                <a:sym typeface="DM Sans Bold"/>
              </a:rPr>
              <a:t>Llama 2</a:t>
            </a:r>
          </a:p>
        </p:txBody>
      </p:sp>
      <p:sp>
        <p:nvSpPr>
          <p:cNvPr name="TextBox 21" id="21"/>
          <p:cNvSpPr txBox="true"/>
          <p:nvPr/>
        </p:nvSpPr>
        <p:spPr>
          <a:xfrm rot="0">
            <a:off x="9671930" y="5616041"/>
            <a:ext cx="2197323" cy="679451"/>
          </a:xfrm>
          <a:prstGeom prst="rect">
            <a:avLst/>
          </a:prstGeom>
        </p:spPr>
        <p:txBody>
          <a:bodyPr anchor="t" rtlCol="false" tIns="0" lIns="0" bIns="0" rIns="0">
            <a:spAutoFit/>
          </a:bodyPr>
          <a:lstStyle/>
          <a:p>
            <a:pPr algn="l">
              <a:lnSpc>
                <a:spcPts val="5150"/>
              </a:lnSpc>
            </a:pPr>
            <a:r>
              <a:rPr lang="en-US" sz="5000">
                <a:solidFill>
                  <a:srgbClr val="000000"/>
                </a:solidFill>
                <a:latin typeface="DM Sans Bold"/>
                <a:ea typeface="DM Sans Bold"/>
                <a:cs typeface="DM Sans Bold"/>
                <a:sym typeface="DM Sans Bold"/>
              </a:rPr>
              <a:t>03</a:t>
            </a:r>
          </a:p>
        </p:txBody>
      </p:sp>
      <p:sp>
        <p:nvSpPr>
          <p:cNvPr name="TextBox 22" id="22"/>
          <p:cNvSpPr txBox="true"/>
          <p:nvPr/>
        </p:nvSpPr>
        <p:spPr>
          <a:xfrm rot="0">
            <a:off x="9671930" y="6400266"/>
            <a:ext cx="2747991" cy="543689"/>
          </a:xfrm>
          <a:prstGeom prst="rect">
            <a:avLst/>
          </a:prstGeom>
        </p:spPr>
        <p:txBody>
          <a:bodyPr anchor="t" rtlCol="false" tIns="0" lIns="0" bIns="0" rIns="0">
            <a:spAutoFit/>
          </a:bodyPr>
          <a:lstStyle/>
          <a:p>
            <a:pPr algn="l">
              <a:lnSpc>
                <a:spcPts val="4523"/>
              </a:lnSpc>
            </a:pPr>
            <a:r>
              <a:rPr lang="en-US" sz="2899">
                <a:solidFill>
                  <a:srgbClr val="000000"/>
                </a:solidFill>
                <a:latin typeface="DM Sans Bold"/>
                <a:ea typeface="DM Sans Bold"/>
                <a:cs typeface="DM Sans Bold"/>
                <a:sym typeface="DM Sans Bold"/>
              </a:rPr>
              <a:t>GPT 3.5 turbo</a:t>
            </a:r>
          </a:p>
        </p:txBody>
      </p:sp>
      <p:sp>
        <p:nvSpPr>
          <p:cNvPr name="TextBox 23" id="23"/>
          <p:cNvSpPr txBox="true"/>
          <p:nvPr/>
        </p:nvSpPr>
        <p:spPr>
          <a:xfrm rot="0">
            <a:off x="13414442" y="5616041"/>
            <a:ext cx="2197323" cy="679451"/>
          </a:xfrm>
          <a:prstGeom prst="rect">
            <a:avLst/>
          </a:prstGeom>
        </p:spPr>
        <p:txBody>
          <a:bodyPr anchor="t" rtlCol="false" tIns="0" lIns="0" bIns="0" rIns="0">
            <a:spAutoFit/>
          </a:bodyPr>
          <a:lstStyle/>
          <a:p>
            <a:pPr algn="l">
              <a:lnSpc>
                <a:spcPts val="5150"/>
              </a:lnSpc>
            </a:pPr>
            <a:r>
              <a:rPr lang="en-US" sz="5000">
                <a:solidFill>
                  <a:srgbClr val="000000"/>
                </a:solidFill>
                <a:latin typeface="DM Sans Bold"/>
                <a:ea typeface="DM Sans Bold"/>
                <a:cs typeface="DM Sans Bold"/>
                <a:sym typeface="DM Sans Bold"/>
              </a:rPr>
              <a:t>04</a:t>
            </a:r>
          </a:p>
        </p:txBody>
      </p:sp>
      <p:sp>
        <p:nvSpPr>
          <p:cNvPr name="TextBox 24" id="24"/>
          <p:cNvSpPr txBox="true"/>
          <p:nvPr/>
        </p:nvSpPr>
        <p:spPr>
          <a:xfrm rot="0">
            <a:off x="13414442" y="6400266"/>
            <a:ext cx="2646492" cy="543689"/>
          </a:xfrm>
          <a:prstGeom prst="rect">
            <a:avLst/>
          </a:prstGeom>
        </p:spPr>
        <p:txBody>
          <a:bodyPr anchor="t" rtlCol="false" tIns="0" lIns="0" bIns="0" rIns="0">
            <a:spAutoFit/>
          </a:bodyPr>
          <a:lstStyle/>
          <a:p>
            <a:pPr algn="l">
              <a:lnSpc>
                <a:spcPts val="4523"/>
              </a:lnSpc>
            </a:pPr>
            <a:r>
              <a:rPr lang="en-US" sz="2899">
                <a:solidFill>
                  <a:srgbClr val="000000"/>
                </a:solidFill>
                <a:latin typeface="DM Sans Bold"/>
                <a:ea typeface="DM Sans Bold"/>
                <a:cs typeface="DM Sans Bold"/>
                <a:sym typeface="DM Sans Bold"/>
              </a:rPr>
              <a:t>Llama 3 - 70b</a:t>
            </a:r>
          </a:p>
        </p:txBody>
      </p:sp>
      <p:sp>
        <p:nvSpPr>
          <p:cNvPr name="Freeform 25" id="25"/>
          <p:cNvSpPr/>
          <p:nvPr/>
        </p:nvSpPr>
        <p:spPr>
          <a:xfrm flipH="false" flipV="false" rot="0">
            <a:off x="-1573240" y="8893298"/>
            <a:ext cx="4051334" cy="2765036"/>
          </a:xfrm>
          <a:custGeom>
            <a:avLst/>
            <a:gdLst/>
            <a:ahLst/>
            <a:cxnLst/>
            <a:rect r="r" b="b" t="t" l="l"/>
            <a:pathLst>
              <a:path h="2765036" w="4051334">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6" id="26"/>
          <p:cNvSpPr/>
          <p:nvPr/>
        </p:nvSpPr>
        <p:spPr>
          <a:xfrm flipH="false" flipV="false" rot="0">
            <a:off x="15262955" y="8864586"/>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27" id="27"/>
          <p:cNvSpPr/>
          <p:nvPr/>
        </p:nvSpPr>
        <p:spPr>
          <a:xfrm flipH="false" flipV="false" rot="0">
            <a:off x="-674156" y="-1322787"/>
            <a:ext cx="4224468" cy="2645573"/>
          </a:xfrm>
          <a:custGeom>
            <a:avLst/>
            <a:gdLst/>
            <a:ahLst/>
            <a:cxnLst/>
            <a:rect r="r" b="b" t="t" l="l"/>
            <a:pathLst>
              <a:path h="2645573" w="4224468">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28" id="28"/>
          <p:cNvSpPr/>
          <p:nvPr/>
        </p:nvSpPr>
        <p:spPr>
          <a:xfrm flipH="false" flipV="false" rot="0">
            <a:off x="11101574"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29" id="29"/>
          <p:cNvSpPr/>
          <p:nvPr/>
        </p:nvSpPr>
        <p:spPr>
          <a:xfrm flipH="false" flipV="false" rot="0">
            <a:off x="9653627" y="-3037933"/>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30" id="30"/>
          <p:cNvSpPr/>
          <p:nvPr/>
        </p:nvSpPr>
        <p:spPr>
          <a:xfrm flipH="false" flipV="false" rot="-5400000">
            <a:off x="4745771" y="-1877331"/>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31" id="31"/>
          <p:cNvSpPr/>
          <p:nvPr/>
        </p:nvSpPr>
        <p:spPr>
          <a:xfrm flipH="false" flipV="false" rot="0">
            <a:off x="2932282" y="9271808"/>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32" id="32"/>
          <p:cNvSpPr/>
          <p:nvPr/>
        </p:nvSpPr>
        <p:spPr>
          <a:xfrm flipH="false" flipV="false" rot="0">
            <a:off x="15262955" y="-1072630"/>
            <a:ext cx="1996345" cy="2149497"/>
          </a:xfrm>
          <a:custGeom>
            <a:avLst/>
            <a:gdLst/>
            <a:ahLst/>
            <a:cxnLst/>
            <a:rect r="r" b="b" t="t" l="l"/>
            <a:pathLst>
              <a:path h="2149497" w="1996345">
                <a:moveTo>
                  <a:pt x="0" y="0"/>
                </a:moveTo>
                <a:lnTo>
                  <a:pt x="1996345" y="0"/>
                </a:lnTo>
                <a:lnTo>
                  <a:pt x="1996345" y="2149497"/>
                </a:lnTo>
                <a:lnTo>
                  <a:pt x="0" y="2149497"/>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848571" y="8919661"/>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3431074" y="8919661"/>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8053786" y="1737926"/>
            <a:ext cx="10928085" cy="6300980"/>
          </a:xfrm>
          <a:custGeom>
            <a:avLst/>
            <a:gdLst/>
            <a:ahLst/>
            <a:cxnLst/>
            <a:rect r="r" b="b" t="t" l="l"/>
            <a:pathLst>
              <a:path h="6300980" w="10928085">
                <a:moveTo>
                  <a:pt x="0" y="0"/>
                </a:moveTo>
                <a:lnTo>
                  <a:pt x="10928086" y="0"/>
                </a:lnTo>
                <a:lnTo>
                  <a:pt x="10928086" y="6300981"/>
                </a:lnTo>
                <a:lnTo>
                  <a:pt x="0" y="6300981"/>
                </a:lnTo>
                <a:lnTo>
                  <a:pt x="0" y="0"/>
                </a:lnTo>
                <a:close/>
              </a:path>
            </a:pathLst>
          </a:custGeom>
          <a:blipFill>
            <a:blip r:embed="rId11"/>
            <a:stretch>
              <a:fillRect l="-3212" t="0" r="0" b="0"/>
            </a:stretch>
          </a:blipFill>
        </p:spPr>
      </p:sp>
      <p:sp>
        <p:nvSpPr>
          <p:cNvPr name="TextBox 8" id="8"/>
          <p:cNvSpPr txBox="true"/>
          <p:nvPr/>
        </p:nvSpPr>
        <p:spPr>
          <a:xfrm rot="0">
            <a:off x="960362" y="3711127"/>
            <a:ext cx="7025086" cy="1177290"/>
          </a:xfrm>
          <a:prstGeom prst="rect">
            <a:avLst/>
          </a:prstGeom>
        </p:spPr>
        <p:txBody>
          <a:bodyPr anchor="t" rtlCol="false" tIns="0" lIns="0" bIns="0" rIns="0">
            <a:spAutoFit/>
          </a:bodyPr>
          <a:lstStyle/>
          <a:p>
            <a:pPr algn="l">
              <a:lnSpc>
                <a:spcPts val="8730"/>
              </a:lnSpc>
            </a:pPr>
            <a:r>
              <a:rPr lang="en-US" sz="9000">
                <a:solidFill>
                  <a:srgbClr val="000000"/>
                </a:solidFill>
                <a:latin typeface="DM Sans Bold"/>
                <a:ea typeface="DM Sans Bold"/>
                <a:cs typeface="DM Sans Bold"/>
                <a:sym typeface="DM Sans Bold"/>
              </a:rPr>
              <a:t>Llama 3</a:t>
            </a:r>
          </a:p>
        </p:txBody>
      </p:sp>
      <p:sp>
        <p:nvSpPr>
          <p:cNvPr name="TextBox 9" id="9"/>
          <p:cNvSpPr txBox="true"/>
          <p:nvPr/>
        </p:nvSpPr>
        <p:spPr>
          <a:xfrm rot="0">
            <a:off x="960362" y="5429380"/>
            <a:ext cx="7025086" cy="2924175"/>
          </a:xfrm>
          <a:prstGeom prst="rect">
            <a:avLst/>
          </a:prstGeom>
        </p:spPr>
        <p:txBody>
          <a:bodyPr anchor="t" rtlCol="false" tIns="0" lIns="0" bIns="0" rIns="0">
            <a:spAutoFit/>
          </a:bodyPr>
          <a:lstStyle/>
          <a:p>
            <a:pPr algn="l" marL="0" indent="0" lvl="0">
              <a:lnSpc>
                <a:spcPts val="3374"/>
              </a:lnSpc>
              <a:spcBef>
                <a:spcPct val="0"/>
              </a:spcBef>
            </a:pPr>
            <a:r>
              <a:rPr lang="en-US" sz="2499" spc="149">
                <a:solidFill>
                  <a:srgbClr val="000000"/>
                </a:solidFill>
                <a:latin typeface="DM Sans"/>
                <a:ea typeface="DM Sans"/>
                <a:cs typeface="DM Sans"/>
                <a:sym typeface="DM Sans"/>
              </a:rPr>
              <a:t>LLaMA 3 stands out as a powerful, efficient, and versatile language model, making it an excellent choice over GPT-2, GPT-3.5 Turbo, and LLaMA 2 for anyone looking to leverage cutting-edge AI for superior natural language understanding and generation.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035889" y="-1371062"/>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l="0" t="0" r="0" b="0"/>
            </a:stretch>
          </a:blipFill>
          <a:ln cap="sq">
            <a:noFill/>
            <a:prstDash val="solid"/>
            <a:miter/>
          </a:ln>
        </p:spPr>
      </p:sp>
      <p:sp>
        <p:nvSpPr>
          <p:cNvPr name="Freeform 17" id="17"/>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8" id="18"/>
          <p:cNvSpPr/>
          <p:nvPr/>
        </p:nvSpPr>
        <p:spPr>
          <a:xfrm flipH="false" flipV="false" rot="0">
            <a:off x="2029242" y="1514640"/>
            <a:ext cx="13265990" cy="7479157"/>
          </a:xfrm>
          <a:custGeom>
            <a:avLst/>
            <a:gdLst/>
            <a:ahLst/>
            <a:cxnLst/>
            <a:rect r="r" b="b" t="t" l="l"/>
            <a:pathLst>
              <a:path h="7479157" w="13265990">
                <a:moveTo>
                  <a:pt x="0" y="0"/>
                </a:moveTo>
                <a:lnTo>
                  <a:pt x="13265990" y="0"/>
                </a:lnTo>
                <a:lnTo>
                  <a:pt x="13265990" y="7479157"/>
                </a:lnTo>
                <a:lnTo>
                  <a:pt x="0" y="7479157"/>
                </a:lnTo>
                <a:lnTo>
                  <a:pt x="0" y="0"/>
                </a:lnTo>
                <a:close/>
              </a:path>
            </a:pathLst>
          </a:custGeom>
          <a:blipFill>
            <a:blip r:embed="rId31"/>
            <a:stretch>
              <a:fillRect l="0" t="-331" r="-270" b="-1937"/>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13897695" y="520610"/>
            <a:ext cx="3755690" cy="4114800"/>
          </a:xfrm>
          <a:custGeom>
            <a:avLst/>
            <a:gdLst/>
            <a:ahLst/>
            <a:cxnLst/>
            <a:rect r="r" b="b" t="t" l="l"/>
            <a:pathLst>
              <a:path h="4114800" w="3755690">
                <a:moveTo>
                  <a:pt x="0" y="0"/>
                </a:moveTo>
                <a:lnTo>
                  <a:pt x="3755690" y="0"/>
                </a:lnTo>
                <a:lnTo>
                  <a:pt x="3755690" y="4114800"/>
                </a:lnTo>
                <a:lnTo>
                  <a:pt x="0" y="4114800"/>
                </a:lnTo>
                <a:lnTo>
                  <a:pt x="0" y="0"/>
                </a:lnTo>
                <a:close/>
              </a:path>
            </a:pathLst>
          </a:custGeom>
          <a:blipFill>
            <a:blip r:embed="rId29">
              <a:extLst>
                <a:ext uri="{96DAC541-7B7A-43D3-8B79-37D633B846F1}">
                  <asvg:svgBlip xmlns:asvg="http://schemas.microsoft.com/office/drawing/2016/SVG/main" r:embed="rId30"/>
                </a:ext>
              </a:extLst>
            </a:blip>
            <a:stretch>
              <a:fillRect l="0" t="0" r="0" b="0"/>
            </a:stretch>
          </a:blipFill>
        </p:spPr>
      </p:sp>
      <p:sp>
        <p:nvSpPr>
          <p:cNvPr name="TextBox 17" id="17"/>
          <p:cNvSpPr txBox="true"/>
          <p:nvPr/>
        </p:nvSpPr>
        <p:spPr>
          <a:xfrm rot="0">
            <a:off x="1028700" y="2434220"/>
            <a:ext cx="13736521" cy="909320"/>
          </a:xfrm>
          <a:prstGeom prst="rect">
            <a:avLst/>
          </a:prstGeom>
        </p:spPr>
        <p:txBody>
          <a:bodyPr anchor="t" rtlCol="false" tIns="0" lIns="0" bIns="0" rIns="0">
            <a:spAutoFit/>
          </a:bodyPr>
          <a:lstStyle/>
          <a:p>
            <a:pPr algn="ctr">
              <a:lnSpc>
                <a:spcPts val="6789"/>
              </a:lnSpc>
            </a:pPr>
            <a:r>
              <a:rPr lang="en-US" sz="6999">
                <a:solidFill>
                  <a:srgbClr val="000000"/>
                </a:solidFill>
                <a:latin typeface="DM Sans Bold"/>
                <a:ea typeface="DM Sans Bold"/>
                <a:cs typeface="DM Sans Bold"/>
                <a:sym typeface="DM Sans Bold"/>
              </a:rPr>
              <a:t>LangChain &amp; GROQ-API</a:t>
            </a:r>
          </a:p>
        </p:txBody>
      </p:sp>
      <p:sp>
        <p:nvSpPr>
          <p:cNvPr name="TextBox 18" id="18"/>
          <p:cNvSpPr txBox="true"/>
          <p:nvPr/>
        </p:nvSpPr>
        <p:spPr>
          <a:xfrm rot="0">
            <a:off x="2445691" y="4810531"/>
            <a:ext cx="11769515" cy="3181206"/>
          </a:xfrm>
          <a:prstGeom prst="rect">
            <a:avLst/>
          </a:prstGeom>
        </p:spPr>
        <p:txBody>
          <a:bodyPr anchor="t" rtlCol="false" tIns="0" lIns="0" bIns="0" rIns="0">
            <a:spAutoFit/>
          </a:bodyPr>
          <a:lstStyle/>
          <a:p>
            <a:pPr algn="ctr" marL="0" indent="0" lvl="0">
              <a:lnSpc>
                <a:spcPts val="3228"/>
              </a:lnSpc>
              <a:spcBef>
                <a:spcPct val="0"/>
              </a:spcBef>
            </a:pPr>
            <a:r>
              <a:rPr lang="en-US" sz="2391" spc="143">
                <a:solidFill>
                  <a:srgbClr val="000000"/>
                </a:solidFill>
                <a:latin typeface="DM Sans"/>
                <a:ea typeface="DM Sans"/>
                <a:cs typeface="DM Sans"/>
                <a:sym typeface="DM Sans"/>
              </a:rPr>
              <a:t>To accelerate development and empower our project with large language model capabilities, we opted for the LangChain framework and the GROQ API. This innovative approach bypassed the traditional method of downloading a bulky pre-trained model. Instead, the GROQ API provided seamless access to the LLM, saving on development time and disk space. This also simplified deployment and holds promise for future scalability, as the GROQ API can potentially integrate with cutting-edge LLMs that might not be readily downloadable.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grpSp>
        <p:nvGrpSpPr>
          <p:cNvPr name="Group 3" id="3"/>
          <p:cNvGrpSpPr/>
          <p:nvPr/>
        </p:nvGrpSpPr>
        <p:grpSpPr>
          <a:xfrm rot="0">
            <a:off x="644733" y="6055170"/>
            <a:ext cx="6998061" cy="2561528"/>
            <a:chOff x="0" y="0"/>
            <a:chExt cx="2342659" cy="857492"/>
          </a:xfrm>
        </p:grpSpPr>
        <p:sp>
          <p:nvSpPr>
            <p:cNvPr name="Freeform 4" id="4"/>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5" id="5"/>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grpSp>
        <p:nvGrpSpPr>
          <p:cNvPr name="Group 6" id="6"/>
          <p:cNvGrpSpPr/>
          <p:nvPr/>
        </p:nvGrpSpPr>
        <p:grpSpPr>
          <a:xfrm rot="0">
            <a:off x="10261239" y="6055170"/>
            <a:ext cx="6998061" cy="2561528"/>
            <a:chOff x="0" y="0"/>
            <a:chExt cx="2342659" cy="857492"/>
          </a:xfrm>
        </p:grpSpPr>
        <p:sp>
          <p:nvSpPr>
            <p:cNvPr name="Freeform 7" id="7"/>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8" id="8"/>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sp>
        <p:nvSpPr>
          <p:cNvPr name="Freeform 9" id="9"/>
          <p:cNvSpPr/>
          <p:nvPr/>
        </p:nvSpPr>
        <p:spPr>
          <a:xfrm flipH="false" flipV="false" rot="0">
            <a:off x="-848571" y="8919661"/>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11" id="11"/>
          <p:cNvSpPr/>
          <p:nvPr/>
        </p:nvSpPr>
        <p:spPr>
          <a:xfrm flipH="false" flipV="false" rot="0">
            <a:off x="3431074" y="8919661"/>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12" id="12"/>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grpSp>
        <p:nvGrpSpPr>
          <p:cNvPr name="Group 13" id="13"/>
          <p:cNvGrpSpPr/>
          <p:nvPr/>
        </p:nvGrpSpPr>
        <p:grpSpPr>
          <a:xfrm rot="0">
            <a:off x="3529793" y="3531582"/>
            <a:ext cx="1887788" cy="2218787"/>
            <a:chOff x="0" y="0"/>
            <a:chExt cx="497607" cy="584856"/>
          </a:xfrm>
        </p:grpSpPr>
        <p:sp>
          <p:nvSpPr>
            <p:cNvPr name="Freeform 14" id="14"/>
            <p:cNvSpPr/>
            <p:nvPr/>
          </p:nvSpPr>
          <p:spPr>
            <a:xfrm flipH="false" flipV="false" rot="0">
              <a:off x="0" y="0"/>
              <a:ext cx="497607" cy="584856"/>
            </a:xfrm>
            <a:custGeom>
              <a:avLst/>
              <a:gdLst/>
              <a:ahLst/>
              <a:cxnLst/>
              <a:rect r="r" b="b" t="t" l="l"/>
              <a:pathLst>
                <a:path h="584856" w="497607">
                  <a:moveTo>
                    <a:pt x="248803" y="584856"/>
                  </a:moveTo>
                  <a:lnTo>
                    <a:pt x="0" y="178456"/>
                  </a:lnTo>
                  <a:lnTo>
                    <a:pt x="203200" y="178456"/>
                  </a:lnTo>
                  <a:lnTo>
                    <a:pt x="203200" y="0"/>
                  </a:lnTo>
                  <a:lnTo>
                    <a:pt x="294407" y="0"/>
                  </a:lnTo>
                  <a:lnTo>
                    <a:pt x="294407" y="178456"/>
                  </a:lnTo>
                  <a:lnTo>
                    <a:pt x="497607" y="178456"/>
                  </a:lnTo>
                  <a:lnTo>
                    <a:pt x="248803" y="584856"/>
                  </a:lnTo>
                  <a:close/>
                </a:path>
              </a:pathLst>
            </a:custGeom>
            <a:solidFill>
              <a:srgbClr val="8AB7E2"/>
            </a:solidFill>
          </p:spPr>
        </p:sp>
        <p:sp>
          <p:nvSpPr>
            <p:cNvPr name="TextBox 15" id="15"/>
            <p:cNvSpPr txBox="true"/>
            <p:nvPr/>
          </p:nvSpPr>
          <p:spPr>
            <a:xfrm>
              <a:off x="203200" y="-19050"/>
              <a:ext cx="91207" cy="502306"/>
            </a:xfrm>
            <a:prstGeom prst="rect">
              <a:avLst/>
            </a:prstGeom>
          </p:spPr>
          <p:txBody>
            <a:bodyPr anchor="ctr" rtlCol="false" tIns="50800" lIns="50800" bIns="50800" rIns="50800"/>
            <a:lstStyle/>
            <a:p>
              <a:pPr algn="ctr">
                <a:lnSpc>
                  <a:spcPts val="1890"/>
                </a:lnSpc>
              </a:pPr>
            </a:p>
          </p:txBody>
        </p:sp>
      </p:grpSp>
      <p:sp>
        <p:nvSpPr>
          <p:cNvPr name="TextBox 16" id="16"/>
          <p:cNvSpPr txBox="true"/>
          <p:nvPr/>
        </p:nvSpPr>
        <p:spPr>
          <a:xfrm rot="0">
            <a:off x="1257614" y="2046228"/>
            <a:ext cx="17683552" cy="1083568"/>
          </a:xfrm>
          <a:prstGeom prst="rect">
            <a:avLst/>
          </a:prstGeom>
        </p:spPr>
        <p:txBody>
          <a:bodyPr anchor="t" rtlCol="false" tIns="0" lIns="0" bIns="0" rIns="0">
            <a:spAutoFit/>
          </a:bodyPr>
          <a:lstStyle/>
          <a:p>
            <a:pPr algn="l">
              <a:lnSpc>
                <a:spcPts val="8148"/>
              </a:lnSpc>
            </a:pPr>
            <a:r>
              <a:rPr lang="en-US" sz="8400">
                <a:solidFill>
                  <a:srgbClr val="000000"/>
                </a:solidFill>
                <a:latin typeface="DM Sans Bold"/>
                <a:ea typeface="DM Sans Bold"/>
                <a:cs typeface="DM Sans Bold"/>
                <a:sym typeface="DM Sans Bold"/>
              </a:rPr>
              <a:t>        Enchaced Performance </a:t>
            </a:r>
          </a:p>
        </p:txBody>
      </p:sp>
      <p:sp>
        <p:nvSpPr>
          <p:cNvPr name="TextBox 17" id="17"/>
          <p:cNvSpPr txBox="true"/>
          <p:nvPr/>
        </p:nvSpPr>
        <p:spPr>
          <a:xfrm rot="0">
            <a:off x="748752" y="6500778"/>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ea typeface="DM Sans"/>
                <a:cs typeface="DM Sans"/>
                <a:sym typeface="DM Sans"/>
              </a:rPr>
              <a:t>01.</a:t>
            </a:r>
          </a:p>
        </p:txBody>
      </p:sp>
      <p:sp>
        <p:nvSpPr>
          <p:cNvPr name="TextBox 18" id="18"/>
          <p:cNvSpPr txBox="true"/>
          <p:nvPr/>
        </p:nvSpPr>
        <p:spPr>
          <a:xfrm rot="0">
            <a:off x="10374272" y="6500778"/>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ea typeface="DM Sans"/>
                <a:cs typeface="DM Sans"/>
                <a:sym typeface="DM Sans"/>
              </a:rPr>
              <a:t>02.</a:t>
            </a:r>
          </a:p>
        </p:txBody>
      </p:sp>
      <p:sp>
        <p:nvSpPr>
          <p:cNvPr name="TextBox 19" id="19"/>
          <p:cNvSpPr txBox="true"/>
          <p:nvPr/>
        </p:nvSpPr>
        <p:spPr>
          <a:xfrm rot="0">
            <a:off x="2056861" y="6284305"/>
            <a:ext cx="5097642" cy="2645093"/>
          </a:xfrm>
          <a:prstGeom prst="rect">
            <a:avLst/>
          </a:prstGeom>
        </p:spPr>
        <p:txBody>
          <a:bodyPr anchor="t" rtlCol="false" tIns="0" lIns="0" bIns="0" rIns="0">
            <a:spAutoFit/>
          </a:bodyPr>
          <a:lstStyle/>
          <a:p>
            <a:pPr algn="just">
              <a:lnSpc>
                <a:spcPts val="3914"/>
              </a:lnSpc>
            </a:pPr>
            <a:r>
              <a:rPr lang="en-US" sz="2899" spc="46">
                <a:solidFill>
                  <a:srgbClr val="000000"/>
                </a:solidFill>
                <a:latin typeface="DM Sans Bold"/>
                <a:ea typeface="DM Sans Bold"/>
                <a:cs typeface="DM Sans Bold"/>
                <a:sym typeface="DM Sans Bold"/>
              </a:rPr>
              <a:t>Fine Tuning:</a:t>
            </a:r>
          </a:p>
          <a:p>
            <a:pPr algn="just">
              <a:lnSpc>
                <a:spcPts val="1890"/>
              </a:lnSpc>
            </a:pPr>
            <a:r>
              <a:rPr lang="en-US" sz="1400" spc="22">
                <a:solidFill>
                  <a:srgbClr val="000000"/>
                </a:solidFill>
                <a:latin typeface="DM Sans Bold"/>
                <a:ea typeface="DM Sans Bold"/>
                <a:cs typeface="DM Sans Bold"/>
                <a:sym typeface="DM Sans Bold"/>
              </a:rPr>
              <a:t>process of taking a pre-trained language model and further training it on a specific dataset to adapt it to a particular task or domain, improving its performance and accuracy for that specific use case.</a:t>
            </a:r>
          </a:p>
          <a:p>
            <a:pPr algn="just">
              <a:lnSpc>
                <a:spcPts val="1890"/>
              </a:lnSpc>
            </a:pPr>
          </a:p>
          <a:p>
            <a:pPr algn="just">
              <a:lnSpc>
                <a:spcPts val="1890"/>
              </a:lnSpc>
            </a:pPr>
          </a:p>
          <a:p>
            <a:pPr algn="just">
              <a:lnSpc>
                <a:spcPts val="1890"/>
              </a:lnSpc>
            </a:pPr>
          </a:p>
          <a:p>
            <a:pPr algn="just">
              <a:lnSpc>
                <a:spcPts val="1890"/>
              </a:lnSpc>
            </a:pPr>
          </a:p>
          <a:p>
            <a:pPr algn="just" marL="0" indent="0" lvl="0">
              <a:lnSpc>
                <a:spcPts val="1890"/>
              </a:lnSpc>
              <a:spcBef>
                <a:spcPct val="0"/>
              </a:spcBef>
            </a:pPr>
          </a:p>
        </p:txBody>
      </p:sp>
      <p:sp>
        <p:nvSpPr>
          <p:cNvPr name="TextBox 20" id="20"/>
          <p:cNvSpPr txBox="true"/>
          <p:nvPr/>
        </p:nvSpPr>
        <p:spPr>
          <a:xfrm rot="0">
            <a:off x="12229466" y="6272178"/>
            <a:ext cx="4132127" cy="1454468"/>
          </a:xfrm>
          <a:prstGeom prst="rect">
            <a:avLst/>
          </a:prstGeom>
        </p:spPr>
        <p:txBody>
          <a:bodyPr anchor="t" rtlCol="false" tIns="0" lIns="0" bIns="0" rIns="0">
            <a:spAutoFit/>
          </a:bodyPr>
          <a:lstStyle/>
          <a:p>
            <a:pPr algn="just">
              <a:lnSpc>
                <a:spcPts val="3914"/>
              </a:lnSpc>
            </a:pPr>
            <a:r>
              <a:rPr lang="en-US" sz="2899" spc="46">
                <a:solidFill>
                  <a:srgbClr val="000000"/>
                </a:solidFill>
                <a:latin typeface="DM Sans Bold"/>
                <a:ea typeface="DM Sans Bold"/>
                <a:cs typeface="DM Sans Bold"/>
                <a:sym typeface="DM Sans Bold"/>
              </a:rPr>
              <a:t>Prompt Engineering:</a:t>
            </a:r>
          </a:p>
          <a:p>
            <a:pPr algn="just" marL="0" indent="0" lvl="0">
              <a:lnSpc>
                <a:spcPts val="1890"/>
              </a:lnSpc>
              <a:spcBef>
                <a:spcPct val="0"/>
              </a:spcBef>
            </a:pPr>
            <a:r>
              <a:rPr lang="en-US" sz="1400" spc="22">
                <a:solidFill>
                  <a:srgbClr val="000000"/>
                </a:solidFill>
                <a:latin typeface="DM Sans Bold"/>
                <a:ea typeface="DM Sans Bold"/>
                <a:cs typeface="DM Sans Bold"/>
                <a:sym typeface="DM Sans Bold"/>
              </a:rPr>
              <a:t>T</a:t>
            </a:r>
            <a:r>
              <a:rPr lang="en-US" sz="1400" spc="22">
                <a:solidFill>
                  <a:srgbClr val="000000"/>
                </a:solidFill>
                <a:latin typeface="DM Sans Bold"/>
                <a:ea typeface="DM Sans Bold"/>
                <a:cs typeface="DM Sans Bold"/>
                <a:sym typeface="DM Sans Bold"/>
              </a:rPr>
              <a:t>echnique of designing and optimizing the input prompts given to a language model to guide it in generating the most relevant and accurate responses for a desired outcome.</a:t>
            </a:r>
          </a:p>
        </p:txBody>
      </p:sp>
      <p:grpSp>
        <p:nvGrpSpPr>
          <p:cNvPr name="Group 21" id="21"/>
          <p:cNvGrpSpPr/>
          <p:nvPr/>
        </p:nvGrpSpPr>
        <p:grpSpPr>
          <a:xfrm rot="0">
            <a:off x="12635954" y="3434597"/>
            <a:ext cx="1887788" cy="2218787"/>
            <a:chOff x="0" y="0"/>
            <a:chExt cx="497607" cy="584856"/>
          </a:xfrm>
        </p:grpSpPr>
        <p:sp>
          <p:nvSpPr>
            <p:cNvPr name="Freeform 22" id="22"/>
            <p:cNvSpPr/>
            <p:nvPr/>
          </p:nvSpPr>
          <p:spPr>
            <a:xfrm flipH="false" flipV="false" rot="0">
              <a:off x="0" y="0"/>
              <a:ext cx="497607" cy="584856"/>
            </a:xfrm>
            <a:custGeom>
              <a:avLst/>
              <a:gdLst/>
              <a:ahLst/>
              <a:cxnLst/>
              <a:rect r="r" b="b" t="t" l="l"/>
              <a:pathLst>
                <a:path h="584856" w="497607">
                  <a:moveTo>
                    <a:pt x="248803" y="584856"/>
                  </a:moveTo>
                  <a:lnTo>
                    <a:pt x="0" y="178456"/>
                  </a:lnTo>
                  <a:lnTo>
                    <a:pt x="203200" y="178456"/>
                  </a:lnTo>
                  <a:lnTo>
                    <a:pt x="203200" y="0"/>
                  </a:lnTo>
                  <a:lnTo>
                    <a:pt x="294407" y="0"/>
                  </a:lnTo>
                  <a:lnTo>
                    <a:pt x="294407" y="178456"/>
                  </a:lnTo>
                  <a:lnTo>
                    <a:pt x="497607" y="178456"/>
                  </a:lnTo>
                  <a:lnTo>
                    <a:pt x="248803" y="584856"/>
                  </a:lnTo>
                  <a:close/>
                </a:path>
              </a:pathLst>
            </a:custGeom>
            <a:solidFill>
              <a:srgbClr val="8AB7E2"/>
            </a:solidFill>
          </p:spPr>
        </p:sp>
        <p:sp>
          <p:nvSpPr>
            <p:cNvPr name="TextBox 23" id="23"/>
            <p:cNvSpPr txBox="true"/>
            <p:nvPr/>
          </p:nvSpPr>
          <p:spPr>
            <a:xfrm>
              <a:off x="203200" y="-19050"/>
              <a:ext cx="91207" cy="502306"/>
            </a:xfrm>
            <a:prstGeom prst="rect">
              <a:avLst/>
            </a:prstGeom>
          </p:spPr>
          <p:txBody>
            <a:bodyPr anchor="ctr" rtlCol="false" tIns="50800" lIns="50800" bIns="50800" rIns="50800"/>
            <a:lstStyle/>
            <a:p>
              <a:pPr algn="ctr">
                <a:lnSpc>
                  <a:spcPts val="1890"/>
                </a:lnSpc>
              </a:pP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grpSp>
        <p:nvGrpSpPr>
          <p:cNvPr name="Group 3" id="3"/>
          <p:cNvGrpSpPr/>
          <p:nvPr/>
        </p:nvGrpSpPr>
        <p:grpSpPr>
          <a:xfrm rot="0">
            <a:off x="744232" y="2947089"/>
            <a:ext cx="5038071" cy="3559266"/>
            <a:chOff x="0" y="0"/>
            <a:chExt cx="1048738" cy="740906"/>
          </a:xfrm>
        </p:grpSpPr>
        <p:sp>
          <p:nvSpPr>
            <p:cNvPr name="Freeform 4" id="4"/>
            <p:cNvSpPr/>
            <p:nvPr/>
          </p:nvSpPr>
          <p:spPr>
            <a:xfrm flipH="false" flipV="false" rot="0">
              <a:off x="0" y="0"/>
              <a:ext cx="1048738" cy="740906"/>
            </a:xfrm>
            <a:custGeom>
              <a:avLst/>
              <a:gdLst/>
              <a:ahLst/>
              <a:cxnLst/>
              <a:rect r="r" b="b" t="t" l="l"/>
              <a:pathLst>
                <a:path h="740906" w="1048738">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name="TextBox 5" id="5"/>
            <p:cNvSpPr txBox="true"/>
            <p:nvPr/>
          </p:nvSpPr>
          <p:spPr>
            <a:xfrm>
              <a:off x="0" y="-38100"/>
              <a:ext cx="1048738" cy="779006"/>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744232" y="2947089"/>
            <a:ext cx="5038071" cy="668736"/>
            <a:chOff x="0" y="0"/>
            <a:chExt cx="1048738" cy="139206"/>
          </a:xfrm>
        </p:grpSpPr>
        <p:sp>
          <p:nvSpPr>
            <p:cNvPr name="Freeform 7" id="7"/>
            <p:cNvSpPr/>
            <p:nvPr/>
          </p:nvSpPr>
          <p:spPr>
            <a:xfrm flipH="false" flipV="false" rot="0">
              <a:off x="0" y="0"/>
              <a:ext cx="1048738" cy="139206"/>
            </a:xfrm>
            <a:custGeom>
              <a:avLst/>
              <a:gdLst/>
              <a:ahLst/>
              <a:cxnLst/>
              <a:rect r="r" b="b" t="t" l="l"/>
              <a:pathLst>
                <a:path h="139206" w="1048738">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name="TextBox 8" id="8"/>
            <p:cNvSpPr txBox="true"/>
            <p:nvPr/>
          </p:nvSpPr>
          <p:spPr>
            <a:xfrm>
              <a:off x="0" y="-38100"/>
              <a:ext cx="1048738" cy="177306"/>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10800000">
            <a:off x="14827993" y="-1392447"/>
            <a:ext cx="4017146" cy="3158481"/>
          </a:xfrm>
          <a:custGeom>
            <a:avLst/>
            <a:gdLst/>
            <a:ahLst/>
            <a:cxnLst/>
            <a:rect r="r" b="b" t="t" l="l"/>
            <a:pathLst>
              <a:path h="3158481" w="4017146">
                <a:moveTo>
                  <a:pt x="0" y="0"/>
                </a:moveTo>
                <a:lnTo>
                  <a:pt x="4017147" y="0"/>
                </a:lnTo>
                <a:lnTo>
                  <a:pt x="4017147" y="3158481"/>
                </a:lnTo>
                <a:lnTo>
                  <a:pt x="0" y="315848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0" id="10"/>
          <p:cNvSpPr/>
          <p:nvPr/>
        </p:nvSpPr>
        <p:spPr>
          <a:xfrm flipH="false" flipV="false" rot="0">
            <a:off x="4580296" y="-1616873"/>
            <a:ext cx="4224468" cy="2645573"/>
          </a:xfrm>
          <a:custGeom>
            <a:avLst/>
            <a:gdLst/>
            <a:ahLst/>
            <a:cxnLst/>
            <a:rect r="r" b="b" t="t" l="l"/>
            <a:pathLst>
              <a:path h="2645573" w="4224468">
                <a:moveTo>
                  <a:pt x="0" y="0"/>
                </a:moveTo>
                <a:lnTo>
                  <a:pt x="4224469" y="0"/>
                </a:lnTo>
                <a:lnTo>
                  <a:pt x="4224469" y="2645573"/>
                </a:lnTo>
                <a:lnTo>
                  <a:pt x="0" y="264557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11" id="11"/>
          <p:cNvSpPr/>
          <p:nvPr/>
        </p:nvSpPr>
        <p:spPr>
          <a:xfrm flipH="false" flipV="false" rot="0">
            <a:off x="8285780"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12" id="12"/>
          <p:cNvSpPr/>
          <p:nvPr/>
        </p:nvSpPr>
        <p:spPr>
          <a:xfrm flipH="false" flipV="false" rot="-5400000">
            <a:off x="12134412" y="9245030"/>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13" id="13"/>
          <p:cNvSpPr/>
          <p:nvPr/>
        </p:nvSpPr>
        <p:spPr>
          <a:xfrm flipH="false" flipV="false" rot="0">
            <a:off x="-1558320"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4" id="14"/>
          <p:cNvSpPr/>
          <p:nvPr/>
        </p:nvSpPr>
        <p:spPr>
          <a:xfrm flipH="false" flipV="false" rot="0">
            <a:off x="17259300" y="7433853"/>
            <a:ext cx="1794966" cy="1932669"/>
          </a:xfrm>
          <a:custGeom>
            <a:avLst/>
            <a:gdLst/>
            <a:ahLst/>
            <a:cxnLst/>
            <a:rect r="r" b="b" t="t" l="l"/>
            <a:pathLst>
              <a:path h="1932669" w="1794966">
                <a:moveTo>
                  <a:pt x="0" y="0"/>
                </a:moveTo>
                <a:lnTo>
                  <a:pt x="1794966" y="0"/>
                </a:lnTo>
                <a:lnTo>
                  <a:pt x="1794966" y="1932669"/>
                </a:lnTo>
                <a:lnTo>
                  <a:pt x="0" y="193266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15" id="15"/>
          <p:cNvSpPr/>
          <p:nvPr/>
        </p:nvSpPr>
        <p:spPr>
          <a:xfrm flipH="false" flipV="false" rot="0">
            <a:off x="-744232" y="460501"/>
            <a:ext cx="1488463" cy="1602652"/>
          </a:xfrm>
          <a:custGeom>
            <a:avLst/>
            <a:gdLst/>
            <a:ahLst/>
            <a:cxnLst/>
            <a:rect r="r" b="b" t="t" l="l"/>
            <a:pathLst>
              <a:path h="1602652" w="1488463">
                <a:moveTo>
                  <a:pt x="0" y="0"/>
                </a:moveTo>
                <a:lnTo>
                  <a:pt x="1488464" y="0"/>
                </a:lnTo>
                <a:lnTo>
                  <a:pt x="1488464" y="1602652"/>
                </a:lnTo>
                <a:lnTo>
                  <a:pt x="0" y="160265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16" id="16"/>
          <p:cNvSpPr/>
          <p:nvPr/>
        </p:nvSpPr>
        <p:spPr>
          <a:xfrm flipH="false" flipV="false" rot="0">
            <a:off x="6013828" y="1775339"/>
            <a:ext cx="12530617" cy="7038682"/>
          </a:xfrm>
          <a:custGeom>
            <a:avLst/>
            <a:gdLst/>
            <a:ahLst/>
            <a:cxnLst/>
            <a:rect r="r" b="b" t="t" l="l"/>
            <a:pathLst>
              <a:path h="7038682" w="12530617">
                <a:moveTo>
                  <a:pt x="0" y="0"/>
                </a:moveTo>
                <a:lnTo>
                  <a:pt x="12530616" y="0"/>
                </a:lnTo>
                <a:lnTo>
                  <a:pt x="12530616" y="7038683"/>
                </a:lnTo>
                <a:lnTo>
                  <a:pt x="0" y="7038683"/>
                </a:lnTo>
                <a:lnTo>
                  <a:pt x="0" y="0"/>
                </a:lnTo>
                <a:close/>
              </a:path>
            </a:pathLst>
          </a:custGeom>
          <a:blipFill>
            <a:blip r:embed="rId15"/>
            <a:stretch>
              <a:fillRect l="0" t="0" r="0" b="0"/>
            </a:stretch>
          </a:blipFill>
        </p:spPr>
      </p:sp>
      <p:sp>
        <p:nvSpPr>
          <p:cNvPr name="TextBox 17" id="17"/>
          <p:cNvSpPr txBox="true"/>
          <p:nvPr/>
        </p:nvSpPr>
        <p:spPr>
          <a:xfrm rot="0">
            <a:off x="1114527" y="3137794"/>
            <a:ext cx="3739422" cy="313501"/>
          </a:xfrm>
          <a:prstGeom prst="rect">
            <a:avLst/>
          </a:prstGeom>
        </p:spPr>
        <p:txBody>
          <a:bodyPr anchor="t" rtlCol="false" tIns="0" lIns="0" bIns="0" rIns="0">
            <a:spAutoFit/>
          </a:bodyPr>
          <a:lstStyle/>
          <a:p>
            <a:pPr algn="l">
              <a:lnSpc>
                <a:spcPts val="2495"/>
              </a:lnSpc>
            </a:pPr>
            <a:r>
              <a:rPr lang="en-US" sz="2132">
                <a:solidFill>
                  <a:srgbClr val="000000"/>
                </a:solidFill>
                <a:latin typeface="DM Sans"/>
                <a:ea typeface="DM Sans"/>
                <a:cs typeface="DM Sans"/>
                <a:sym typeface="DM Sans"/>
              </a:rPr>
              <a:t>Typescript/React UI</a:t>
            </a:r>
          </a:p>
        </p:txBody>
      </p:sp>
      <p:sp>
        <p:nvSpPr>
          <p:cNvPr name="TextBox 18" id="18"/>
          <p:cNvSpPr txBox="true"/>
          <p:nvPr/>
        </p:nvSpPr>
        <p:spPr>
          <a:xfrm rot="0">
            <a:off x="1114527" y="4067074"/>
            <a:ext cx="4137951" cy="1864995"/>
          </a:xfrm>
          <a:prstGeom prst="rect">
            <a:avLst/>
          </a:prstGeom>
        </p:spPr>
        <p:txBody>
          <a:bodyPr anchor="t" rtlCol="false" tIns="0" lIns="0" bIns="0" rIns="0">
            <a:spAutoFit/>
          </a:bodyPr>
          <a:lstStyle/>
          <a:p>
            <a:pPr algn="l" marL="0" indent="0" lvl="0">
              <a:lnSpc>
                <a:spcPts val="2160"/>
              </a:lnSpc>
              <a:spcBef>
                <a:spcPct val="0"/>
              </a:spcBef>
            </a:pPr>
            <a:r>
              <a:rPr lang="en-US" sz="1600" spc="96">
                <a:solidFill>
                  <a:srgbClr val="000000"/>
                </a:solidFill>
                <a:latin typeface="DM Sans"/>
                <a:ea typeface="DM Sans"/>
                <a:cs typeface="DM Sans"/>
                <a:sym typeface="DM Sans"/>
              </a:rPr>
              <a:t>focuses on building scalable, component-based user interfaces using statically typed JavaScript (TypeScript) and a powerful UI library (React), suitable for complex web applications requiring robust architecture and state management.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DAGKen_VEMA</dc:identifier>
  <dcterms:modified xsi:type="dcterms:W3CDTF">2011-08-01T06:04:30Z</dcterms:modified>
  <cp:revision>1</cp:revision>
  <dc:title>AI-Powered Story Generation</dc:title>
</cp:coreProperties>
</file>