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719137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719137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"/>
          <p:cNvSpPr/>
          <p:nvPr/>
        </p:nvSpPr>
        <p:spPr>
          <a:xfrm>
            <a:off x="723900" y="7077075"/>
            <a:ext cx="9355138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Rounded Rectangle"/>
          <p:cNvSpPr/>
          <p:nvPr/>
        </p:nvSpPr>
        <p:spPr>
          <a:xfrm>
            <a:off x="1987550" y="7289800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55332" y="2347412"/>
            <a:ext cx="8560436" cy="161975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996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510665" y="4282016"/>
            <a:ext cx="7049770" cy="1931107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defRPr>
                <a:solidFill>
                  <a:srgbClr val="CCCCCC"/>
                </a:solidFill>
                <a:latin typeface="+mj-lt"/>
                <a:ea typeface="+mj-ea"/>
                <a:cs typeface="+mj-cs"/>
                <a:sym typeface="Times New Roman"/>
              </a:defRPr>
            </a:lvl1pPr>
            <a:lvl2pPr algn="ctr">
              <a:lnSpc>
                <a:spcPct val="95000"/>
              </a:lnSpc>
              <a:defRPr>
                <a:solidFill>
                  <a:srgbClr val="CCCCCC"/>
                </a:solidFill>
                <a:latin typeface="+mj-lt"/>
                <a:ea typeface="+mj-ea"/>
                <a:cs typeface="+mj-cs"/>
                <a:sym typeface="Times New Roman"/>
              </a:defRPr>
            </a:lvl2pPr>
            <a:lvl3pPr algn="ctr">
              <a:lnSpc>
                <a:spcPct val="95000"/>
              </a:lnSpc>
              <a:defRPr>
                <a:solidFill>
                  <a:srgbClr val="CCCCCC"/>
                </a:solidFill>
                <a:latin typeface="+mj-lt"/>
                <a:ea typeface="+mj-ea"/>
                <a:cs typeface="+mj-cs"/>
                <a:sym typeface="Times New Roman"/>
              </a:defRPr>
            </a:lvl3pPr>
            <a:lvl4pPr algn="ctr">
              <a:lnSpc>
                <a:spcPct val="95000"/>
              </a:lnSpc>
              <a:defRPr>
                <a:solidFill>
                  <a:srgbClr val="CCCCCC"/>
                </a:solidFill>
                <a:latin typeface="+mj-lt"/>
                <a:ea typeface="+mj-ea"/>
                <a:cs typeface="+mj-cs"/>
                <a:sym typeface="Times New Roman"/>
              </a:defRPr>
            </a:lvl4pPr>
            <a:lvl5pPr algn="ctr">
              <a:lnSpc>
                <a:spcPct val="95000"/>
              </a:lnSpc>
              <a:defRPr>
                <a:solidFill>
                  <a:srgbClr val="CCCCCC"/>
                </a:solidFill>
                <a:latin typeface="+mj-lt"/>
                <a:ea typeface="+mj-ea"/>
                <a:cs typeface="+mj-cs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"/>
          <p:cNvSpPr/>
          <p:nvPr/>
        </p:nvSpPr>
        <p:spPr>
          <a:xfrm>
            <a:off x="723900" y="7077075"/>
            <a:ext cx="9355138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Rounded Rectangle"/>
          <p:cNvSpPr/>
          <p:nvPr/>
        </p:nvSpPr>
        <p:spPr>
          <a:xfrm>
            <a:off x="1987550" y="7289800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41362" y="282575"/>
            <a:ext cx="8607426" cy="12604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996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741362" y="1963737"/>
            <a:ext cx="8770938" cy="4935538"/>
          </a:xfrm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defRPr>
                <a:latin typeface="+mj-lt"/>
                <a:ea typeface="+mj-ea"/>
                <a:cs typeface="+mj-cs"/>
                <a:sym typeface="Times New Roman"/>
              </a:defRPr>
            </a:lvl1pPr>
            <a:lvl2pPr>
              <a:lnSpc>
                <a:spcPct val="95000"/>
              </a:lnSpc>
              <a:defRPr>
                <a:latin typeface="+mj-lt"/>
                <a:ea typeface="+mj-ea"/>
                <a:cs typeface="+mj-cs"/>
                <a:sym typeface="Times New Roman"/>
              </a:defRPr>
            </a:lvl2pPr>
            <a:lvl3pPr>
              <a:lnSpc>
                <a:spcPct val="95000"/>
              </a:lnSpc>
              <a:defRPr>
                <a:latin typeface="+mj-lt"/>
                <a:ea typeface="+mj-ea"/>
                <a:cs typeface="+mj-cs"/>
                <a:sym typeface="Times New Roman"/>
              </a:defRPr>
            </a:lvl3pPr>
            <a:lvl4pPr>
              <a:lnSpc>
                <a:spcPct val="95000"/>
              </a:lnSpc>
              <a:defRPr>
                <a:latin typeface="+mj-lt"/>
                <a:ea typeface="+mj-ea"/>
                <a:cs typeface="+mj-cs"/>
                <a:sym typeface="Times New Roman"/>
              </a:defRPr>
            </a:lvl4pPr>
            <a:lvl5pPr>
              <a:lnSpc>
                <a:spcPct val="95000"/>
              </a:lnSpc>
              <a:defRPr>
                <a:latin typeface="+mj-lt"/>
                <a:ea typeface="+mj-ea"/>
                <a:cs typeface="+mj-cs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00" y="6251575"/>
            <a:ext cx="1968500" cy="10572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741362" y="117475"/>
            <a:ext cx="8605838" cy="126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089025" y="2224087"/>
            <a:ext cx="8475663" cy="476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7191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hawk2/presentation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Adjacency_matrix" TargetMode="External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Incidence_matrix" TargetMode="External"/><Relationship Id="rId3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Floyd%E2%80%93Warshall_algorithm" TargetMode="External"/><Relationship Id="rId3" Type="http://schemas.openxmlformats.org/officeDocument/2006/relationships/hyperlink" Target="https://metacpan.org/pod/PDL::MATLAB#COMPARISON:-FLOYD-WARSHALL-ALGORITH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Topological_sorting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Graph_theory" TargetMode="External"/><Relationship Id="rId3" Type="http://schemas.openxmlformats.org/officeDocument/2006/relationships/hyperlink" Target="https://en.wikipedia.org/wiki/Hypergraph" TargetMode="External"/><Relationship Id="rId4" Type="http://schemas.openxmlformats.org/officeDocument/2006/relationships/hyperlink" Target="https://graphviz-perl.github.io/" TargetMode="External"/><Relationship Id="rId5" Type="http://schemas.openxmlformats.org/officeDocument/2006/relationships/hyperlink" Target="https://github.com/mohawk2/presentation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Graph_theory" TargetMode="Externa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netlib.org/lapack/explore-html/d7/d3b/group__double_g_esolve_ga5ee879032a8365897c3ba91e3dc8d512.html" TargetMode="Externa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lab.com/graphviz/graphviz/-/issues/1911" TargetMode="Externa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 Theory An Introduction…"/>
          <p:cNvSpPr txBox="1"/>
          <p:nvPr>
            <p:ph type="title"/>
          </p:nvPr>
        </p:nvSpPr>
        <p:spPr>
          <a:xfrm>
            <a:off x="792162" y="1027112"/>
            <a:ext cx="8609013" cy="5021263"/>
          </a:xfrm>
          <a:prstGeom prst="rect">
            <a:avLst/>
          </a:prstGeom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>
                <a:solidFill>
                  <a:srgbClr val="FFFF00"/>
                </a:solidFill>
              </a:defRPr>
            </a:pPr>
            <a:r>
              <a:t>Graph Theory</a:t>
            </a:r>
            <a:br/>
            <a:r>
              <a:rPr sz="4800"/>
              <a:t>An Introduction</a:t>
            </a:r>
            <a:br>
              <a:rPr sz="4800"/>
            </a:br>
            <a:endParaRPr sz="4800"/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3800">
                <a:solidFill>
                  <a:srgbClr val="FFFF00"/>
                </a:solidFill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https://github.com/mohawk2/presentations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raph classification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Graph classification</a:t>
            </a:r>
          </a:p>
        </p:txBody>
      </p:sp>
      <p:sp>
        <p:nvSpPr>
          <p:cNvPr id="80" name="Directed? Cyclic? Multi? Hyper?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Directed? Cyclic? Multi? Hyper?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Social media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Transport networks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build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How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How</a:t>
            </a:r>
          </a:p>
        </p:txBody>
      </p:sp>
      <p:sp>
        <p:nvSpPr>
          <p:cNvPr id="83" name="Matrix: adjacency (undirected = symmetrical)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Matrix: adjacency (undirected = symmetrical)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Matrix, sparse/hypergraph: incidence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Linked lists of V, E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Dictionary of 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djacency matrix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Adjacency matrix</a:t>
            </a:r>
          </a:p>
        </p:txBody>
      </p:sp>
      <p:sp>
        <p:nvSpPr>
          <p:cNvPr id="86" name="https://en.wikipedia.org/wiki/Adjacency_matrix"/>
          <p:cNvSpPr txBox="1"/>
          <p:nvPr>
            <p:ph type="body" idx="1"/>
          </p:nvPr>
        </p:nvSpPr>
        <p:spPr>
          <a:xfrm>
            <a:off x="1089025" y="1494500"/>
            <a:ext cx="8477250" cy="549208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defRPr b="1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/>
          </a:p>
          <a:p>
            <a:pPr/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https://en.wikipedia.org/wiki/Adjacency_matrix</a:t>
            </a:r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668" y="1766498"/>
            <a:ext cx="9129764" cy="3749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ncidence matrix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Incidence matrix</a:t>
            </a:r>
          </a:p>
        </p:txBody>
      </p:sp>
      <p:sp>
        <p:nvSpPr>
          <p:cNvPr id="90" name="https://en.wikipedia.org/wiki/Incidence_matrix"/>
          <p:cNvSpPr txBox="1"/>
          <p:nvPr>
            <p:ph type="body" idx="1"/>
          </p:nvPr>
        </p:nvSpPr>
        <p:spPr>
          <a:xfrm>
            <a:off x="1089025" y="1494500"/>
            <a:ext cx="8477250" cy="549208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defRPr b="1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/>
          </a:p>
          <a:p>
            <a:pPr/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https://en.wikipedia.org/wiki/Incidence_matrix</a:t>
            </a:r>
          </a:p>
        </p:txBody>
      </p:sp>
      <p:pic>
        <p:nvPicPr>
          <p:cNvPr id="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762" y="1483830"/>
            <a:ext cx="8553576" cy="4374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raph as dictionary (pseudocode)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Graph as dictionary (pseudocode)</a:t>
            </a:r>
          </a:p>
        </p:txBody>
      </p:sp>
      <p:sp>
        <p:nvSpPr>
          <p:cNvPr id="94" name="class Graph:…"/>
          <p:cNvSpPr txBox="1"/>
          <p:nvPr>
            <p:ph type="body" idx="1"/>
          </p:nvPr>
        </p:nvSpPr>
        <p:spPr>
          <a:xfrm>
            <a:off x="1089025" y="1494500"/>
            <a:ext cx="8477250" cy="549208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Graph: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nodes = []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edges = {}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def add_node(v):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nodes.push(v)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def add_edge(v1, v2):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not v1 in node: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throw(“invalid node {v1}”)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v2 in nodes: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throw(“invalid node {v2}”)</a:t>
            </a:r>
          </a:p>
          <a:p>
            <a:pPr marL="0" indent="0" defTabSz="457200">
              <a:lnSpc>
                <a:spcPct val="100000"/>
              </a:lnSpc>
              <a:defRPr b="1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edges[v1][v2]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lgorithms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Algorithms</a:t>
            </a:r>
          </a:p>
        </p:txBody>
      </p:sp>
      <p:sp>
        <p:nvSpPr>
          <p:cNvPr id="97" name="Floyd-Warshall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Floyd-Warshall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Topological sorting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yd-Warshall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Floyd-Warshall</a:t>
            </a:r>
          </a:p>
        </p:txBody>
      </p:sp>
      <p:sp>
        <p:nvSpPr>
          <p:cNvPr id="100" name="let dist be a |V| × |V| array of minimum distances…"/>
          <p:cNvSpPr txBox="1"/>
          <p:nvPr>
            <p:ph type="body" idx="1"/>
          </p:nvPr>
        </p:nvSpPr>
        <p:spPr>
          <a:xfrm>
            <a:off x="1089025" y="1494500"/>
            <a:ext cx="8477250" cy="549208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let</a:t>
            </a:r>
            <a:r>
              <a:t> dist be a |V| × |V| array of minimum distances</a:t>
            </a: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initialized to ∞ (infinity)</a:t>
            </a:r>
          </a:p>
          <a:p>
            <a:pPr marL="0" indent="0" defTabSz="457200">
              <a:lnSpc>
                <a:spcPct val="100000"/>
              </a:lnSpc>
              <a:defRPr b="1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each</a:t>
            </a:r>
            <a:r>
              <a:rPr b="0"/>
              <a:t> edge (</a:t>
            </a:r>
            <a:r>
              <a:rPr b="0" i="1"/>
              <a:t>u</a:t>
            </a:r>
            <a:r>
              <a:rPr b="0"/>
              <a:t>, </a:t>
            </a:r>
            <a:r>
              <a:rPr b="0" i="1"/>
              <a:t>v</a:t>
            </a:r>
            <a:r>
              <a:rPr b="0"/>
              <a:t>) </a:t>
            </a:r>
            <a:r>
              <a:t>do</a:t>
            </a:r>
            <a:endParaRPr b="0"/>
          </a:p>
          <a:p>
            <a:pPr marL="0" indent="0" defTabSz="457200">
              <a:lnSpc>
                <a:spcPct val="100000"/>
              </a:lnSpc>
              <a:defRPr i="1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/>
              <a:t>    dist[</a:t>
            </a:r>
            <a:r>
              <a:t>u</a:t>
            </a:r>
            <a:r>
              <a:rPr i="0"/>
              <a:t>][</a:t>
            </a:r>
            <a:r>
              <a:t>v</a:t>
            </a:r>
            <a:r>
              <a:rPr i="0"/>
              <a:t>] ← w(</a:t>
            </a:r>
            <a:r>
              <a:t>u</a:t>
            </a:r>
            <a:r>
              <a:rPr i="0"/>
              <a:t>, </a:t>
            </a:r>
            <a:r>
              <a:t>v</a:t>
            </a:r>
            <a:r>
              <a:rPr i="0"/>
              <a:t>)  </a:t>
            </a:r>
            <a:r>
              <a:t>// The weight of the edge (</a:t>
            </a:r>
            <a:r>
              <a:rPr i="0"/>
              <a:t>u</a:t>
            </a:r>
            <a:r>
              <a:t>, </a:t>
            </a:r>
            <a:r>
              <a:rPr i="0"/>
              <a:t>v</a:t>
            </a:r>
            <a:r>
              <a:t>)</a:t>
            </a:r>
            <a:endParaRPr i="0"/>
          </a:p>
          <a:p>
            <a:pPr marL="0" indent="0" defTabSz="457200">
              <a:lnSpc>
                <a:spcPct val="100000"/>
              </a:lnSpc>
              <a:defRPr b="1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each</a:t>
            </a:r>
            <a:r>
              <a:rPr b="0"/>
              <a:t> vertex </a:t>
            </a:r>
            <a:r>
              <a:rPr b="0" i="1"/>
              <a:t>v</a:t>
            </a:r>
            <a:r>
              <a:rPr b="0"/>
              <a:t> </a:t>
            </a:r>
            <a:r>
              <a:t>do</a:t>
            </a:r>
            <a:endParaRPr b="0"/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dist[</a:t>
            </a:r>
            <a:r>
              <a:rPr i="1"/>
              <a:t>v</a:t>
            </a:r>
            <a:r>
              <a:t>][</a:t>
            </a:r>
            <a:r>
              <a:rPr i="1"/>
              <a:t>v</a:t>
            </a:r>
            <a:r>
              <a:t>] ← 0</a:t>
            </a: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for</a:t>
            </a:r>
            <a:r>
              <a:t> </a:t>
            </a:r>
            <a:r>
              <a:rPr i="1"/>
              <a:t>k</a:t>
            </a:r>
            <a:r>
              <a:t> </a:t>
            </a:r>
            <a:r>
              <a:rPr b="1"/>
              <a:t>from</a:t>
            </a:r>
            <a:r>
              <a:t> 1 </a:t>
            </a:r>
            <a:r>
              <a:rPr b="1"/>
              <a:t>to</a:t>
            </a:r>
            <a:r>
              <a:t> |V|</a:t>
            </a: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for</a:t>
            </a:r>
            <a:r>
              <a:t> </a:t>
            </a:r>
            <a:r>
              <a:rPr i="1"/>
              <a:t>i</a:t>
            </a:r>
            <a:r>
              <a:t> </a:t>
            </a:r>
            <a:r>
              <a:rPr b="1"/>
              <a:t>from</a:t>
            </a:r>
            <a:r>
              <a:t> 1 </a:t>
            </a:r>
            <a:r>
              <a:rPr b="1"/>
              <a:t>to</a:t>
            </a:r>
            <a:r>
              <a:t> |V|</a:t>
            </a: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for</a:t>
            </a:r>
            <a:r>
              <a:t> </a:t>
            </a:r>
            <a:r>
              <a:rPr i="1"/>
              <a:t>j</a:t>
            </a:r>
            <a:r>
              <a:t> </a:t>
            </a:r>
            <a:r>
              <a:rPr b="1"/>
              <a:t>from</a:t>
            </a:r>
            <a:r>
              <a:t> 1 </a:t>
            </a:r>
            <a:r>
              <a:rPr b="1"/>
              <a:t>to</a:t>
            </a:r>
            <a:r>
              <a:t> |V|</a:t>
            </a: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 b="1"/>
              <a:t>if</a:t>
            </a:r>
            <a:r>
              <a:t> dist[</a:t>
            </a:r>
            <a:r>
              <a:rPr i="1"/>
              <a:t>i</a:t>
            </a:r>
            <a:r>
              <a:t>][</a:t>
            </a:r>
            <a:r>
              <a:rPr i="1"/>
              <a:t>j</a:t>
            </a:r>
            <a:r>
              <a:t>] &gt; dist[</a:t>
            </a:r>
            <a:r>
              <a:rPr i="1"/>
              <a:t>i</a:t>
            </a:r>
            <a:r>
              <a:t>][</a:t>
            </a:r>
            <a:r>
              <a:rPr i="1"/>
              <a:t>k</a:t>
            </a:r>
            <a:r>
              <a:t>] + dist[</a:t>
            </a:r>
            <a:r>
              <a:rPr i="1"/>
              <a:t>k</a:t>
            </a:r>
            <a:r>
              <a:t>][</a:t>
            </a:r>
            <a:r>
              <a:rPr i="1"/>
              <a:t>j</a:t>
            </a:r>
            <a:r>
              <a:t>] </a:t>
            </a: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dist[</a:t>
            </a:r>
            <a:r>
              <a:rPr i="1"/>
              <a:t>i</a:t>
            </a:r>
            <a:r>
              <a:t>][</a:t>
            </a:r>
            <a:r>
              <a:rPr i="1"/>
              <a:t>j</a:t>
            </a:r>
            <a:r>
              <a:t>] ← dist[</a:t>
            </a:r>
            <a:r>
              <a:rPr i="1"/>
              <a:t>i</a:t>
            </a:r>
            <a:r>
              <a:t>][</a:t>
            </a:r>
            <a:r>
              <a:rPr i="1"/>
              <a:t>k</a:t>
            </a:r>
            <a:r>
              <a:t>] + dist[</a:t>
            </a:r>
            <a:r>
              <a:rPr i="1"/>
              <a:t>k</a:t>
            </a:r>
            <a:r>
              <a:t>][</a:t>
            </a:r>
            <a:r>
              <a:rPr i="1"/>
              <a:t>j</a:t>
            </a:r>
            <a:r>
              <a:t>]</a:t>
            </a:r>
          </a:p>
          <a:p>
            <a:pPr marL="0" indent="0" defTabSz="457200">
              <a:lnSpc>
                <a:spcPct val="100000"/>
              </a:lnSpc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 b="1"/>
              <a:t>end if</a:t>
            </a:r>
          </a:p>
          <a:p>
            <a:pPr/>
          </a:p>
          <a:p>
            <a:pPr/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https://en.wikipedia.org/wiki/Floyd%E2%80%93Warshall_algorithm</a:t>
            </a:r>
            <a:r>
              <a:t> </a:t>
            </a:r>
          </a:p>
          <a:p>
            <a:pPr/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https://metacpan.org/pod/PDL::MATLAB#COMPARISON:-FLOYD-WARSHALL-ALGORITHM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opological sorting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Topological sorting</a:t>
            </a:r>
          </a:p>
        </p:txBody>
      </p:sp>
      <p:sp>
        <p:nvSpPr>
          <p:cNvPr id="103" name="L ← Empty list that will contain the sorted elements…"/>
          <p:cNvSpPr txBox="1"/>
          <p:nvPr>
            <p:ph type="body" idx="1"/>
          </p:nvPr>
        </p:nvSpPr>
        <p:spPr>
          <a:xfrm>
            <a:off x="1089025" y="1635124"/>
            <a:ext cx="8477250" cy="535146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L</a:t>
            </a:r>
            <a:r>
              <a:t> ← Empty list that will contain the sorted elements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S</a:t>
            </a:r>
            <a:r>
              <a:t> ← Set of all nodes with no incoming edge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while</a:t>
            </a:r>
            <a:r>
              <a:t> </a:t>
            </a:r>
            <a:r>
              <a:rPr i="1"/>
              <a:t>S</a:t>
            </a:r>
            <a:r>
              <a:t> </a:t>
            </a:r>
            <a:r>
              <a:rPr b="1"/>
              <a:t>is not</a:t>
            </a:r>
            <a:r>
              <a:t> empty </a:t>
            </a:r>
            <a:r>
              <a:rPr b="1"/>
              <a:t>do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remove a node </a:t>
            </a:r>
            <a:r>
              <a:rPr i="1"/>
              <a:t>n</a:t>
            </a:r>
            <a:r>
              <a:t> from </a:t>
            </a:r>
            <a:r>
              <a:rPr i="1"/>
              <a:t>S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add </a:t>
            </a:r>
            <a:r>
              <a:rPr i="1"/>
              <a:t>n</a:t>
            </a:r>
            <a:r>
              <a:t> to </a:t>
            </a:r>
            <a:r>
              <a:rPr i="1"/>
              <a:t>L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for each</a:t>
            </a:r>
            <a:r>
              <a:t> node </a:t>
            </a:r>
            <a:r>
              <a:rPr i="1"/>
              <a:t>m</a:t>
            </a:r>
            <a:r>
              <a:t> with an edge </a:t>
            </a:r>
            <a:r>
              <a:rPr i="1"/>
              <a:t>e</a:t>
            </a:r>
            <a:r>
              <a:t> from </a:t>
            </a:r>
            <a:r>
              <a:rPr i="1"/>
              <a:t>n</a:t>
            </a:r>
            <a:r>
              <a:t> to </a:t>
            </a:r>
            <a:r>
              <a:rPr i="1"/>
              <a:t>m</a:t>
            </a:r>
            <a:r>
              <a:t> </a:t>
            </a:r>
            <a:r>
              <a:rPr b="1"/>
              <a:t>do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remove edge </a:t>
            </a:r>
            <a:r>
              <a:rPr i="1"/>
              <a:t>e</a:t>
            </a:r>
            <a:r>
              <a:t> from the graph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if</a:t>
            </a:r>
            <a:r>
              <a:t> </a:t>
            </a:r>
            <a:r>
              <a:rPr i="1"/>
              <a:t>m</a:t>
            </a:r>
            <a:r>
              <a:t> has no other incoming edges </a:t>
            </a:r>
            <a:r>
              <a:rPr b="1"/>
              <a:t>then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insert </a:t>
            </a:r>
            <a:r>
              <a:rPr i="1"/>
              <a:t>m</a:t>
            </a:r>
            <a:r>
              <a:t> into </a:t>
            </a:r>
            <a:r>
              <a:rPr i="1"/>
              <a:t>S</a:t>
            </a: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if</a:t>
            </a:r>
            <a:r>
              <a:t> </a:t>
            </a:r>
            <a:r>
              <a:rPr i="1"/>
              <a:t>graph</a:t>
            </a:r>
            <a:r>
              <a:t> has edges </a:t>
            </a:r>
            <a:r>
              <a:rPr b="1"/>
              <a:t>then</a:t>
            </a:r>
          </a:p>
          <a:p>
            <a:pPr marL="0" indent="0" defTabSz="457200">
              <a:lnSpc>
                <a:spcPct val="100000"/>
              </a:lnSpc>
              <a:defRPr i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/>
              <a:t>    </a:t>
            </a:r>
            <a:r>
              <a:rPr b="1" i="0"/>
              <a:t>return</a:t>
            </a:r>
            <a:r>
              <a:rPr i="0"/>
              <a:t> error   </a:t>
            </a:r>
            <a:r>
              <a:t>(graph has at least one cycle)</a:t>
            </a:r>
            <a:endParaRPr i="0"/>
          </a:p>
          <a:p>
            <a:pPr marL="0" indent="0" defTabSz="457200">
              <a:lnSpc>
                <a:spcPct val="100000"/>
              </a:lnSpc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 b="0"/>
              <a:t> </a:t>
            </a:r>
            <a:endParaRPr b="0"/>
          </a:p>
          <a:p>
            <a:pPr marL="0" indent="0" defTabSz="457200">
              <a:lnSpc>
                <a:spcPct val="100000"/>
              </a:lnSpc>
              <a:defRPr i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/>
              <a:t>    </a:t>
            </a:r>
            <a:r>
              <a:rPr b="1" i="0"/>
              <a:t>return</a:t>
            </a:r>
            <a:r>
              <a:rPr i="0"/>
              <a:t> </a:t>
            </a:r>
            <a:r>
              <a:t>L</a:t>
            </a:r>
            <a:r>
              <a:rPr i="0"/>
              <a:t>   </a:t>
            </a:r>
            <a:r>
              <a:t>(a topologically sorted order)</a:t>
            </a:r>
          </a:p>
          <a:p>
            <a:pPr/>
          </a:p>
          <a:p>
            <a:pPr/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https://en.wikipedia.org/wiki/Topological_sorting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ummary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Summary</a:t>
            </a:r>
          </a:p>
        </p:txBody>
      </p:sp>
      <p:sp>
        <p:nvSpPr>
          <p:cNvPr id="106" name="Graphs: things and connections between things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Graphs: things and connections between things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What, why, how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sources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Resources</a:t>
            </a:r>
          </a:p>
        </p:txBody>
      </p:sp>
      <p:sp>
        <p:nvSpPr>
          <p:cNvPr id="109" name="https://en.wikipedia.org/wiki/Graph_theory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https://en.wikipedia.org/wiki/Graph_theory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https://en.wikipedia.org/wiki/Hypergraph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4" invalidUrl="" action="" tgtFrame="" tooltip="" history="1" highlightClick="0" endSnd="0"/>
              </a:rPr>
              <a:t>https://graphviz-perl.github.io/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5" invalidUrl="" action="" tgtFrame="" tooltip="" history="1" highlightClick="0" endSnd="0"/>
              </a:rPr>
              <a:t>https://github.com/mohawk2/presentations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ntroduction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Introduction</a:t>
            </a:r>
          </a:p>
        </p:txBody>
      </p:sp>
      <p:sp>
        <p:nvSpPr>
          <p:cNvPr id="48" name="Things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Things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Connections between things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charts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Questions?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7200">
                <a:solidFill>
                  <a:srgbClr val="FFFF00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112" name="Body"/>
          <p:cNvSpPr txBox="1"/>
          <p:nvPr>
            <p:ph type="body" idx="1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0" y="1579562"/>
            <a:ext cx="50800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Exercises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Exercises</a:t>
            </a:r>
          </a:p>
        </p:txBody>
      </p:sp>
      <p:sp>
        <p:nvSpPr>
          <p:cNvPr id="116" name="Floyd-Warshall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Floyd-Warshall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Topological sorting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ntroduction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Introduction</a:t>
            </a:r>
          </a:p>
        </p:txBody>
      </p:sp>
      <p:sp>
        <p:nvSpPr>
          <p:cNvPr id="51" name="Why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Why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(in computing)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Algorithms (why bought ticket)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Resources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Why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Why</a:t>
            </a:r>
          </a:p>
        </p:txBody>
      </p:sp>
      <p:sp>
        <p:nvSpPr>
          <p:cNvPr id="54" name="Network routing (paths)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 routing (paths)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Social media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Machine learning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Genetics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build systems such as make (example of hypergraph)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What"/>
          <p:cNvSpPr txBox="1"/>
          <p:nvPr>
            <p:ph type="title"/>
          </p:nvPr>
        </p:nvSpPr>
        <p:spPr>
          <a:xfrm>
            <a:off x="741362" y="61912"/>
            <a:ext cx="8609013" cy="1704976"/>
          </a:xfrm>
          <a:prstGeom prst="rect">
            <a:avLst/>
          </a:prstGeom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6000"/>
            </a:lvl1pPr>
          </a:lstStyle>
          <a:p>
            <a:pPr/>
            <a:r>
              <a:t>What</a:t>
            </a:r>
          </a:p>
        </p:txBody>
      </p:sp>
      <p:sp>
        <p:nvSpPr>
          <p:cNvPr id="57" name="Directed…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Directed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Undirected</a:t>
            </a:r>
          </a:p>
          <a:p>
            <a:pPr marL="431800" indent="-323850">
              <a:lnSpc>
                <a:spcPct val="93000"/>
              </a:lnSpc>
              <a:buClr>
                <a:srgbClr val="E6E6E6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Hypergraphs (both above)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UNEXPECTED MATHS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UNEXPECTED MATHS</a:t>
            </a:r>
          </a:p>
        </p:txBody>
      </p:sp>
      <p:sp>
        <p:nvSpPr>
          <p:cNvPr id="60" name="https://en.wikipedia.org/wiki/Graph_theory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https://en.wikipedia.org/wiki/Graph_theory</a:t>
            </a:r>
            <a:r>
              <a:t> 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" y="1809849"/>
            <a:ext cx="9251020" cy="393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irected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Directed</a:t>
            </a:r>
          </a:p>
        </p:txBody>
      </p:sp>
      <p:sp>
        <p:nvSpPr>
          <p:cNvPr id="64" name="https://www.netlib.org/lapack/explore-html/d7/d3b/group__double_g_esolve_ga5ee879032a8365897c3ba91e3dc8d512.html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</a:p>
          <a:p>
            <a:pPr marL="312039" indent="-312039" defTabSz="654415">
              <a:defRPr sz="2184"/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https://www.netlib.org/lapack/explore-html/d7/d3b/group__double_g_esolve_ga5ee879032a8365897c3ba91e3dc8d512.html</a:t>
            </a:r>
            <a:r>
              <a:t> </a:t>
            </a:r>
          </a:p>
        </p:txBody>
      </p:sp>
      <p:grpSp>
        <p:nvGrpSpPr>
          <p:cNvPr id="67" name="Image Gallery"/>
          <p:cNvGrpSpPr/>
          <p:nvPr/>
        </p:nvGrpSpPr>
        <p:grpSpPr>
          <a:xfrm>
            <a:off x="1529731" y="1321734"/>
            <a:ext cx="6377395" cy="5218012"/>
            <a:chOff x="0" y="0"/>
            <a:chExt cx="6377394" cy="5218011"/>
          </a:xfrm>
        </p:grpSpPr>
        <p:pic>
          <p:nvPicPr>
            <p:cNvPr id="65" name="dgesv call graph.png" descr="dgesv call graph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999" r="0" b="999"/>
            <a:stretch>
              <a:fillRect/>
            </a:stretch>
          </p:blipFill>
          <p:spPr>
            <a:xfrm>
              <a:off x="0" y="0"/>
              <a:ext cx="6377395" cy="4659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Type to enter a caption."/>
            <p:cNvSpPr/>
            <p:nvPr/>
          </p:nvSpPr>
          <p:spPr>
            <a:xfrm>
              <a:off x="0" y="4735659"/>
              <a:ext cx="6377395" cy="48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Undirected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Undirected</a:t>
            </a:r>
          </a:p>
        </p:txBody>
      </p:sp>
      <p:sp>
        <p:nvSpPr>
          <p:cNvPr id="70" name="Body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 </a:t>
            </a:r>
          </a:p>
        </p:txBody>
      </p:sp>
      <p:grpSp>
        <p:nvGrpSpPr>
          <p:cNvPr id="73" name="Image Gallery"/>
          <p:cNvGrpSpPr/>
          <p:nvPr/>
        </p:nvGrpSpPr>
        <p:grpSpPr>
          <a:xfrm>
            <a:off x="1908791" y="1586603"/>
            <a:ext cx="5441771" cy="5571080"/>
            <a:chOff x="0" y="0"/>
            <a:chExt cx="5441769" cy="5571079"/>
          </a:xfrm>
        </p:grpSpPr>
        <p:pic>
          <p:nvPicPr>
            <p:cNvPr id="71" name="tube map.png" descr="tube map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79" t="0" r="179" b="0"/>
            <a:stretch>
              <a:fillRect/>
            </a:stretch>
          </p:blipFill>
          <p:spPr>
            <a:xfrm>
              <a:off x="0" y="0"/>
              <a:ext cx="5441770" cy="50125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Type to enter a caption."/>
            <p:cNvSpPr/>
            <p:nvPr/>
          </p:nvSpPr>
          <p:spPr>
            <a:xfrm>
              <a:off x="0" y="5088727"/>
              <a:ext cx="5441770" cy="48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irected hypergraph"/>
          <p:cNvSpPr txBox="1"/>
          <p:nvPr>
            <p:ph type="title"/>
          </p:nvPr>
        </p:nvSpPr>
        <p:spPr>
          <a:xfrm>
            <a:off x="741362" y="282575"/>
            <a:ext cx="8609013" cy="126206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45000"/>
              <a:buChar char="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i="0" sz="4000">
                <a:solidFill>
                  <a:srgbClr val="FFFF00"/>
                </a:solidFill>
              </a:defRPr>
            </a:lvl1pPr>
          </a:lstStyle>
          <a:p>
            <a:pPr/>
            <a:r>
              <a:t>Directed hypergraph</a:t>
            </a:r>
          </a:p>
        </p:txBody>
      </p:sp>
      <p:sp>
        <p:nvSpPr>
          <p:cNvPr id="76" name="https://gitlab.com/graphviz/graphviz/-/issues/1911"/>
          <p:cNvSpPr txBox="1"/>
          <p:nvPr>
            <p:ph type="body" idx="1"/>
          </p:nvPr>
        </p:nvSpPr>
        <p:spPr>
          <a:xfrm>
            <a:off x="1089025" y="2224087"/>
            <a:ext cx="8477250" cy="476250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https://gitlab.com/graphviz/graphviz/-/issues/1911</a:t>
            </a:r>
          </a:p>
        </p:txBody>
      </p:sp>
      <p:pic>
        <p:nvPicPr>
          <p:cNvPr id="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7126" y="1479236"/>
            <a:ext cx="5806948" cy="4598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0000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19137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19137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19137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19137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