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nton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501422" cy="10287000"/>
          </a:xfrm>
          <a:custGeom>
            <a:avLst/>
            <a:gdLst/>
            <a:ahLst/>
            <a:cxnLst/>
            <a:rect r="r" b="b" t="t" l="l"/>
            <a:pathLst>
              <a:path h="10287000" w="19501422">
                <a:moveTo>
                  <a:pt x="0" y="0"/>
                </a:moveTo>
                <a:lnTo>
                  <a:pt x="19501422" y="0"/>
                </a:lnTo>
                <a:lnTo>
                  <a:pt x="195014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9464" y="6535239"/>
            <a:ext cx="8270776" cy="323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6"/>
              </a:lnSpc>
              <a:spcBef>
                <a:spcPct val="0"/>
              </a:spcBef>
            </a:pPr>
            <a:r>
              <a:rPr lang="en-US" sz="6190">
                <a:solidFill>
                  <a:srgbClr val="521E09"/>
                </a:solidFill>
                <a:latin typeface="Anton"/>
                <a:ea typeface="Anton"/>
                <a:cs typeface="Anton"/>
                <a:sym typeface="Anton"/>
              </a:rPr>
              <a:t>Factors affecting weather a customer is likely to cancel his booking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6846" y="1028700"/>
            <a:ext cx="6847169" cy="5632954"/>
          </a:xfrm>
          <a:custGeom>
            <a:avLst/>
            <a:gdLst/>
            <a:ahLst/>
            <a:cxnLst/>
            <a:rect r="r" b="b" t="t" l="l"/>
            <a:pathLst>
              <a:path h="5632954" w="6847169">
                <a:moveTo>
                  <a:pt x="0" y="0"/>
                </a:moveTo>
                <a:lnTo>
                  <a:pt x="6847170" y="0"/>
                </a:lnTo>
                <a:lnTo>
                  <a:pt x="6847170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72305"/>
            <a:ext cx="10536846" cy="220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7"/>
              </a:lnSpc>
              <a:spcBef>
                <a:spcPct val="0"/>
              </a:spcBef>
            </a:pPr>
            <a:r>
              <a:rPr lang="en-US" sz="42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When the customer asks for some special requests while booking this indicates a more likelihood of not canceling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6846" y="1028700"/>
            <a:ext cx="5901515" cy="5869673"/>
          </a:xfrm>
          <a:custGeom>
            <a:avLst/>
            <a:gdLst/>
            <a:ahLst/>
            <a:cxnLst/>
            <a:rect r="r" b="b" t="t" l="l"/>
            <a:pathLst>
              <a:path h="5869673" w="5901515">
                <a:moveTo>
                  <a:pt x="0" y="0"/>
                </a:moveTo>
                <a:lnTo>
                  <a:pt x="5901516" y="0"/>
                </a:lnTo>
                <a:lnTo>
                  <a:pt x="5901516" y="5869673"/>
                </a:lnTo>
                <a:lnTo>
                  <a:pt x="0" y="5869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10765149" cy="200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As expected people who book online are those who mostly cancel their booking unlike the others who</a:t>
            </a:r>
          </a:p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have put in the effort to book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4453" y="1028700"/>
            <a:ext cx="6005332" cy="5818694"/>
          </a:xfrm>
          <a:custGeom>
            <a:avLst/>
            <a:gdLst/>
            <a:ahLst/>
            <a:cxnLst/>
            <a:rect r="r" b="b" t="t" l="l"/>
            <a:pathLst>
              <a:path h="5818694" w="6005332">
                <a:moveTo>
                  <a:pt x="0" y="0"/>
                </a:moveTo>
                <a:lnTo>
                  <a:pt x="6005332" y="0"/>
                </a:lnTo>
                <a:lnTo>
                  <a:pt x="6005332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10765149" cy="133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For some reason, meal plan 2 has the highest</a:t>
            </a:r>
          </a:p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probability of being cancelled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64185" y="1028700"/>
            <a:ext cx="6085868" cy="5823169"/>
          </a:xfrm>
          <a:custGeom>
            <a:avLst/>
            <a:gdLst/>
            <a:ahLst/>
            <a:cxnLst/>
            <a:rect r="r" b="b" t="t" l="l"/>
            <a:pathLst>
              <a:path h="5823169" w="6085868">
                <a:moveTo>
                  <a:pt x="0" y="0"/>
                </a:moveTo>
                <a:lnTo>
                  <a:pt x="6085868" y="0"/>
                </a:lnTo>
                <a:lnTo>
                  <a:pt x="6085868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10765149" cy="133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Not enough difference to say that the room type</a:t>
            </a:r>
          </a:p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affects weather they will cancel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65149" y="1362163"/>
            <a:ext cx="6651909" cy="5694800"/>
          </a:xfrm>
          <a:custGeom>
            <a:avLst/>
            <a:gdLst/>
            <a:ahLst/>
            <a:cxnLst/>
            <a:rect r="r" b="b" t="t" l="l"/>
            <a:pathLst>
              <a:path h="5694800" w="6651909">
                <a:moveTo>
                  <a:pt x="0" y="0"/>
                </a:moveTo>
                <a:lnTo>
                  <a:pt x="6651909" y="0"/>
                </a:lnTo>
                <a:lnTo>
                  <a:pt x="6651909" y="5694800"/>
                </a:lnTo>
                <a:lnTo>
                  <a:pt x="0" y="569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9446067" cy="200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2018 by far had more cancellations than the previous year so we should investigate what happened in 2018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7882" y="1393086"/>
            <a:ext cx="6909757" cy="5632954"/>
          </a:xfrm>
          <a:custGeom>
            <a:avLst/>
            <a:gdLst/>
            <a:ahLst/>
            <a:cxnLst/>
            <a:rect r="r" b="b" t="t" l="l"/>
            <a:pathLst>
              <a:path h="5632954" w="6909757">
                <a:moveTo>
                  <a:pt x="0" y="0"/>
                </a:moveTo>
                <a:lnTo>
                  <a:pt x="6909758" y="0"/>
                </a:lnTo>
                <a:lnTo>
                  <a:pt x="6909758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9446067" cy="133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Also we should note that the longer the booking is pending the more likely it will be cancelled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9682" y="1028700"/>
            <a:ext cx="7209618" cy="5577005"/>
          </a:xfrm>
          <a:custGeom>
            <a:avLst/>
            <a:gdLst/>
            <a:ahLst/>
            <a:cxnLst/>
            <a:rect r="r" b="b" t="t" l="l"/>
            <a:pathLst>
              <a:path h="5577005" w="7209618">
                <a:moveTo>
                  <a:pt x="0" y="0"/>
                </a:moveTo>
                <a:lnTo>
                  <a:pt x="7209618" y="0"/>
                </a:lnTo>
                <a:lnTo>
                  <a:pt x="7209618" y="5577005"/>
                </a:lnTo>
                <a:lnTo>
                  <a:pt x="0" y="5577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9446067" cy="133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Frankly the median price for the booking</a:t>
            </a:r>
          </a:p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is not a big deal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76776" y="631256"/>
            <a:ext cx="1555429" cy="39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9"/>
              </a:lnSpc>
              <a:spcBef>
                <a:spcPct val="0"/>
              </a:spcBef>
            </a:pPr>
            <a:r>
              <a:rPr lang="en-US" sz="2306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median price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82387" y="1028700"/>
            <a:ext cx="5944207" cy="5858679"/>
          </a:xfrm>
          <a:custGeom>
            <a:avLst/>
            <a:gdLst/>
            <a:ahLst/>
            <a:cxnLst/>
            <a:rect r="r" b="b" t="t" l="l"/>
            <a:pathLst>
              <a:path h="5858679" w="5944207">
                <a:moveTo>
                  <a:pt x="0" y="0"/>
                </a:moveTo>
                <a:lnTo>
                  <a:pt x="5944208" y="0"/>
                </a:lnTo>
                <a:lnTo>
                  <a:pt x="5944208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9446067" cy="133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Here is the probability of cancelling the booking</a:t>
            </a:r>
          </a:p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at different periods of the year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31332" y="805005"/>
            <a:ext cx="6847169" cy="5632954"/>
          </a:xfrm>
          <a:custGeom>
            <a:avLst/>
            <a:gdLst/>
            <a:ahLst/>
            <a:cxnLst/>
            <a:rect r="r" b="b" t="t" l="l"/>
            <a:pathLst>
              <a:path h="5632954" w="6847169">
                <a:moveTo>
                  <a:pt x="0" y="0"/>
                </a:moveTo>
                <a:lnTo>
                  <a:pt x="6847170" y="0"/>
                </a:lnTo>
                <a:lnTo>
                  <a:pt x="6847170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9446067" cy="133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There is small positive correlation with</a:t>
            </a:r>
          </a:p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the total number of guests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38032" y="590419"/>
            <a:ext cx="9275697" cy="5554787"/>
          </a:xfrm>
          <a:custGeom>
            <a:avLst/>
            <a:gdLst/>
            <a:ahLst/>
            <a:cxnLst/>
            <a:rect r="r" b="b" t="t" l="l"/>
            <a:pathLst>
              <a:path h="5554787" w="9275697">
                <a:moveTo>
                  <a:pt x="0" y="0"/>
                </a:moveTo>
                <a:lnTo>
                  <a:pt x="9275697" y="0"/>
                </a:lnTo>
                <a:lnTo>
                  <a:pt x="9275697" y="5554787"/>
                </a:lnTo>
                <a:lnTo>
                  <a:pt x="0" y="555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81830"/>
            <a:ext cx="9446067" cy="6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  <a:spcBef>
                <a:spcPct val="0"/>
              </a:spcBef>
            </a:pPr>
            <a:r>
              <a:rPr lang="en-US" sz="38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And here is a summary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50719" y="-569024"/>
            <a:ext cx="9069686" cy="8626180"/>
          </a:xfrm>
          <a:custGeom>
            <a:avLst/>
            <a:gdLst/>
            <a:ahLst/>
            <a:cxnLst/>
            <a:rect r="r" b="b" t="t" l="l"/>
            <a:pathLst>
              <a:path h="8626180" w="9069686">
                <a:moveTo>
                  <a:pt x="0" y="0"/>
                </a:moveTo>
                <a:lnTo>
                  <a:pt x="9069685" y="0"/>
                </a:lnTo>
                <a:lnTo>
                  <a:pt x="9069685" y="8626180"/>
                </a:lnTo>
                <a:lnTo>
                  <a:pt x="0" y="862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525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5329" y="6901027"/>
            <a:ext cx="8698671" cy="278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7"/>
              </a:lnSpc>
              <a:spcBef>
                <a:spcPct val="0"/>
              </a:spcBef>
            </a:pPr>
            <a:r>
              <a:rPr lang="en-US" sz="531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From the 36285 bookings done for this hotel almost third of them cancelled their booking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7850" y="0"/>
            <a:ext cx="15440150" cy="10287000"/>
          </a:xfrm>
          <a:custGeom>
            <a:avLst/>
            <a:gdLst/>
            <a:ahLst/>
            <a:cxnLst/>
            <a:rect r="r" b="b" t="t" l="l"/>
            <a:pathLst>
              <a:path h="10287000" w="15440150">
                <a:moveTo>
                  <a:pt x="0" y="0"/>
                </a:moveTo>
                <a:lnTo>
                  <a:pt x="15440150" y="0"/>
                </a:lnTo>
                <a:lnTo>
                  <a:pt x="15440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865" y="7101425"/>
            <a:ext cx="9567063" cy="184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7"/>
              </a:lnSpc>
              <a:spcBef>
                <a:spcPct val="0"/>
              </a:spcBef>
            </a:pPr>
            <a:r>
              <a:rPr lang="en-US" sz="53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So how can we analyze the behavior of those who cancelled?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3911" y="-3082930"/>
            <a:ext cx="18432842" cy="14584986"/>
          </a:xfrm>
          <a:custGeom>
            <a:avLst/>
            <a:gdLst/>
            <a:ahLst/>
            <a:cxnLst/>
            <a:rect r="r" b="b" t="t" l="l"/>
            <a:pathLst>
              <a:path h="14584986" w="18432842">
                <a:moveTo>
                  <a:pt x="0" y="0"/>
                </a:moveTo>
                <a:lnTo>
                  <a:pt x="18432842" y="0"/>
                </a:lnTo>
                <a:lnTo>
                  <a:pt x="18432842" y="14584986"/>
                </a:lnTo>
                <a:lnTo>
                  <a:pt x="0" y="14584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3997" y="6099731"/>
            <a:ext cx="7669090" cy="233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5"/>
              </a:lnSpc>
              <a:spcBef>
                <a:spcPct val="0"/>
              </a:spcBef>
            </a:pPr>
            <a:r>
              <a:rPr lang="en-US" sz="336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 turns out we don’t have enough data for each case for every feature so we will only consider the values which is frequent enough for us to make an interpretaion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22928" y="673560"/>
            <a:ext cx="7736897" cy="5907151"/>
          </a:xfrm>
          <a:custGeom>
            <a:avLst/>
            <a:gdLst/>
            <a:ahLst/>
            <a:cxnLst/>
            <a:rect r="r" b="b" t="t" l="l"/>
            <a:pathLst>
              <a:path h="5907151" w="7736897">
                <a:moveTo>
                  <a:pt x="0" y="0"/>
                </a:moveTo>
                <a:lnTo>
                  <a:pt x="7736897" y="0"/>
                </a:lnTo>
                <a:lnTo>
                  <a:pt x="7736897" y="5907151"/>
                </a:lnTo>
                <a:lnTo>
                  <a:pt x="0" y="5907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0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088" y="7410809"/>
            <a:ext cx="10536846" cy="184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7"/>
              </a:lnSpc>
            </a:pPr>
            <a:r>
              <a:rPr lang="en-US" sz="53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It seems there is a slight positive</a:t>
            </a:r>
          </a:p>
          <a:p>
            <a:pPr algn="ctr">
              <a:lnSpc>
                <a:spcPts val="7447"/>
              </a:lnSpc>
              <a:spcBef>
                <a:spcPct val="0"/>
              </a:spcBef>
            </a:pPr>
            <a:r>
              <a:rPr lang="en-US" sz="53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correlation with the number of adults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26707" y="312607"/>
            <a:ext cx="3729339" cy="360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sz="2073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Probability of those who cancelled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7088" y="7420334"/>
            <a:ext cx="10536846" cy="24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7"/>
              </a:lnSpc>
            </a:pPr>
            <a:r>
              <a:rPr lang="en-US" sz="47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For the number of weekend nights</a:t>
            </a:r>
          </a:p>
          <a:p>
            <a:pPr algn="ctr">
              <a:lnSpc>
                <a:spcPts val="6607"/>
              </a:lnSpc>
              <a:spcBef>
                <a:spcPct val="0"/>
              </a:spcBef>
            </a:pPr>
            <a:r>
              <a:rPr lang="en-US" sz="47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there is no much of a correlation and this difference could be from random noise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26707" y="312607"/>
            <a:ext cx="3729339" cy="360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sz="2073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Probability of those who cancelled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178249" y="816560"/>
            <a:ext cx="6959828" cy="5277814"/>
          </a:xfrm>
          <a:custGeom>
            <a:avLst/>
            <a:gdLst/>
            <a:ahLst/>
            <a:cxnLst/>
            <a:rect r="r" b="b" t="t" l="l"/>
            <a:pathLst>
              <a:path h="5277814" w="6959828">
                <a:moveTo>
                  <a:pt x="0" y="0"/>
                </a:moveTo>
                <a:lnTo>
                  <a:pt x="6959828" y="0"/>
                </a:lnTo>
                <a:lnTo>
                  <a:pt x="6959828" y="5277814"/>
                </a:lnTo>
                <a:lnTo>
                  <a:pt x="0" y="5277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728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2131" y="1028700"/>
            <a:ext cx="6847169" cy="5632954"/>
          </a:xfrm>
          <a:custGeom>
            <a:avLst/>
            <a:gdLst/>
            <a:ahLst/>
            <a:cxnLst/>
            <a:rect r="r" b="b" t="t" l="l"/>
            <a:pathLst>
              <a:path h="5632954" w="6847169">
                <a:moveTo>
                  <a:pt x="0" y="0"/>
                </a:moveTo>
                <a:lnTo>
                  <a:pt x="6847169" y="0"/>
                </a:lnTo>
                <a:lnTo>
                  <a:pt x="6847169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62780"/>
            <a:ext cx="10536846" cy="165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7"/>
              </a:lnSpc>
            </a:pPr>
            <a:r>
              <a:rPr lang="en-US" sz="47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Same goes for the number of childs</a:t>
            </a:r>
          </a:p>
          <a:p>
            <a:pPr algn="ctr">
              <a:lnSpc>
                <a:spcPts val="6607"/>
              </a:lnSpc>
              <a:spcBef>
                <a:spcPct val="0"/>
              </a:spcBef>
            </a:pPr>
            <a:r>
              <a:rPr lang="en-US" sz="47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weak positive correlation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99472" y="1028700"/>
            <a:ext cx="6959828" cy="5632954"/>
          </a:xfrm>
          <a:custGeom>
            <a:avLst/>
            <a:gdLst/>
            <a:ahLst/>
            <a:cxnLst/>
            <a:rect r="r" b="b" t="t" l="l"/>
            <a:pathLst>
              <a:path h="5632954" w="6959828">
                <a:moveTo>
                  <a:pt x="0" y="0"/>
                </a:moveTo>
                <a:lnTo>
                  <a:pt x="6959828" y="0"/>
                </a:lnTo>
                <a:lnTo>
                  <a:pt x="6959828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72305"/>
            <a:ext cx="10536846" cy="220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7"/>
              </a:lnSpc>
              <a:spcBef>
                <a:spcPct val="0"/>
              </a:spcBef>
            </a:pPr>
            <a:r>
              <a:rPr lang="en-US" sz="42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Here it gets more interesting, as when the customer asks for a parking space for his car that means he is serious about the booking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99472" y="1028700"/>
            <a:ext cx="6959828" cy="5632954"/>
          </a:xfrm>
          <a:custGeom>
            <a:avLst/>
            <a:gdLst/>
            <a:ahLst/>
            <a:cxnLst/>
            <a:rect r="r" b="b" t="t" l="l"/>
            <a:pathLst>
              <a:path h="5632954" w="6959828">
                <a:moveTo>
                  <a:pt x="0" y="0"/>
                </a:moveTo>
                <a:lnTo>
                  <a:pt x="6959828" y="0"/>
                </a:lnTo>
                <a:lnTo>
                  <a:pt x="6959828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-1867874"/>
            <a:ext cx="22772598" cy="12154874"/>
          </a:xfrm>
          <a:custGeom>
            <a:avLst/>
            <a:gdLst/>
            <a:ahLst/>
            <a:cxnLst/>
            <a:rect r="r" b="b" t="t" l="l"/>
            <a:pathLst>
              <a:path h="12154874" w="22772598">
                <a:moveTo>
                  <a:pt x="22772598" y="0"/>
                </a:moveTo>
                <a:lnTo>
                  <a:pt x="0" y="0"/>
                </a:lnTo>
                <a:lnTo>
                  <a:pt x="0" y="12154874"/>
                </a:lnTo>
                <a:lnTo>
                  <a:pt x="22772598" y="12154874"/>
                </a:lnTo>
                <a:lnTo>
                  <a:pt x="227725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672305"/>
            <a:ext cx="10536846" cy="146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7"/>
              </a:lnSpc>
              <a:spcBef>
                <a:spcPct val="0"/>
              </a:spcBef>
            </a:pPr>
            <a:r>
              <a:rPr lang="en-US" sz="4219">
                <a:solidFill>
                  <a:srgbClr val="25211F"/>
                </a:solidFill>
                <a:latin typeface="Anton"/>
                <a:ea typeface="Anton"/>
                <a:cs typeface="Anton"/>
                <a:sym typeface="Anton"/>
              </a:rPr>
              <a:t>Also people who have previously booked in this hotel are very less likely to cancel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DAGRA9_3yD8</dc:identifier>
  <dcterms:modified xsi:type="dcterms:W3CDTF">2011-08-01T06:04:30Z</dcterms:modified>
  <cp:revision>1</cp:revision>
  <dc:title>Your paragraph text</dc:title>
</cp:coreProperties>
</file>